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60" r:id="rId1"/>
  </p:sldMasterIdLst>
  <p:notesMasterIdLst>
    <p:notesMasterId r:id="rId25"/>
  </p:notesMasterIdLst>
  <p:sldIdLst>
    <p:sldId id="266" r:id="rId2"/>
    <p:sldId id="267" r:id="rId3"/>
    <p:sldId id="257" r:id="rId4"/>
    <p:sldId id="258" r:id="rId5"/>
    <p:sldId id="259" r:id="rId6"/>
    <p:sldId id="260" r:id="rId7"/>
    <p:sldId id="261" r:id="rId8"/>
    <p:sldId id="262" r:id="rId9"/>
    <p:sldId id="263" r:id="rId10"/>
    <p:sldId id="264" r:id="rId11"/>
    <p:sldId id="269" r:id="rId12"/>
    <p:sldId id="271" r:id="rId13"/>
    <p:sldId id="268" r:id="rId14"/>
    <p:sldId id="270" r:id="rId15"/>
    <p:sldId id="272" r:id="rId16"/>
    <p:sldId id="273" r:id="rId17"/>
    <p:sldId id="275" r:id="rId18"/>
    <p:sldId id="274" r:id="rId19"/>
    <p:sldId id="276" r:id="rId20"/>
    <p:sldId id="277" r:id="rId21"/>
    <p:sldId id="278" r:id="rId22"/>
    <p:sldId id="280" r:id="rId23"/>
    <p:sldId id="279" r:id="rId24"/>
  </p:sldIdLst>
  <p:sldSz cx="9144000" cy="6858000" type="screen4x3"/>
  <p:notesSz cx="6858000" cy="9144000"/>
  <p:embeddedFontLst>
    <p:embeddedFont>
      <p:font typeface=".VnBahamasB" panose="020BE200000000000000" pitchFamily="34" charset="0"/>
      <p:bold r:id="rId26"/>
    </p:embeddedFont>
    <p:embeddedFont>
      <p:font typeface="Calibri" panose="020F050202020403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
      <p:font typeface="Tw Cen MT" panose="020B0602020104020603" pitchFamily="34" charset="0"/>
      <p:regular r:id="rId35"/>
      <p:bold r:id="rId36"/>
      <p:italic r:id="rId37"/>
      <p:boldItalic r:id="rId38"/>
    </p:embeddedFont>
    <p:embeddedFont>
      <p:font typeface="Tw Cen MT Condensed" panose="020B0606020104020203" pitchFamily="34" charset="0"/>
      <p:regular r:id="rId39"/>
      <p:bold r:id="rId40"/>
    </p:embeddedFont>
    <p:embeddedFont>
      <p:font typeface="Wingdings 3" panose="05040102010807070707" pitchFamily="18" charset="2"/>
      <p:regular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59" d="100"/>
          <a:sy n="59" d="100"/>
        </p:scale>
        <p:origin x="142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38006D-B1AC-4212-86A2-7C2AF7764687}" type="datetimeFigureOut">
              <a:rPr lang="en-US" smtClean="0"/>
              <a:t>9/2/2023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034D5-141E-4221-9460-EBF326AE825C}" type="slidenum">
              <a:rPr lang="en-US" smtClean="0"/>
              <a:t>‹#›</a:t>
            </a:fld>
            <a:endParaRPr lang="en-US"/>
          </a:p>
        </p:txBody>
      </p:sp>
    </p:spTree>
    <p:extLst>
      <p:ext uri="{BB962C8B-B14F-4D97-AF65-F5344CB8AC3E}">
        <p14:creationId xmlns:p14="http://schemas.microsoft.com/office/powerpoint/2010/main" val="3828029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0034D5-141E-4221-9460-EBF326AE825C}" type="slidenum">
              <a:rPr lang="en-US" smtClean="0"/>
              <a:t>5</a:t>
            </a:fld>
            <a:endParaRPr lang="en-US"/>
          </a:p>
        </p:txBody>
      </p:sp>
    </p:spTree>
    <p:extLst>
      <p:ext uri="{BB962C8B-B14F-4D97-AF65-F5344CB8AC3E}">
        <p14:creationId xmlns:p14="http://schemas.microsoft.com/office/powerpoint/2010/main" val="1831968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22952E17-39E0-466B-8230-A3FB2DDE787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F4669-833A-4A9F-8A1C-F23DF0B95A3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57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952E17-39E0-466B-8230-A3FB2DDE787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358509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952E17-39E0-466B-8230-A3FB2DDE787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F4669-833A-4A9F-8A1C-F23DF0B95A3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548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952E17-39E0-466B-8230-A3FB2DDE787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111038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952E17-39E0-466B-8230-A3FB2DDE7871}"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933433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952E17-39E0-466B-8230-A3FB2DDE7871}"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1075501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952E17-39E0-466B-8230-A3FB2DDE7871}"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946135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952E17-39E0-466B-8230-A3FB2DDE787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118966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2952E17-39E0-466B-8230-A3FB2DDE7871}"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F4669-833A-4A9F-8A1C-F23DF0B95A35}"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88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952E17-39E0-466B-8230-A3FB2DDE787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F4669-833A-4A9F-8A1C-F23DF0B95A35}" type="slidenum">
              <a:rPr lang="en-US" smtClean="0"/>
              <a:t>‹#›</a:t>
            </a:fld>
            <a:endParaRPr lang="en-US"/>
          </a:p>
        </p:txBody>
      </p:sp>
    </p:spTree>
    <p:extLst>
      <p:ext uri="{BB962C8B-B14F-4D97-AF65-F5344CB8AC3E}">
        <p14:creationId xmlns:p14="http://schemas.microsoft.com/office/powerpoint/2010/main" val="3243036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952E17-39E0-466B-8230-A3FB2DDE7871}"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F4669-833A-4A9F-8A1C-F23DF0B95A35}"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8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2952E17-39E0-466B-8230-A3FB2DDE7871}" type="datetimeFigureOut">
              <a:rPr lang="en-US" smtClean="0"/>
              <a:t>9/2/2023</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C5F4669-833A-4A9F-8A1C-F23DF0B95A35}" type="slidenum">
              <a:rPr lang="en-US" smtClean="0"/>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042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5.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62C0-DD99-4A67-ABAA-9A28B838FAF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0C42D7-26E7-43D9-95BF-D7A54C439FD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34531DF9-EE97-439E-A901-A9A98D81C049}"/>
              </a:ext>
            </a:extLst>
          </p:cNvPr>
          <p:cNvPicPr>
            <a:picLocks noChangeAspect="1"/>
          </p:cNvPicPr>
          <p:nvPr/>
        </p:nvPicPr>
        <p:blipFill>
          <a:blip r:embed="rId2"/>
          <a:stretch>
            <a:fillRect/>
          </a:stretch>
        </p:blipFill>
        <p:spPr>
          <a:xfrm>
            <a:off x="0" y="76200"/>
            <a:ext cx="9144000" cy="6705600"/>
          </a:xfrm>
          <a:prstGeom prst="rect">
            <a:avLst/>
          </a:prstGeom>
        </p:spPr>
      </p:pic>
      <p:sp>
        <p:nvSpPr>
          <p:cNvPr id="6" name="Rectangle 5">
            <a:extLst>
              <a:ext uri="{FF2B5EF4-FFF2-40B4-BE49-F238E27FC236}">
                <a16:creationId xmlns:a16="http://schemas.microsoft.com/office/drawing/2014/main" id="{89165C4E-BC6B-474A-AD7A-5E00EED49485}"/>
              </a:ext>
            </a:extLst>
          </p:cNvPr>
          <p:cNvSpPr/>
          <p:nvPr/>
        </p:nvSpPr>
        <p:spPr>
          <a:xfrm>
            <a:off x="-107144" y="304800"/>
            <a:ext cx="9389110"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rgbClr val="FFFF00"/>
                </a:solidFill>
                <a:effectLst/>
              </a:rPr>
              <a:t>Unit 11  Opener and Vocabulary</a:t>
            </a:r>
          </a:p>
        </p:txBody>
      </p:sp>
    </p:spTree>
    <p:extLst>
      <p:ext uri="{BB962C8B-B14F-4D97-AF65-F5344CB8AC3E}">
        <p14:creationId xmlns:p14="http://schemas.microsoft.com/office/powerpoint/2010/main" val="1282967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962C0-DD99-4A67-ABAA-9A28B838FAF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F0C42D7-26E7-43D9-95BF-D7A54C439FDE}"/>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34531DF9-EE97-439E-A901-A9A98D81C049}"/>
              </a:ext>
            </a:extLst>
          </p:cNvPr>
          <p:cNvPicPr>
            <a:picLocks noChangeAspect="1"/>
          </p:cNvPicPr>
          <p:nvPr/>
        </p:nvPicPr>
        <p:blipFill>
          <a:blip r:embed="rId2"/>
          <a:stretch>
            <a:fillRect/>
          </a:stretch>
        </p:blipFill>
        <p:spPr>
          <a:xfrm>
            <a:off x="0" y="76200"/>
            <a:ext cx="9144000" cy="6705600"/>
          </a:xfrm>
          <a:prstGeom prst="rect">
            <a:avLst/>
          </a:prstGeom>
        </p:spPr>
      </p:pic>
      <p:sp>
        <p:nvSpPr>
          <p:cNvPr id="6" name="Rectangle 5">
            <a:extLst>
              <a:ext uri="{FF2B5EF4-FFF2-40B4-BE49-F238E27FC236}">
                <a16:creationId xmlns:a16="http://schemas.microsoft.com/office/drawing/2014/main" id="{89165C4E-BC6B-474A-AD7A-5E00EED49485}"/>
              </a:ext>
            </a:extLst>
          </p:cNvPr>
          <p:cNvSpPr/>
          <p:nvPr/>
        </p:nvSpPr>
        <p:spPr>
          <a:xfrm>
            <a:off x="5334000" y="282171"/>
            <a:ext cx="2919389"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rgbClr val="FFFF00"/>
                </a:solidFill>
              </a:rPr>
              <a:t>Warm-up</a:t>
            </a:r>
            <a:endParaRPr lang="en-US" sz="5400" b="1" cap="none" spc="0" dirty="0">
              <a:ln/>
              <a:solidFill>
                <a:srgbClr val="FFFF00"/>
              </a:solidFill>
              <a:effectLst/>
            </a:endParaRPr>
          </a:p>
        </p:txBody>
      </p:sp>
    </p:spTree>
    <p:extLst>
      <p:ext uri="{BB962C8B-B14F-4D97-AF65-F5344CB8AC3E}">
        <p14:creationId xmlns:p14="http://schemas.microsoft.com/office/powerpoint/2010/main" val="4266336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5"/>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pilot</a:t>
            </a:r>
            <a:endParaRPr lang="en-US" sz="4000" b="1" dirty="0">
              <a:solidFill>
                <a:sysClr val="windowText" lastClr="000000"/>
              </a:solidFill>
            </a:endParaRPr>
          </a:p>
        </p:txBody>
      </p:sp>
    </p:spTree>
    <p:extLst>
      <p:ext uri="{BB962C8B-B14F-4D97-AF65-F5344CB8AC3E}">
        <p14:creationId xmlns:p14="http://schemas.microsoft.com/office/powerpoint/2010/main" val="40847972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6"/>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firefighter </a:t>
            </a:r>
            <a:endParaRPr lang="en-US" sz="4000" b="1" dirty="0">
              <a:solidFill>
                <a:sysClr val="windowText" lastClr="000000"/>
              </a:solidFill>
            </a:endParaRPr>
          </a:p>
        </p:txBody>
      </p:sp>
    </p:spTree>
    <p:extLst>
      <p:ext uri="{BB962C8B-B14F-4D97-AF65-F5344CB8AC3E}">
        <p14:creationId xmlns:p14="http://schemas.microsoft.com/office/powerpoint/2010/main" val="16787265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7"/>
          <p:cNvPicPr>
            <a:picLocks noGrp="1" noChangeAspect="1"/>
          </p:cNvPicPr>
          <p:nvPr isPhoto="1"/>
        </p:nvPicPr>
        <p:blipFill>
          <a:blip r:embed="rId3">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320410"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cook</a:t>
            </a:r>
            <a:endParaRPr lang="en-US" sz="4000" b="1" dirty="0">
              <a:solidFill>
                <a:sysClr val="windowText" lastClr="000000"/>
              </a:solidFill>
            </a:endParaRPr>
          </a:p>
        </p:txBody>
      </p:sp>
    </p:spTree>
    <p:extLst>
      <p:ext uri="{BB962C8B-B14F-4D97-AF65-F5344CB8AC3E}">
        <p14:creationId xmlns:p14="http://schemas.microsoft.com/office/powerpoint/2010/main" val="36151893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8"/>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police officer</a:t>
            </a:r>
            <a:endParaRPr lang="en-US" sz="4000" b="1" dirty="0">
              <a:solidFill>
                <a:sysClr val="windowText" lastClr="000000"/>
              </a:solidFill>
            </a:endParaRPr>
          </a:p>
        </p:txBody>
      </p:sp>
    </p:spTree>
    <p:extLst>
      <p:ext uri="{BB962C8B-B14F-4D97-AF65-F5344CB8AC3E}">
        <p14:creationId xmlns:p14="http://schemas.microsoft.com/office/powerpoint/2010/main" val="13686385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9"/>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nurse</a:t>
            </a:r>
            <a:endParaRPr lang="en-US" sz="4000" b="1" dirty="0">
              <a:solidFill>
                <a:sysClr val="windowText" lastClr="000000"/>
              </a:solidFill>
            </a:endParaRPr>
          </a:p>
        </p:txBody>
      </p:sp>
    </p:spTree>
    <p:extLst>
      <p:ext uri="{BB962C8B-B14F-4D97-AF65-F5344CB8AC3E}">
        <p14:creationId xmlns:p14="http://schemas.microsoft.com/office/powerpoint/2010/main" val="21143495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post man</a:t>
            </a:r>
            <a:endParaRPr lang="en-US" sz="4000" b="1" dirty="0">
              <a:solidFill>
                <a:sysClr val="windowText" lastClr="000000"/>
              </a:solidFill>
            </a:endParaRPr>
          </a:p>
        </p:txBody>
      </p:sp>
    </p:spTree>
    <p:extLst>
      <p:ext uri="{BB962C8B-B14F-4D97-AF65-F5344CB8AC3E}">
        <p14:creationId xmlns:p14="http://schemas.microsoft.com/office/powerpoint/2010/main" val="2492649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1"/>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teacher</a:t>
            </a:r>
            <a:endParaRPr lang="en-US" sz="4000" b="1" dirty="0">
              <a:solidFill>
                <a:sysClr val="windowText" lastClr="000000"/>
              </a:solidFill>
            </a:endParaRPr>
          </a:p>
        </p:txBody>
      </p:sp>
    </p:spTree>
    <p:extLst>
      <p:ext uri="{BB962C8B-B14F-4D97-AF65-F5344CB8AC3E}">
        <p14:creationId xmlns:p14="http://schemas.microsoft.com/office/powerpoint/2010/main" val="26358986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2"/>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401637"/>
            <a:ext cx="9144000" cy="6456363"/>
          </a:xfrm>
          <a:prstGeom prst="rect">
            <a:avLst/>
          </a:prstGeom>
          <a:noFill/>
          <a:ln>
            <a:noFill/>
          </a:ln>
        </p:spPr>
      </p:pic>
      <p:sp>
        <p:nvSpPr>
          <p:cNvPr id="3" name="Rectangle 2"/>
          <p:cNvSpPr/>
          <p:nvPr/>
        </p:nvSpPr>
        <p:spPr>
          <a:xfrm>
            <a:off x="19044" y="22226"/>
            <a:ext cx="2257430" cy="1676400"/>
          </a:xfrm>
          <a:prstGeom prst="rect">
            <a:avLst/>
          </a:prstGeom>
          <a:solidFill>
            <a:srgbClr val="FFC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95525" y="22225"/>
            <a:ext cx="2257430" cy="1676400"/>
          </a:xfrm>
          <a:prstGeom prst="rect">
            <a:avLst/>
          </a:prstGeom>
          <a:solidFill>
            <a:schemeClr val="accent3">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84689" y="22226"/>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873870" y="22225"/>
            <a:ext cx="2257430" cy="1676400"/>
          </a:xfrm>
          <a:prstGeom prst="rect">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2700" y="1714501"/>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301881" y="1714500"/>
            <a:ext cx="2257430" cy="1676400"/>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91045" y="1714501"/>
            <a:ext cx="2257430" cy="1676400"/>
          </a:xfrm>
          <a:prstGeom prst="rect">
            <a:avLst/>
          </a:prstGeom>
          <a:solidFill>
            <a:srgbClr val="1B89E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867526" y="1714500"/>
            <a:ext cx="2257430" cy="1676400"/>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9044" y="3425825"/>
            <a:ext cx="2257430" cy="1676400"/>
          </a:xfrm>
          <a:prstGeom prst="rect">
            <a:avLst/>
          </a:prstGeom>
          <a:solidFill>
            <a:srgbClr val="7030A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295525" y="3425824"/>
            <a:ext cx="2257430" cy="1676400"/>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584689" y="3425825"/>
            <a:ext cx="2257430" cy="1676400"/>
          </a:xfrm>
          <a:prstGeom prst="rect">
            <a:avLst/>
          </a:prstGeom>
          <a:solidFill>
            <a:srgbClr val="0033C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61170" y="3425824"/>
            <a:ext cx="2257430" cy="1676400"/>
          </a:xfrm>
          <a:prstGeom prst="rect">
            <a:avLst/>
          </a:prstGeom>
          <a:solidFill>
            <a:srgbClr val="00B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2700" y="5118099"/>
            <a:ext cx="2257430" cy="1727201"/>
          </a:xfrm>
          <a:prstGeom prst="rect">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9181" y="5118098"/>
            <a:ext cx="2257430" cy="1727201"/>
          </a:xfrm>
          <a:prstGeom prst="rect">
            <a:avLst/>
          </a:prstGeom>
          <a:solidFill>
            <a:srgbClr val="660066"/>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578345" y="5118099"/>
            <a:ext cx="2257430" cy="1727201"/>
          </a:xfrm>
          <a:prstGeom prst="rect">
            <a:avLst/>
          </a:prstGeom>
          <a:solidFill>
            <a:srgbClr val="FF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67526" y="5118098"/>
            <a:ext cx="2257430" cy="1727201"/>
          </a:xfrm>
          <a:prstGeom prst="rect">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6400800" y="5981698"/>
            <a:ext cx="2514600" cy="723901"/>
          </a:xfrm>
          <a:prstGeom prst="round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t>SHOW</a:t>
            </a:r>
            <a:endParaRPr lang="en-US" b="1" dirty="0"/>
          </a:p>
        </p:txBody>
      </p:sp>
      <p:sp>
        <p:nvSpPr>
          <p:cNvPr id="20" name="Rounded Rectangle 19"/>
          <p:cNvSpPr/>
          <p:nvPr/>
        </p:nvSpPr>
        <p:spPr>
          <a:xfrm>
            <a:off x="685800" y="76200"/>
            <a:ext cx="7772400" cy="1143000"/>
          </a:xfrm>
          <a:prstGeom prst="roundRect">
            <a:avLst/>
          </a:prstGeom>
          <a:solidFill>
            <a:srgbClr val="66FFFF"/>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ysClr val="windowText" lastClr="000000"/>
                </a:solidFill>
              </a:rPr>
              <a:t>doctor</a:t>
            </a:r>
            <a:endParaRPr lang="en-US" sz="4000" b="1" dirty="0">
              <a:solidFill>
                <a:sysClr val="windowText" lastClr="000000"/>
              </a:solidFill>
            </a:endParaRPr>
          </a:p>
        </p:txBody>
      </p:sp>
    </p:spTree>
    <p:extLst>
      <p:ext uri="{BB962C8B-B14F-4D97-AF65-F5344CB8AC3E}">
        <p14:creationId xmlns:p14="http://schemas.microsoft.com/office/powerpoint/2010/main" val="23886485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4"/>
                                        </p:tgtEl>
                                        <p:attrNameLst>
                                          <p:attrName>ppt_w</p:attrName>
                                        </p:attrNameLst>
                                      </p:cBhvr>
                                      <p:tavLst>
                                        <p:tav tm="0">
                                          <p:val>
                                            <p:strVal val="ppt_w"/>
                                          </p:val>
                                        </p:tav>
                                        <p:tav tm="100000">
                                          <p:val>
                                            <p:fltVal val="0"/>
                                          </p:val>
                                        </p:tav>
                                      </p:tavLst>
                                    </p:anim>
                                    <p:anim calcmode="lin" valueType="num">
                                      <p:cBhvr>
                                        <p:cTn id="16" dur="1000"/>
                                        <p:tgtEl>
                                          <p:spTgt spid="4"/>
                                        </p:tgtEl>
                                        <p:attrNameLst>
                                          <p:attrName>ppt_h</p:attrName>
                                        </p:attrNameLst>
                                      </p:cBhvr>
                                      <p:tavLst>
                                        <p:tav tm="0">
                                          <p:val>
                                            <p:strVal val="ppt_h"/>
                                          </p:val>
                                        </p:tav>
                                        <p:tav tm="100000">
                                          <p:val>
                                            <p:fltVal val="0"/>
                                          </p:val>
                                        </p:tav>
                                      </p:tavLst>
                                    </p:anim>
                                    <p:anim calcmode="lin" valueType="num">
                                      <p:cBhvr>
                                        <p:cTn id="17" dur="1000"/>
                                        <p:tgtEl>
                                          <p:spTgt spid="4"/>
                                        </p:tgtEl>
                                        <p:attrNameLst>
                                          <p:attrName>style.rotation</p:attrName>
                                        </p:attrNameLst>
                                      </p:cBhvr>
                                      <p:tavLst>
                                        <p:tav tm="0">
                                          <p:val>
                                            <p:fltVal val="0"/>
                                          </p:val>
                                        </p:tav>
                                        <p:tav tm="100000">
                                          <p:val>
                                            <p:fltVal val="90"/>
                                          </p:val>
                                        </p:tav>
                                      </p:tavLst>
                                    </p:anim>
                                    <p:animEffect transition="out" filter="fade">
                                      <p:cBhvr>
                                        <p:cTn id="18" dur="1000"/>
                                        <p:tgtEl>
                                          <p:spTgt spid="4"/>
                                        </p:tgtEl>
                                      </p:cBhvr>
                                    </p:animEffect>
                                    <p:set>
                                      <p:cBhvr>
                                        <p:cTn id="19"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6"/>
                                        </p:tgtEl>
                                        <p:attrNameLst>
                                          <p:attrName>ppt_w</p:attrName>
                                        </p:attrNameLst>
                                      </p:cBhvr>
                                      <p:tavLst>
                                        <p:tav tm="0">
                                          <p:val>
                                            <p:strVal val="ppt_w"/>
                                          </p:val>
                                        </p:tav>
                                        <p:tav tm="100000">
                                          <p:val>
                                            <p:fltVal val="0"/>
                                          </p:val>
                                        </p:tav>
                                      </p:tavLst>
                                    </p:anim>
                                    <p:anim calcmode="lin" valueType="num">
                                      <p:cBhvr>
                                        <p:cTn id="34" dur="1000"/>
                                        <p:tgtEl>
                                          <p:spTgt spid="6"/>
                                        </p:tgtEl>
                                        <p:attrNameLst>
                                          <p:attrName>ppt_h</p:attrName>
                                        </p:attrNameLst>
                                      </p:cBhvr>
                                      <p:tavLst>
                                        <p:tav tm="0">
                                          <p:val>
                                            <p:strVal val="ppt_h"/>
                                          </p:val>
                                        </p:tav>
                                        <p:tav tm="100000">
                                          <p:val>
                                            <p:fltVal val="0"/>
                                          </p:val>
                                        </p:tav>
                                      </p:tavLst>
                                    </p:anim>
                                    <p:anim calcmode="lin" valueType="num">
                                      <p:cBhvr>
                                        <p:cTn id="35" dur="1000"/>
                                        <p:tgtEl>
                                          <p:spTgt spid="6"/>
                                        </p:tgtEl>
                                        <p:attrNameLst>
                                          <p:attrName>style.rotation</p:attrName>
                                        </p:attrNameLst>
                                      </p:cBhvr>
                                      <p:tavLst>
                                        <p:tav tm="0">
                                          <p:val>
                                            <p:fltVal val="0"/>
                                          </p:val>
                                        </p:tav>
                                        <p:tav tm="100000">
                                          <p:val>
                                            <p:fltVal val="90"/>
                                          </p:val>
                                        </p:tav>
                                      </p:tavLst>
                                    </p:anim>
                                    <p:animEffect transition="out" filter="fade">
                                      <p:cBhvr>
                                        <p:cTn id="36" dur="1000"/>
                                        <p:tgtEl>
                                          <p:spTgt spid="6"/>
                                        </p:tgtEl>
                                      </p:cBhvr>
                                    </p:animEffect>
                                    <p:set>
                                      <p:cBhvr>
                                        <p:cTn id="37"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clickEffect">
                                  <p:stCondLst>
                                    <p:cond delay="0"/>
                                  </p:stCondLst>
                                  <p:childTnLst>
                                    <p:anim calcmode="lin" valueType="num">
                                      <p:cBhvr>
                                        <p:cTn id="42" dur="1000"/>
                                        <p:tgtEl>
                                          <p:spTgt spid="7"/>
                                        </p:tgtEl>
                                        <p:attrNameLst>
                                          <p:attrName>ppt_w</p:attrName>
                                        </p:attrNameLst>
                                      </p:cBhvr>
                                      <p:tavLst>
                                        <p:tav tm="0">
                                          <p:val>
                                            <p:strVal val="ppt_w"/>
                                          </p:val>
                                        </p:tav>
                                        <p:tav tm="100000">
                                          <p:val>
                                            <p:fltVal val="0"/>
                                          </p:val>
                                        </p:tav>
                                      </p:tavLst>
                                    </p:anim>
                                    <p:anim calcmode="lin" valueType="num">
                                      <p:cBhvr>
                                        <p:cTn id="43" dur="1000"/>
                                        <p:tgtEl>
                                          <p:spTgt spid="7"/>
                                        </p:tgtEl>
                                        <p:attrNameLst>
                                          <p:attrName>ppt_h</p:attrName>
                                        </p:attrNameLst>
                                      </p:cBhvr>
                                      <p:tavLst>
                                        <p:tav tm="0">
                                          <p:val>
                                            <p:strVal val="ppt_h"/>
                                          </p:val>
                                        </p:tav>
                                        <p:tav tm="100000">
                                          <p:val>
                                            <p:fltVal val="0"/>
                                          </p:val>
                                        </p:tav>
                                      </p:tavLst>
                                    </p:anim>
                                    <p:anim calcmode="lin" valueType="num">
                                      <p:cBhvr>
                                        <p:cTn id="44" dur="1000"/>
                                        <p:tgtEl>
                                          <p:spTgt spid="7"/>
                                        </p:tgtEl>
                                        <p:attrNameLst>
                                          <p:attrName>style.rotation</p:attrName>
                                        </p:attrNameLst>
                                      </p:cBhvr>
                                      <p:tavLst>
                                        <p:tav tm="0">
                                          <p:val>
                                            <p:fltVal val="0"/>
                                          </p:val>
                                        </p:tav>
                                        <p:tav tm="100000">
                                          <p:val>
                                            <p:fltVal val="90"/>
                                          </p:val>
                                        </p:tav>
                                      </p:tavLst>
                                    </p:anim>
                                    <p:animEffect transition="out" filter="fade">
                                      <p:cBhvr>
                                        <p:cTn id="45" dur="1000"/>
                                        <p:tgtEl>
                                          <p:spTgt spid="7"/>
                                        </p:tgtEl>
                                      </p:cBhvr>
                                    </p:animEffect>
                                    <p:set>
                                      <p:cBhvr>
                                        <p:cTn id="4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47" restart="whenNotActive" fill="hold" evtFilter="cancelBubble" nodeType="interactiveSeq">
                <p:stCondLst>
                  <p:cond evt="onClick" delay="0">
                    <p:tgtEl>
                      <p:spTgt spid="8"/>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clickEffect">
                                  <p:stCondLst>
                                    <p:cond delay="0"/>
                                  </p:stCondLst>
                                  <p:childTnLst>
                                    <p:anim calcmode="lin" valueType="num">
                                      <p:cBhvr>
                                        <p:cTn id="51" dur="1000"/>
                                        <p:tgtEl>
                                          <p:spTgt spid="8"/>
                                        </p:tgtEl>
                                        <p:attrNameLst>
                                          <p:attrName>ppt_w</p:attrName>
                                        </p:attrNameLst>
                                      </p:cBhvr>
                                      <p:tavLst>
                                        <p:tav tm="0">
                                          <p:val>
                                            <p:strVal val="ppt_w"/>
                                          </p:val>
                                        </p:tav>
                                        <p:tav tm="100000">
                                          <p:val>
                                            <p:fltVal val="0"/>
                                          </p:val>
                                        </p:tav>
                                      </p:tavLst>
                                    </p:anim>
                                    <p:anim calcmode="lin" valueType="num">
                                      <p:cBhvr>
                                        <p:cTn id="52" dur="1000"/>
                                        <p:tgtEl>
                                          <p:spTgt spid="8"/>
                                        </p:tgtEl>
                                        <p:attrNameLst>
                                          <p:attrName>ppt_h</p:attrName>
                                        </p:attrNameLst>
                                      </p:cBhvr>
                                      <p:tavLst>
                                        <p:tav tm="0">
                                          <p:val>
                                            <p:strVal val="ppt_h"/>
                                          </p:val>
                                        </p:tav>
                                        <p:tav tm="100000">
                                          <p:val>
                                            <p:fltVal val="0"/>
                                          </p:val>
                                        </p:tav>
                                      </p:tavLst>
                                    </p:anim>
                                    <p:anim calcmode="lin" valueType="num">
                                      <p:cBhvr>
                                        <p:cTn id="53" dur="1000"/>
                                        <p:tgtEl>
                                          <p:spTgt spid="8"/>
                                        </p:tgtEl>
                                        <p:attrNameLst>
                                          <p:attrName>style.rotation</p:attrName>
                                        </p:attrNameLst>
                                      </p:cBhvr>
                                      <p:tavLst>
                                        <p:tav tm="0">
                                          <p:val>
                                            <p:fltVal val="0"/>
                                          </p:val>
                                        </p:tav>
                                        <p:tav tm="100000">
                                          <p:val>
                                            <p:fltVal val="90"/>
                                          </p:val>
                                        </p:tav>
                                      </p:tavLst>
                                    </p:anim>
                                    <p:animEffect transition="out" filter="fade">
                                      <p:cBhvr>
                                        <p:cTn id="54" dur="1000"/>
                                        <p:tgtEl>
                                          <p:spTgt spid="8"/>
                                        </p:tgtEl>
                                      </p:cBhvr>
                                    </p:animEffect>
                                    <p:set>
                                      <p:cBhvr>
                                        <p:cTn id="55"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clickEffect">
                                  <p:stCondLst>
                                    <p:cond delay="0"/>
                                  </p:stCondLst>
                                  <p:childTnLst>
                                    <p:anim calcmode="lin" valueType="num">
                                      <p:cBhvr>
                                        <p:cTn id="60" dur="1000"/>
                                        <p:tgtEl>
                                          <p:spTgt spid="9"/>
                                        </p:tgtEl>
                                        <p:attrNameLst>
                                          <p:attrName>ppt_w</p:attrName>
                                        </p:attrNameLst>
                                      </p:cBhvr>
                                      <p:tavLst>
                                        <p:tav tm="0">
                                          <p:val>
                                            <p:strVal val="ppt_w"/>
                                          </p:val>
                                        </p:tav>
                                        <p:tav tm="100000">
                                          <p:val>
                                            <p:fltVal val="0"/>
                                          </p:val>
                                        </p:tav>
                                      </p:tavLst>
                                    </p:anim>
                                    <p:anim calcmode="lin" valueType="num">
                                      <p:cBhvr>
                                        <p:cTn id="61" dur="1000"/>
                                        <p:tgtEl>
                                          <p:spTgt spid="9"/>
                                        </p:tgtEl>
                                        <p:attrNameLst>
                                          <p:attrName>ppt_h</p:attrName>
                                        </p:attrNameLst>
                                      </p:cBhvr>
                                      <p:tavLst>
                                        <p:tav tm="0">
                                          <p:val>
                                            <p:strVal val="ppt_h"/>
                                          </p:val>
                                        </p:tav>
                                        <p:tav tm="100000">
                                          <p:val>
                                            <p:fltVal val="0"/>
                                          </p:val>
                                        </p:tav>
                                      </p:tavLst>
                                    </p:anim>
                                    <p:anim calcmode="lin" valueType="num">
                                      <p:cBhvr>
                                        <p:cTn id="62" dur="1000"/>
                                        <p:tgtEl>
                                          <p:spTgt spid="9"/>
                                        </p:tgtEl>
                                        <p:attrNameLst>
                                          <p:attrName>style.rotation</p:attrName>
                                        </p:attrNameLst>
                                      </p:cBhvr>
                                      <p:tavLst>
                                        <p:tav tm="0">
                                          <p:val>
                                            <p:fltVal val="0"/>
                                          </p:val>
                                        </p:tav>
                                        <p:tav tm="100000">
                                          <p:val>
                                            <p:fltVal val="90"/>
                                          </p:val>
                                        </p:tav>
                                      </p:tavLst>
                                    </p:anim>
                                    <p:animEffect transition="out" filter="fade">
                                      <p:cBhvr>
                                        <p:cTn id="63" dur="1000"/>
                                        <p:tgtEl>
                                          <p:spTgt spid="9"/>
                                        </p:tgtEl>
                                      </p:cBhvr>
                                    </p:animEffect>
                                    <p:set>
                                      <p:cBhvr>
                                        <p:cTn id="64"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clickEffect">
                                  <p:stCondLst>
                                    <p:cond delay="0"/>
                                  </p:stCondLst>
                                  <p:childTnLst>
                                    <p:anim calcmode="lin" valueType="num">
                                      <p:cBhvr>
                                        <p:cTn id="69" dur="1000"/>
                                        <p:tgtEl>
                                          <p:spTgt spid="10"/>
                                        </p:tgtEl>
                                        <p:attrNameLst>
                                          <p:attrName>ppt_w</p:attrName>
                                        </p:attrNameLst>
                                      </p:cBhvr>
                                      <p:tavLst>
                                        <p:tav tm="0">
                                          <p:val>
                                            <p:strVal val="ppt_w"/>
                                          </p:val>
                                        </p:tav>
                                        <p:tav tm="100000">
                                          <p:val>
                                            <p:fltVal val="0"/>
                                          </p:val>
                                        </p:tav>
                                      </p:tavLst>
                                    </p:anim>
                                    <p:anim calcmode="lin" valueType="num">
                                      <p:cBhvr>
                                        <p:cTn id="70" dur="1000"/>
                                        <p:tgtEl>
                                          <p:spTgt spid="10"/>
                                        </p:tgtEl>
                                        <p:attrNameLst>
                                          <p:attrName>ppt_h</p:attrName>
                                        </p:attrNameLst>
                                      </p:cBhvr>
                                      <p:tavLst>
                                        <p:tav tm="0">
                                          <p:val>
                                            <p:strVal val="ppt_h"/>
                                          </p:val>
                                        </p:tav>
                                        <p:tav tm="100000">
                                          <p:val>
                                            <p:fltVal val="0"/>
                                          </p:val>
                                        </p:tav>
                                      </p:tavLst>
                                    </p:anim>
                                    <p:anim calcmode="lin" valueType="num">
                                      <p:cBhvr>
                                        <p:cTn id="71" dur="1000"/>
                                        <p:tgtEl>
                                          <p:spTgt spid="10"/>
                                        </p:tgtEl>
                                        <p:attrNameLst>
                                          <p:attrName>style.rotation</p:attrName>
                                        </p:attrNameLst>
                                      </p:cBhvr>
                                      <p:tavLst>
                                        <p:tav tm="0">
                                          <p:val>
                                            <p:fltVal val="0"/>
                                          </p:val>
                                        </p:tav>
                                        <p:tav tm="100000">
                                          <p:val>
                                            <p:fltVal val="90"/>
                                          </p:val>
                                        </p:tav>
                                      </p:tavLst>
                                    </p:anim>
                                    <p:animEffect transition="out" filter="fade">
                                      <p:cBhvr>
                                        <p:cTn id="72" dur="1000"/>
                                        <p:tgtEl>
                                          <p:spTgt spid="10"/>
                                        </p:tgtEl>
                                      </p:cBhvr>
                                    </p:animEffect>
                                    <p:set>
                                      <p:cBhvr>
                                        <p:cTn id="73"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4" restart="whenNotActive" fill="hold" evtFilter="cancelBubble" nodeType="interactiveSeq">
                <p:stCondLst>
                  <p:cond evt="onClick" delay="0">
                    <p:tgtEl>
                      <p:spTgt spid="1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clickEffect">
                                  <p:stCondLst>
                                    <p:cond delay="0"/>
                                  </p:stCondLst>
                                  <p:childTnLst>
                                    <p:anim calcmode="lin" valueType="num">
                                      <p:cBhvr>
                                        <p:cTn id="78" dur="1000"/>
                                        <p:tgtEl>
                                          <p:spTgt spid="11"/>
                                        </p:tgtEl>
                                        <p:attrNameLst>
                                          <p:attrName>ppt_w</p:attrName>
                                        </p:attrNameLst>
                                      </p:cBhvr>
                                      <p:tavLst>
                                        <p:tav tm="0">
                                          <p:val>
                                            <p:strVal val="ppt_w"/>
                                          </p:val>
                                        </p:tav>
                                        <p:tav tm="100000">
                                          <p:val>
                                            <p:fltVal val="0"/>
                                          </p:val>
                                        </p:tav>
                                      </p:tavLst>
                                    </p:anim>
                                    <p:anim calcmode="lin" valueType="num">
                                      <p:cBhvr>
                                        <p:cTn id="79" dur="1000"/>
                                        <p:tgtEl>
                                          <p:spTgt spid="11"/>
                                        </p:tgtEl>
                                        <p:attrNameLst>
                                          <p:attrName>ppt_h</p:attrName>
                                        </p:attrNameLst>
                                      </p:cBhvr>
                                      <p:tavLst>
                                        <p:tav tm="0">
                                          <p:val>
                                            <p:strVal val="ppt_h"/>
                                          </p:val>
                                        </p:tav>
                                        <p:tav tm="100000">
                                          <p:val>
                                            <p:fltVal val="0"/>
                                          </p:val>
                                        </p:tav>
                                      </p:tavLst>
                                    </p:anim>
                                    <p:anim calcmode="lin" valueType="num">
                                      <p:cBhvr>
                                        <p:cTn id="80" dur="1000"/>
                                        <p:tgtEl>
                                          <p:spTgt spid="11"/>
                                        </p:tgtEl>
                                        <p:attrNameLst>
                                          <p:attrName>style.rotation</p:attrName>
                                        </p:attrNameLst>
                                      </p:cBhvr>
                                      <p:tavLst>
                                        <p:tav tm="0">
                                          <p:val>
                                            <p:fltVal val="0"/>
                                          </p:val>
                                        </p:tav>
                                        <p:tav tm="100000">
                                          <p:val>
                                            <p:fltVal val="90"/>
                                          </p:val>
                                        </p:tav>
                                      </p:tavLst>
                                    </p:anim>
                                    <p:animEffect transition="out" filter="fade">
                                      <p:cBhvr>
                                        <p:cTn id="81" dur="1000"/>
                                        <p:tgtEl>
                                          <p:spTgt spid="11"/>
                                        </p:tgtEl>
                                      </p:cBhvr>
                                    </p:animEffect>
                                    <p:set>
                                      <p:cBhvr>
                                        <p:cTn id="8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3" restart="whenNotActive" fill="hold" evtFilter="cancelBubble" nodeType="interactiveSeq">
                <p:stCondLst>
                  <p:cond evt="onClick" delay="0">
                    <p:tgtEl>
                      <p:spTgt spid="12"/>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grpId="0" nodeType="clickEffect">
                                  <p:stCondLst>
                                    <p:cond delay="0"/>
                                  </p:stCondLst>
                                  <p:childTnLst>
                                    <p:anim calcmode="lin" valueType="num">
                                      <p:cBhvr>
                                        <p:cTn id="87" dur="1000"/>
                                        <p:tgtEl>
                                          <p:spTgt spid="12"/>
                                        </p:tgtEl>
                                        <p:attrNameLst>
                                          <p:attrName>ppt_w</p:attrName>
                                        </p:attrNameLst>
                                      </p:cBhvr>
                                      <p:tavLst>
                                        <p:tav tm="0">
                                          <p:val>
                                            <p:strVal val="ppt_w"/>
                                          </p:val>
                                        </p:tav>
                                        <p:tav tm="100000">
                                          <p:val>
                                            <p:fltVal val="0"/>
                                          </p:val>
                                        </p:tav>
                                      </p:tavLst>
                                    </p:anim>
                                    <p:anim calcmode="lin" valueType="num">
                                      <p:cBhvr>
                                        <p:cTn id="88" dur="1000"/>
                                        <p:tgtEl>
                                          <p:spTgt spid="12"/>
                                        </p:tgtEl>
                                        <p:attrNameLst>
                                          <p:attrName>ppt_h</p:attrName>
                                        </p:attrNameLst>
                                      </p:cBhvr>
                                      <p:tavLst>
                                        <p:tav tm="0">
                                          <p:val>
                                            <p:strVal val="ppt_h"/>
                                          </p:val>
                                        </p:tav>
                                        <p:tav tm="100000">
                                          <p:val>
                                            <p:fltVal val="0"/>
                                          </p:val>
                                        </p:tav>
                                      </p:tavLst>
                                    </p:anim>
                                    <p:anim calcmode="lin" valueType="num">
                                      <p:cBhvr>
                                        <p:cTn id="89" dur="1000"/>
                                        <p:tgtEl>
                                          <p:spTgt spid="12"/>
                                        </p:tgtEl>
                                        <p:attrNameLst>
                                          <p:attrName>style.rotation</p:attrName>
                                        </p:attrNameLst>
                                      </p:cBhvr>
                                      <p:tavLst>
                                        <p:tav tm="0">
                                          <p:val>
                                            <p:fltVal val="0"/>
                                          </p:val>
                                        </p:tav>
                                        <p:tav tm="100000">
                                          <p:val>
                                            <p:fltVal val="90"/>
                                          </p:val>
                                        </p:tav>
                                      </p:tavLst>
                                    </p:anim>
                                    <p:animEffect transition="out" filter="fade">
                                      <p:cBhvr>
                                        <p:cTn id="90" dur="1000"/>
                                        <p:tgtEl>
                                          <p:spTgt spid="12"/>
                                        </p:tgtEl>
                                      </p:cBhvr>
                                    </p:animEffect>
                                    <p:set>
                                      <p:cBhvr>
                                        <p:cTn id="91"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92" restart="whenNotActive" fill="hold" evtFilter="cancelBubble" nodeType="interactiveSeq">
                <p:stCondLst>
                  <p:cond evt="onClick" delay="0">
                    <p:tgtEl>
                      <p:spTgt spid="13"/>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0" nodeType="clickEffect">
                                  <p:stCondLst>
                                    <p:cond delay="0"/>
                                  </p:stCondLst>
                                  <p:childTnLst>
                                    <p:anim calcmode="lin" valueType="num">
                                      <p:cBhvr>
                                        <p:cTn id="96" dur="1000"/>
                                        <p:tgtEl>
                                          <p:spTgt spid="13"/>
                                        </p:tgtEl>
                                        <p:attrNameLst>
                                          <p:attrName>ppt_w</p:attrName>
                                        </p:attrNameLst>
                                      </p:cBhvr>
                                      <p:tavLst>
                                        <p:tav tm="0">
                                          <p:val>
                                            <p:strVal val="ppt_w"/>
                                          </p:val>
                                        </p:tav>
                                        <p:tav tm="100000">
                                          <p:val>
                                            <p:fltVal val="0"/>
                                          </p:val>
                                        </p:tav>
                                      </p:tavLst>
                                    </p:anim>
                                    <p:anim calcmode="lin" valueType="num">
                                      <p:cBhvr>
                                        <p:cTn id="97" dur="1000"/>
                                        <p:tgtEl>
                                          <p:spTgt spid="13"/>
                                        </p:tgtEl>
                                        <p:attrNameLst>
                                          <p:attrName>ppt_h</p:attrName>
                                        </p:attrNameLst>
                                      </p:cBhvr>
                                      <p:tavLst>
                                        <p:tav tm="0">
                                          <p:val>
                                            <p:strVal val="ppt_h"/>
                                          </p:val>
                                        </p:tav>
                                        <p:tav tm="100000">
                                          <p:val>
                                            <p:fltVal val="0"/>
                                          </p:val>
                                        </p:tav>
                                      </p:tavLst>
                                    </p:anim>
                                    <p:anim calcmode="lin" valueType="num">
                                      <p:cBhvr>
                                        <p:cTn id="98" dur="1000"/>
                                        <p:tgtEl>
                                          <p:spTgt spid="13"/>
                                        </p:tgtEl>
                                        <p:attrNameLst>
                                          <p:attrName>style.rotation</p:attrName>
                                        </p:attrNameLst>
                                      </p:cBhvr>
                                      <p:tavLst>
                                        <p:tav tm="0">
                                          <p:val>
                                            <p:fltVal val="0"/>
                                          </p:val>
                                        </p:tav>
                                        <p:tav tm="100000">
                                          <p:val>
                                            <p:fltVal val="90"/>
                                          </p:val>
                                        </p:tav>
                                      </p:tavLst>
                                    </p:anim>
                                    <p:animEffect transition="out" filter="fade">
                                      <p:cBhvr>
                                        <p:cTn id="99" dur="1000"/>
                                        <p:tgtEl>
                                          <p:spTgt spid="13"/>
                                        </p:tgtEl>
                                      </p:cBhvr>
                                    </p:animEffect>
                                    <p:set>
                                      <p:cBhvr>
                                        <p:cTn id="10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01" restart="whenNotActive" fill="hold" evtFilter="cancelBubble" nodeType="interactiveSeq">
                <p:stCondLst>
                  <p:cond evt="onClick" delay="0">
                    <p:tgtEl>
                      <p:spTgt spid="14"/>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0" nodeType="clickEffect">
                                  <p:stCondLst>
                                    <p:cond delay="0"/>
                                  </p:stCondLst>
                                  <p:childTnLst>
                                    <p:anim calcmode="lin" valueType="num">
                                      <p:cBhvr>
                                        <p:cTn id="105" dur="1000"/>
                                        <p:tgtEl>
                                          <p:spTgt spid="14"/>
                                        </p:tgtEl>
                                        <p:attrNameLst>
                                          <p:attrName>ppt_w</p:attrName>
                                        </p:attrNameLst>
                                      </p:cBhvr>
                                      <p:tavLst>
                                        <p:tav tm="0">
                                          <p:val>
                                            <p:strVal val="ppt_w"/>
                                          </p:val>
                                        </p:tav>
                                        <p:tav tm="100000">
                                          <p:val>
                                            <p:fltVal val="0"/>
                                          </p:val>
                                        </p:tav>
                                      </p:tavLst>
                                    </p:anim>
                                    <p:anim calcmode="lin" valueType="num">
                                      <p:cBhvr>
                                        <p:cTn id="106" dur="1000"/>
                                        <p:tgtEl>
                                          <p:spTgt spid="14"/>
                                        </p:tgtEl>
                                        <p:attrNameLst>
                                          <p:attrName>ppt_h</p:attrName>
                                        </p:attrNameLst>
                                      </p:cBhvr>
                                      <p:tavLst>
                                        <p:tav tm="0">
                                          <p:val>
                                            <p:strVal val="ppt_h"/>
                                          </p:val>
                                        </p:tav>
                                        <p:tav tm="100000">
                                          <p:val>
                                            <p:fltVal val="0"/>
                                          </p:val>
                                        </p:tav>
                                      </p:tavLst>
                                    </p:anim>
                                    <p:anim calcmode="lin" valueType="num">
                                      <p:cBhvr>
                                        <p:cTn id="107" dur="1000"/>
                                        <p:tgtEl>
                                          <p:spTgt spid="14"/>
                                        </p:tgtEl>
                                        <p:attrNameLst>
                                          <p:attrName>style.rotation</p:attrName>
                                        </p:attrNameLst>
                                      </p:cBhvr>
                                      <p:tavLst>
                                        <p:tav tm="0">
                                          <p:val>
                                            <p:fltVal val="0"/>
                                          </p:val>
                                        </p:tav>
                                        <p:tav tm="100000">
                                          <p:val>
                                            <p:fltVal val="90"/>
                                          </p:val>
                                        </p:tav>
                                      </p:tavLst>
                                    </p:anim>
                                    <p:animEffect transition="out" filter="fade">
                                      <p:cBhvr>
                                        <p:cTn id="108" dur="1000"/>
                                        <p:tgtEl>
                                          <p:spTgt spid="14"/>
                                        </p:tgtEl>
                                      </p:cBhvr>
                                    </p:animEffect>
                                    <p:set>
                                      <p:cBhvr>
                                        <p:cTn id="10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10" restart="whenNotActive" fill="hold" evtFilter="cancelBubble" nodeType="interactiveSeq">
                <p:stCondLst>
                  <p:cond evt="onClick" delay="0">
                    <p:tgtEl>
                      <p:spTgt spid="15"/>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0" nodeType="clickEffect">
                                  <p:stCondLst>
                                    <p:cond delay="0"/>
                                  </p:stCondLst>
                                  <p:childTnLst>
                                    <p:anim calcmode="lin" valueType="num">
                                      <p:cBhvr>
                                        <p:cTn id="114" dur="1000"/>
                                        <p:tgtEl>
                                          <p:spTgt spid="15"/>
                                        </p:tgtEl>
                                        <p:attrNameLst>
                                          <p:attrName>ppt_w</p:attrName>
                                        </p:attrNameLst>
                                      </p:cBhvr>
                                      <p:tavLst>
                                        <p:tav tm="0">
                                          <p:val>
                                            <p:strVal val="ppt_w"/>
                                          </p:val>
                                        </p:tav>
                                        <p:tav tm="100000">
                                          <p:val>
                                            <p:fltVal val="0"/>
                                          </p:val>
                                        </p:tav>
                                      </p:tavLst>
                                    </p:anim>
                                    <p:anim calcmode="lin" valueType="num">
                                      <p:cBhvr>
                                        <p:cTn id="115" dur="1000"/>
                                        <p:tgtEl>
                                          <p:spTgt spid="15"/>
                                        </p:tgtEl>
                                        <p:attrNameLst>
                                          <p:attrName>ppt_h</p:attrName>
                                        </p:attrNameLst>
                                      </p:cBhvr>
                                      <p:tavLst>
                                        <p:tav tm="0">
                                          <p:val>
                                            <p:strVal val="ppt_h"/>
                                          </p:val>
                                        </p:tav>
                                        <p:tav tm="100000">
                                          <p:val>
                                            <p:fltVal val="0"/>
                                          </p:val>
                                        </p:tav>
                                      </p:tavLst>
                                    </p:anim>
                                    <p:anim calcmode="lin" valueType="num">
                                      <p:cBhvr>
                                        <p:cTn id="116" dur="1000"/>
                                        <p:tgtEl>
                                          <p:spTgt spid="15"/>
                                        </p:tgtEl>
                                        <p:attrNameLst>
                                          <p:attrName>style.rotation</p:attrName>
                                        </p:attrNameLst>
                                      </p:cBhvr>
                                      <p:tavLst>
                                        <p:tav tm="0">
                                          <p:val>
                                            <p:fltVal val="0"/>
                                          </p:val>
                                        </p:tav>
                                        <p:tav tm="100000">
                                          <p:val>
                                            <p:fltVal val="90"/>
                                          </p:val>
                                        </p:tav>
                                      </p:tavLst>
                                    </p:anim>
                                    <p:animEffect transition="out" filter="fade">
                                      <p:cBhvr>
                                        <p:cTn id="117" dur="1000"/>
                                        <p:tgtEl>
                                          <p:spTgt spid="15"/>
                                        </p:tgtEl>
                                      </p:cBhvr>
                                    </p:animEffect>
                                    <p:set>
                                      <p:cBhvr>
                                        <p:cTn id="118"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19" restart="whenNotActive" fill="hold" evtFilter="cancelBubble" nodeType="interactiveSeq">
                <p:stCondLst>
                  <p:cond evt="onClick" delay="0">
                    <p:tgtEl>
                      <p:spTgt spid="16"/>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0" nodeType="clickEffect">
                                  <p:stCondLst>
                                    <p:cond delay="0"/>
                                  </p:stCondLst>
                                  <p:childTnLst>
                                    <p:anim calcmode="lin" valueType="num">
                                      <p:cBhvr>
                                        <p:cTn id="123" dur="1000"/>
                                        <p:tgtEl>
                                          <p:spTgt spid="16"/>
                                        </p:tgtEl>
                                        <p:attrNameLst>
                                          <p:attrName>ppt_w</p:attrName>
                                        </p:attrNameLst>
                                      </p:cBhvr>
                                      <p:tavLst>
                                        <p:tav tm="0">
                                          <p:val>
                                            <p:strVal val="ppt_w"/>
                                          </p:val>
                                        </p:tav>
                                        <p:tav tm="100000">
                                          <p:val>
                                            <p:fltVal val="0"/>
                                          </p:val>
                                        </p:tav>
                                      </p:tavLst>
                                    </p:anim>
                                    <p:anim calcmode="lin" valueType="num">
                                      <p:cBhvr>
                                        <p:cTn id="124" dur="1000"/>
                                        <p:tgtEl>
                                          <p:spTgt spid="16"/>
                                        </p:tgtEl>
                                        <p:attrNameLst>
                                          <p:attrName>ppt_h</p:attrName>
                                        </p:attrNameLst>
                                      </p:cBhvr>
                                      <p:tavLst>
                                        <p:tav tm="0">
                                          <p:val>
                                            <p:strVal val="ppt_h"/>
                                          </p:val>
                                        </p:tav>
                                        <p:tav tm="100000">
                                          <p:val>
                                            <p:fltVal val="0"/>
                                          </p:val>
                                        </p:tav>
                                      </p:tavLst>
                                    </p:anim>
                                    <p:anim calcmode="lin" valueType="num">
                                      <p:cBhvr>
                                        <p:cTn id="125" dur="1000"/>
                                        <p:tgtEl>
                                          <p:spTgt spid="16"/>
                                        </p:tgtEl>
                                        <p:attrNameLst>
                                          <p:attrName>style.rotation</p:attrName>
                                        </p:attrNameLst>
                                      </p:cBhvr>
                                      <p:tavLst>
                                        <p:tav tm="0">
                                          <p:val>
                                            <p:fltVal val="0"/>
                                          </p:val>
                                        </p:tav>
                                        <p:tav tm="100000">
                                          <p:val>
                                            <p:fltVal val="90"/>
                                          </p:val>
                                        </p:tav>
                                      </p:tavLst>
                                    </p:anim>
                                    <p:animEffect transition="out" filter="fade">
                                      <p:cBhvr>
                                        <p:cTn id="126" dur="1000"/>
                                        <p:tgtEl>
                                          <p:spTgt spid="16"/>
                                        </p:tgtEl>
                                      </p:cBhvr>
                                    </p:animEffect>
                                    <p:set>
                                      <p:cBhvr>
                                        <p:cTn id="127"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28" restart="whenNotActive" fill="hold" evtFilter="cancelBubble" nodeType="interactiveSeq">
                <p:stCondLst>
                  <p:cond evt="onClick" delay="0">
                    <p:tgtEl>
                      <p:spTgt spid="17"/>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0" nodeType="clickEffect">
                                  <p:stCondLst>
                                    <p:cond delay="0"/>
                                  </p:stCondLst>
                                  <p:childTnLst>
                                    <p:anim calcmode="lin" valueType="num">
                                      <p:cBhvr>
                                        <p:cTn id="132" dur="1000"/>
                                        <p:tgtEl>
                                          <p:spTgt spid="17"/>
                                        </p:tgtEl>
                                        <p:attrNameLst>
                                          <p:attrName>ppt_w</p:attrName>
                                        </p:attrNameLst>
                                      </p:cBhvr>
                                      <p:tavLst>
                                        <p:tav tm="0">
                                          <p:val>
                                            <p:strVal val="ppt_w"/>
                                          </p:val>
                                        </p:tav>
                                        <p:tav tm="100000">
                                          <p:val>
                                            <p:fltVal val="0"/>
                                          </p:val>
                                        </p:tav>
                                      </p:tavLst>
                                    </p:anim>
                                    <p:anim calcmode="lin" valueType="num">
                                      <p:cBhvr>
                                        <p:cTn id="133" dur="1000"/>
                                        <p:tgtEl>
                                          <p:spTgt spid="17"/>
                                        </p:tgtEl>
                                        <p:attrNameLst>
                                          <p:attrName>ppt_h</p:attrName>
                                        </p:attrNameLst>
                                      </p:cBhvr>
                                      <p:tavLst>
                                        <p:tav tm="0">
                                          <p:val>
                                            <p:strVal val="ppt_h"/>
                                          </p:val>
                                        </p:tav>
                                        <p:tav tm="100000">
                                          <p:val>
                                            <p:fltVal val="0"/>
                                          </p:val>
                                        </p:tav>
                                      </p:tavLst>
                                    </p:anim>
                                    <p:anim calcmode="lin" valueType="num">
                                      <p:cBhvr>
                                        <p:cTn id="134" dur="1000"/>
                                        <p:tgtEl>
                                          <p:spTgt spid="17"/>
                                        </p:tgtEl>
                                        <p:attrNameLst>
                                          <p:attrName>style.rotation</p:attrName>
                                        </p:attrNameLst>
                                      </p:cBhvr>
                                      <p:tavLst>
                                        <p:tav tm="0">
                                          <p:val>
                                            <p:fltVal val="0"/>
                                          </p:val>
                                        </p:tav>
                                        <p:tav tm="100000">
                                          <p:val>
                                            <p:fltVal val="90"/>
                                          </p:val>
                                        </p:tav>
                                      </p:tavLst>
                                    </p:anim>
                                    <p:animEffect transition="out" filter="fade">
                                      <p:cBhvr>
                                        <p:cTn id="135" dur="1000"/>
                                        <p:tgtEl>
                                          <p:spTgt spid="17"/>
                                        </p:tgtEl>
                                      </p:cBhvr>
                                    </p:animEffect>
                                    <p:set>
                                      <p:cBhvr>
                                        <p:cTn id="136"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37" restart="whenNotActive" fill="hold" evtFilter="cancelBubble" nodeType="interactiveSeq">
                <p:stCondLst>
                  <p:cond evt="onClick" delay="0">
                    <p:tgtEl>
                      <p:spTgt spid="18"/>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0" nodeType="clickEffect">
                                  <p:stCondLst>
                                    <p:cond delay="0"/>
                                  </p:stCondLst>
                                  <p:childTnLst>
                                    <p:anim calcmode="lin" valueType="num">
                                      <p:cBhvr>
                                        <p:cTn id="141" dur="1000"/>
                                        <p:tgtEl>
                                          <p:spTgt spid="18"/>
                                        </p:tgtEl>
                                        <p:attrNameLst>
                                          <p:attrName>ppt_w</p:attrName>
                                        </p:attrNameLst>
                                      </p:cBhvr>
                                      <p:tavLst>
                                        <p:tav tm="0">
                                          <p:val>
                                            <p:strVal val="ppt_w"/>
                                          </p:val>
                                        </p:tav>
                                        <p:tav tm="100000">
                                          <p:val>
                                            <p:fltVal val="0"/>
                                          </p:val>
                                        </p:tav>
                                      </p:tavLst>
                                    </p:anim>
                                    <p:anim calcmode="lin" valueType="num">
                                      <p:cBhvr>
                                        <p:cTn id="142" dur="1000"/>
                                        <p:tgtEl>
                                          <p:spTgt spid="18"/>
                                        </p:tgtEl>
                                        <p:attrNameLst>
                                          <p:attrName>ppt_h</p:attrName>
                                        </p:attrNameLst>
                                      </p:cBhvr>
                                      <p:tavLst>
                                        <p:tav tm="0">
                                          <p:val>
                                            <p:strVal val="ppt_h"/>
                                          </p:val>
                                        </p:tav>
                                        <p:tav tm="100000">
                                          <p:val>
                                            <p:fltVal val="0"/>
                                          </p:val>
                                        </p:tav>
                                      </p:tavLst>
                                    </p:anim>
                                    <p:anim calcmode="lin" valueType="num">
                                      <p:cBhvr>
                                        <p:cTn id="143" dur="1000"/>
                                        <p:tgtEl>
                                          <p:spTgt spid="18"/>
                                        </p:tgtEl>
                                        <p:attrNameLst>
                                          <p:attrName>style.rotation</p:attrName>
                                        </p:attrNameLst>
                                      </p:cBhvr>
                                      <p:tavLst>
                                        <p:tav tm="0">
                                          <p:val>
                                            <p:fltVal val="0"/>
                                          </p:val>
                                        </p:tav>
                                        <p:tav tm="100000">
                                          <p:val>
                                            <p:fltVal val="90"/>
                                          </p:val>
                                        </p:tav>
                                      </p:tavLst>
                                    </p:anim>
                                    <p:animEffect transition="out" filter="fade">
                                      <p:cBhvr>
                                        <p:cTn id="144" dur="1000"/>
                                        <p:tgtEl>
                                          <p:spTgt spid="18"/>
                                        </p:tgtEl>
                                      </p:cBhvr>
                                    </p:animEffect>
                                    <p:set>
                                      <p:cBhvr>
                                        <p:cTn id="145"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46" restart="whenNotActive" fill="hold" evtFilter="cancelBubble" nodeType="interactiveSeq">
                <p:stCondLst>
                  <p:cond evt="onClick" delay="0">
                    <p:tgtEl>
                      <p:spTgt spid="1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clickEffect">
                                  <p:stCondLst>
                                    <p:cond delay="0"/>
                                  </p:stCondLst>
                                  <p:childTnLst>
                                    <p:anim calcmode="lin" valueType="num">
                                      <p:cBhvr>
                                        <p:cTn id="150" dur="1000"/>
                                        <p:tgtEl>
                                          <p:spTgt spid="3"/>
                                        </p:tgtEl>
                                        <p:attrNameLst>
                                          <p:attrName>ppt_w</p:attrName>
                                        </p:attrNameLst>
                                      </p:cBhvr>
                                      <p:tavLst>
                                        <p:tav tm="0">
                                          <p:val>
                                            <p:strVal val="ppt_w"/>
                                          </p:val>
                                        </p:tav>
                                        <p:tav tm="100000">
                                          <p:val>
                                            <p:fltVal val="0"/>
                                          </p:val>
                                        </p:tav>
                                      </p:tavLst>
                                    </p:anim>
                                    <p:anim calcmode="lin" valueType="num">
                                      <p:cBhvr>
                                        <p:cTn id="151" dur="1000"/>
                                        <p:tgtEl>
                                          <p:spTgt spid="3"/>
                                        </p:tgtEl>
                                        <p:attrNameLst>
                                          <p:attrName>ppt_h</p:attrName>
                                        </p:attrNameLst>
                                      </p:cBhvr>
                                      <p:tavLst>
                                        <p:tav tm="0">
                                          <p:val>
                                            <p:strVal val="ppt_h"/>
                                          </p:val>
                                        </p:tav>
                                        <p:tav tm="100000">
                                          <p:val>
                                            <p:fltVal val="0"/>
                                          </p:val>
                                        </p:tav>
                                      </p:tavLst>
                                    </p:anim>
                                    <p:anim calcmode="lin" valueType="num">
                                      <p:cBhvr>
                                        <p:cTn id="152" dur="1000"/>
                                        <p:tgtEl>
                                          <p:spTgt spid="3"/>
                                        </p:tgtEl>
                                        <p:attrNameLst>
                                          <p:attrName>style.rotation</p:attrName>
                                        </p:attrNameLst>
                                      </p:cBhvr>
                                      <p:tavLst>
                                        <p:tav tm="0">
                                          <p:val>
                                            <p:fltVal val="0"/>
                                          </p:val>
                                        </p:tav>
                                        <p:tav tm="100000">
                                          <p:val>
                                            <p:fltVal val="90"/>
                                          </p:val>
                                        </p:tav>
                                      </p:tavLst>
                                    </p:anim>
                                    <p:animEffect transition="out" filter="fade">
                                      <p:cBhvr>
                                        <p:cTn id="153" dur="1000"/>
                                        <p:tgtEl>
                                          <p:spTgt spid="3"/>
                                        </p:tgtEl>
                                      </p:cBhvr>
                                    </p:animEffect>
                                    <p:set>
                                      <p:cBhvr>
                                        <p:cTn id="154" dur="1" fill="hold">
                                          <p:stCondLst>
                                            <p:cond delay="999"/>
                                          </p:stCondLst>
                                        </p:cTn>
                                        <p:tgtEl>
                                          <p:spTgt spid="3"/>
                                        </p:tgtEl>
                                        <p:attrNameLst>
                                          <p:attrName>style.visibility</p:attrName>
                                        </p:attrNameLst>
                                      </p:cBhvr>
                                      <p:to>
                                        <p:strVal val="hidden"/>
                                      </p:to>
                                    </p:set>
                                  </p:childTnLst>
                                </p:cTn>
                              </p:par>
                              <p:par>
                                <p:cTn id="155" presetID="31" presetClass="exit" presetSubtype="0" fill="hold" grpId="1" nodeType="withEffect">
                                  <p:stCondLst>
                                    <p:cond delay="0"/>
                                  </p:stCondLst>
                                  <p:childTnLst>
                                    <p:anim calcmode="lin" valueType="num">
                                      <p:cBhvr>
                                        <p:cTn id="156" dur="1000"/>
                                        <p:tgtEl>
                                          <p:spTgt spid="4"/>
                                        </p:tgtEl>
                                        <p:attrNameLst>
                                          <p:attrName>ppt_w</p:attrName>
                                        </p:attrNameLst>
                                      </p:cBhvr>
                                      <p:tavLst>
                                        <p:tav tm="0">
                                          <p:val>
                                            <p:strVal val="ppt_w"/>
                                          </p:val>
                                        </p:tav>
                                        <p:tav tm="100000">
                                          <p:val>
                                            <p:fltVal val="0"/>
                                          </p:val>
                                        </p:tav>
                                      </p:tavLst>
                                    </p:anim>
                                    <p:anim calcmode="lin" valueType="num">
                                      <p:cBhvr>
                                        <p:cTn id="157" dur="1000"/>
                                        <p:tgtEl>
                                          <p:spTgt spid="4"/>
                                        </p:tgtEl>
                                        <p:attrNameLst>
                                          <p:attrName>ppt_h</p:attrName>
                                        </p:attrNameLst>
                                      </p:cBhvr>
                                      <p:tavLst>
                                        <p:tav tm="0">
                                          <p:val>
                                            <p:strVal val="ppt_h"/>
                                          </p:val>
                                        </p:tav>
                                        <p:tav tm="100000">
                                          <p:val>
                                            <p:fltVal val="0"/>
                                          </p:val>
                                        </p:tav>
                                      </p:tavLst>
                                    </p:anim>
                                    <p:anim calcmode="lin" valueType="num">
                                      <p:cBhvr>
                                        <p:cTn id="158" dur="1000"/>
                                        <p:tgtEl>
                                          <p:spTgt spid="4"/>
                                        </p:tgtEl>
                                        <p:attrNameLst>
                                          <p:attrName>style.rotation</p:attrName>
                                        </p:attrNameLst>
                                      </p:cBhvr>
                                      <p:tavLst>
                                        <p:tav tm="0">
                                          <p:val>
                                            <p:fltVal val="0"/>
                                          </p:val>
                                        </p:tav>
                                        <p:tav tm="100000">
                                          <p:val>
                                            <p:fltVal val="90"/>
                                          </p:val>
                                        </p:tav>
                                      </p:tavLst>
                                    </p:anim>
                                    <p:animEffect transition="out" filter="fade">
                                      <p:cBhvr>
                                        <p:cTn id="159" dur="1000"/>
                                        <p:tgtEl>
                                          <p:spTgt spid="4"/>
                                        </p:tgtEl>
                                      </p:cBhvr>
                                    </p:animEffect>
                                    <p:set>
                                      <p:cBhvr>
                                        <p:cTn id="160" dur="1" fill="hold">
                                          <p:stCondLst>
                                            <p:cond delay="999"/>
                                          </p:stCondLst>
                                        </p:cTn>
                                        <p:tgtEl>
                                          <p:spTgt spid="4"/>
                                        </p:tgtEl>
                                        <p:attrNameLst>
                                          <p:attrName>style.visibility</p:attrName>
                                        </p:attrNameLst>
                                      </p:cBhvr>
                                      <p:to>
                                        <p:strVal val="hidden"/>
                                      </p:to>
                                    </p:set>
                                  </p:childTnLst>
                                </p:cTn>
                              </p:par>
                              <p:par>
                                <p:cTn id="161" presetID="31" presetClass="exit" presetSubtype="0" fill="hold" grpId="1" nodeType="withEffect">
                                  <p:stCondLst>
                                    <p:cond delay="0"/>
                                  </p:stCondLst>
                                  <p:childTnLst>
                                    <p:anim calcmode="lin" valueType="num">
                                      <p:cBhvr>
                                        <p:cTn id="162" dur="1000"/>
                                        <p:tgtEl>
                                          <p:spTgt spid="5"/>
                                        </p:tgtEl>
                                        <p:attrNameLst>
                                          <p:attrName>ppt_w</p:attrName>
                                        </p:attrNameLst>
                                      </p:cBhvr>
                                      <p:tavLst>
                                        <p:tav tm="0">
                                          <p:val>
                                            <p:strVal val="ppt_w"/>
                                          </p:val>
                                        </p:tav>
                                        <p:tav tm="100000">
                                          <p:val>
                                            <p:fltVal val="0"/>
                                          </p:val>
                                        </p:tav>
                                      </p:tavLst>
                                    </p:anim>
                                    <p:anim calcmode="lin" valueType="num">
                                      <p:cBhvr>
                                        <p:cTn id="163" dur="1000"/>
                                        <p:tgtEl>
                                          <p:spTgt spid="5"/>
                                        </p:tgtEl>
                                        <p:attrNameLst>
                                          <p:attrName>ppt_h</p:attrName>
                                        </p:attrNameLst>
                                      </p:cBhvr>
                                      <p:tavLst>
                                        <p:tav tm="0">
                                          <p:val>
                                            <p:strVal val="ppt_h"/>
                                          </p:val>
                                        </p:tav>
                                        <p:tav tm="100000">
                                          <p:val>
                                            <p:fltVal val="0"/>
                                          </p:val>
                                        </p:tav>
                                      </p:tavLst>
                                    </p:anim>
                                    <p:anim calcmode="lin" valueType="num">
                                      <p:cBhvr>
                                        <p:cTn id="164" dur="1000"/>
                                        <p:tgtEl>
                                          <p:spTgt spid="5"/>
                                        </p:tgtEl>
                                        <p:attrNameLst>
                                          <p:attrName>style.rotation</p:attrName>
                                        </p:attrNameLst>
                                      </p:cBhvr>
                                      <p:tavLst>
                                        <p:tav tm="0">
                                          <p:val>
                                            <p:fltVal val="0"/>
                                          </p:val>
                                        </p:tav>
                                        <p:tav tm="100000">
                                          <p:val>
                                            <p:fltVal val="90"/>
                                          </p:val>
                                        </p:tav>
                                      </p:tavLst>
                                    </p:anim>
                                    <p:animEffect transition="out" filter="fade">
                                      <p:cBhvr>
                                        <p:cTn id="165" dur="1000"/>
                                        <p:tgtEl>
                                          <p:spTgt spid="5"/>
                                        </p:tgtEl>
                                      </p:cBhvr>
                                    </p:animEffect>
                                    <p:set>
                                      <p:cBhvr>
                                        <p:cTn id="166" dur="1" fill="hold">
                                          <p:stCondLst>
                                            <p:cond delay="999"/>
                                          </p:stCondLst>
                                        </p:cTn>
                                        <p:tgtEl>
                                          <p:spTgt spid="5"/>
                                        </p:tgtEl>
                                        <p:attrNameLst>
                                          <p:attrName>style.visibility</p:attrName>
                                        </p:attrNameLst>
                                      </p:cBhvr>
                                      <p:to>
                                        <p:strVal val="hidden"/>
                                      </p:to>
                                    </p:set>
                                  </p:childTnLst>
                                </p:cTn>
                              </p:par>
                              <p:par>
                                <p:cTn id="167" presetID="31" presetClass="exit" presetSubtype="0" fill="hold" grpId="1" nodeType="withEffect">
                                  <p:stCondLst>
                                    <p:cond delay="0"/>
                                  </p:stCondLst>
                                  <p:childTnLst>
                                    <p:anim calcmode="lin" valueType="num">
                                      <p:cBhvr>
                                        <p:cTn id="168" dur="1000"/>
                                        <p:tgtEl>
                                          <p:spTgt spid="6"/>
                                        </p:tgtEl>
                                        <p:attrNameLst>
                                          <p:attrName>ppt_w</p:attrName>
                                        </p:attrNameLst>
                                      </p:cBhvr>
                                      <p:tavLst>
                                        <p:tav tm="0">
                                          <p:val>
                                            <p:strVal val="ppt_w"/>
                                          </p:val>
                                        </p:tav>
                                        <p:tav tm="100000">
                                          <p:val>
                                            <p:fltVal val="0"/>
                                          </p:val>
                                        </p:tav>
                                      </p:tavLst>
                                    </p:anim>
                                    <p:anim calcmode="lin" valueType="num">
                                      <p:cBhvr>
                                        <p:cTn id="169" dur="1000"/>
                                        <p:tgtEl>
                                          <p:spTgt spid="6"/>
                                        </p:tgtEl>
                                        <p:attrNameLst>
                                          <p:attrName>ppt_h</p:attrName>
                                        </p:attrNameLst>
                                      </p:cBhvr>
                                      <p:tavLst>
                                        <p:tav tm="0">
                                          <p:val>
                                            <p:strVal val="ppt_h"/>
                                          </p:val>
                                        </p:tav>
                                        <p:tav tm="100000">
                                          <p:val>
                                            <p:fltVal val="0"/>
                                          </p:val>
                                        </p:tav>
                                      </p:tavLst>
                                    </p:anim>
                                    <p:anim calcmode="lin" valueType="num">
                                      <p:cBhvr>
                                        <p:cTn id="170" dur="1000"/>
                                        <p:tgtEl>
                                          <p:spTgt spid="6"/>
                                        </p:tgtEl>
                                        <p:attrNameLst>
                                          <p:attrName>style.rotation</p:attrName>
                                        </p:attrNameLst>
                                      </p:cBhvr>
                                      <p:tavLst>
                                        <p:tav tm="0">
                                          <p:val>
                                            <p:fltVal val="0"/>
                                          </p:val>
                                        </p:tav>
                                        <p:tav tm="100000">
                                          <p:val>
                                            <p:fltVal val="90"/>
                                          </p:val>
                                        </p:tav>
                                      </p:tavLst>
                                    </p:anim>
                                    <p:animEffect transition="out" filter="fade">
                                      <p:cBhvr>
                                        <p:cTn id="171" dur="1000"/>
                                        <p:tgtEl>
                                          <p:spTgt spid="6"/>
                                        </p:tgtEl>
                                      </p:cBhvr>
                                    </p:animEffect>
                                    <p:set>
                                      <p:cBhvr>
                                        <p:cTn id="172" dur="1" fill="hold">
                                          <p:stCondLst>
                                            <p:cond delay="999"/>
                                          </p:stCondLst>
                                        </p:cTn>
                                        <p:tgtEl>
                                          <p:spTgt spid="6"/>
                                        </p:tgtEl>
                                        <p:attrNameLst>
                                          <p:attrName>style.visibility</p:attrName>
                                        </p:attrNameLst>
                                      </p:cBhvr>
                                      <p:to>
                                        <p:strVal val="hidden"/>
                                      </p:to>
                                    </p:set>
                                  </p:childTnLst>
                                </p:cTn>
                              </p:par>
                              <p:par>
                                <p:cTn id="173" presetID="31" presetClass="exit" presetSubtype="0" fill="hold" grpId="1" nodeType="withEffect">
                                  <p:stCondLst>
                                    <p:cond delay="0"/>
                                  </p:stCondLst>
                                  <p:childTnLst>
                                    <p:anim calcmode="lin" valueType="num">
                                      <p:cBhvr>
                                        <p:cTn id="174" dur="1000"/>
                                        <p:tgtEl>
                                          <p:spTgt spid="7"/>
                                        </p:tgtEl>
                                        <p:attrNameLst>
                                          <p:attrName>ppt_w</p:attrName>
                                        </p:attrNameLst>
                                      </p:cBhvr>
                                      <p:tavLst>
                                        <p:tav tm="0">
                                          <p:val>
                                            <p:strVal val="ppt_w"/>
                                          </p:val>
                                        </p:tav>
                                        <p:tav tm="100000">
                                          <p:val>
                                            <p:fltVal val="0"/>
                                          </p:val>
                                        </p:tav>
                                      </p:tavLst>
                                    </p:anim>
                                    <p:anim calcmode="lin" valueType="num">
                                      <p:cBhvr>
                                        <p:cTn id="175" dur="1000"/>
                                        <p:tgtEl>
                                          <p:spTgt spid="7"/>
                                        </p:tgtEl>
                                        <p:attrNameLst>
                                          <p:attrName>ppt_h</p:attrName>
                                        </p:attrNameLst>
                                      </p:cBhvr>
                                      <p:tavLst>
                                        <p:tav tm="0">
                                          <p:val>
                                            <p:strVal val="ppt_h"/>
                                          </p:val>
                                        </p:tav>
                                        <p:tav tm="100000">
                                          <p:val>
                                            <p:fltVal val="0"/>
                                          </p:val>
                                        </p:tav>
                                      </p:tavLst>
                                    </p:anim>
                                    <p:anim calcmode="lin" valueType="num">
                                      <p:cBhvr>
                                        <p:cTn id="176" dur="1000"/>
                                        <p:tgtEl>
                                          <p:spTgt spid="7"/>
                                        </p:tgtEl>
                                        <p:attrNameLst>
                                          <p:attrName>style.rotation</p:attrName>
                                        </p:attrNameLst>
                                      </p:cBhvr>
                                      <p:tavLst>
                                        <p:tav tm="0">
                                          <p:val>
                                            <p:fltVal val="0"/>
                                          </p:val>
                                        </p:tav>
                                        <p:tav tm="100000">
                                          <p:val>
                                            <p:fltVal val="90"/>
                                          </p:val>
                                        </p:tav>
                                      </p:tavLst>
                                    </p:anim>
                                    <p:animEffect transition="out" filter="fade">
                                      <p:cBhvr>
                                        <p:cTn id="177" dur="1000"/>
                                        <p:tgtEl>
                                          <p:spTgt spid="7"/>
                                        </p:tgtEl>
                                      </p:cBhvr>
                                    </p:animEffect>
                                    <p:set>
                                      <p:cBhvr>
                                        <p:cTn id="178" dur="1" fill="hold">
                                          <p:stCondLst>
                                            <p:cond delay="999"/>
                                          </p:stCondLst>
                                        </p:cTn>
                                        <p:tgtEl>
                                          <p:spTgt spid="7"/>
                                        </p:tgtEl>
                                        <p:attrNameLst>
                                          <p:attrName>style.visibility</p:attrName>
                                        </p:attrNameLst>
                                      </p:cBhvr>
                                      <p:to>
                                        <p:strVal val="hidden"/>
                                      </p:to>
                                    </p:set>
                                  </p:childTnLst>
                                </p:cTn>
                              </p:par>
                              <p:par>
                                <p:cTn id="179" presetID="31" presetClass="exit" presetSubtype="0" fill="hold" grpId="1" nodeType="withEffect">
                                  <p:stCondLst>
                                    <p:cond delay="0"/>
                                  </p:stCondLst>
                                  <p:childTnLst>
                                    <p:anim calcmode="lin" valueType="num">
                                      <p:cBhvr>
                                        <p:cTn id="180" dur="1000"/>
                                        <p:tgtEl>
                                          <p:spTgt spid="8"/>
                                        </p:tgtEl>
                                        <p:attrNameLst>
                                          <p:attrName>ppt_w</p:attrName>
                                        </p:attrNameLst>
                                      </p:cBhvr>
                                      <p:tavLst>
                                        <p:tav tm="0">
                                          <p:val>
                                            <p:strVal val="ppt_w"/>
                                          </p:val>
                                        </p:tav>
                                        <p:tav tm="100000">
                                          <p:val>
                                            <p:fltVal val="0"/>
                                          </p:val>
                                        </p:tav>
                                      </p:tavLst>
                                    </p:anim>
                                    <p:anim calcmode="lin" valueType="num">
                                      <p:cBhvr>
                                        <p:cTn id="181" dur="1000"/>
                                        <p:tgtEl>
                                          <p:spTgt spid="8"/>
                                        </p:tgtEl>
                                        <p:attrNameLst>
                                          <p:attrName>ppt_h</p:attrName>
                                        </p:attrNameLst>
                                      </p:cBhvr>
                                      <p:tavLst>
                                        <p:tav tm="0">
                                          <p:val>
                                            <p:strVal val="ppt_h"/>
                                          </p:val>
                                        </p:tav>
                                        <p:tav tm="100000">
                                          <p:val>
                                            <p:fltVal val="0"/>
                                          </p:val>
                                        </p:tav>
                                      </p:tavLst>
                                    </p:anim>
                                    <p:anim calcmode="lin" valueType="num">
                                      <p:cBhvr>
                                        <p:cTn id="182" dur="1000"/>
                                        <p:tgtEl>
                                          <p:spTgt spid="8"/>
                                        </p:tgtEl>
                                        <p:attrNameLst>
                                          <p:attrName>style.rotation</p:attrName>
                                        </p:attrNameLst>
                                      </p:cBhvr>
                                      <p:tavLst>
                                        <p:tav tm="0">
                                          <p:val>
                                            <p:fltVal val="0"/>
                                          </p:val>
                                        </p:tav>
                                        <p:tav tm="100000">
                                          <p:val>
                                            <p:fltVal val="90"/>
                                          </p:val>
                                        </p:tav>
                                      </p:tavLst>
                                    </p:anim>
                                    <p:animEffect transition="out" filter="fade">
                                      <p:cBhvr>
                                        <p:cTn id="183" dur="1000"/>
                                        <p:tgtEl>
                                          <p:spTgt spid="8"/>
                                        </p:tgtEl>
                                      </p:cBhvr>
                                    </p:animEffect>
                                    <p:set>
                                      <p:cBhvr>
                                        <p:cTn id="184" dur="1" fill="hold">
                                          <p:stCondLst>
                                            <p:cond delay="999"/>
                                          </p:stCondLst>
                                        </p:cTn>
                                        <p:tgtEl>
                                          <p:spTgt spid="8"/>
                                        </p:tgtEl>
                                        <p:attrNameLst>
                                          <p:attrName>style.visibility</p:attrName>
                                        </p:attrNameLst>
                                      </p:cBhvr>
                                      <p:to>
                                        <p:strVal val="hidden"/>
                                      </p:to>
                                    </p:set>
                                  </p:childTnLst>
                                </p:cTn>
                              </p:par>
                              <p:par>
                                <p:cTn id="185" presetID="31" presetClass="exit" presetSubtype="0" fill="hold" grpId="1" nodeType="withEffect">
                                  <p:stCondLst>
                                    <p:cond delay="0"/>
                                  </p:stCondLst>
                                  <p:childTnLst>
                                    <p:anim calcmode="lin" valueType="num">
                                      <p:cBhvr>
                                        <p:cTn id="186" dur="1000"/>
                                        <p:tgtEl>
                                          <p:spTgt spid="9"/>
                                        </p:tgtEl>
                                        <p:attrNameLst>
                                          <p:attrName>ppt_w</p:attrName>
                                        </p:attrNameLst>
                                      </p:cBhvr>
                                      <p:tavLst>
                                        <p:tav tm="0">
                                          <p:val>
                                            <p:strVal val="ppt_w"/>
                                          </p:val>
                                        </p:tav>
                                        <p:tav tm="100000">
                                          <p:val>
                                            <p:fltVal val="0"/>
                                          </p:val>
                                        </p:tav>
                                      </p:tavLst>
                                    </p:anim>
                                    <p:anim calcmode="lin" valueType="num">
                                      <p:cBhvr>
                                        <p:cTn id="187" dur="1000"/>
                                        <p:tgtEl>
                                          <p:spTgt spid="9"/>
                                        </p:tgtEl>
                                        <p:attrNameLst>
                                          <p:attrName>ppt_h</p:attrName>
                                        </p:attrNameLst>
                                      </p:cBhvr>
                                      <p:tavLst>
                                        <p:tav tm="0">
                                          <p:val>
                                            <p:strVal val="ppt_h"/>
                                          </p:val>
                                        </p:tav>
                                        <p:tav tm="100000">
                                          <p:val>
                                            <p:fltVal val="0"/>
                                          </p:val>
                                        </p:tav>
                                      </p:tavLst>
                                    </p:anim>
                                    <p:anim calcmode="lin" valueType="num">
                                      <p:cBhvr>
                                        <p:cTn id="188" dur="1000"/>
                                        <p:tgtEl>
                                          <p:spTgt spid="9"/>
                                        </p:tgtEl>
                                        <p:attrNameLst>
                                          <p:attrName>style.rotation</p:attrName>
                                        </p:attrNameLst>
                                      </p:cBhvr>
                                      <p:tavLst>
                                        <p:tav tm="0">
                                          <p:val>
                                            <p:fltVal val="0"/>
                                          </p:val>
                                        </p:tav>
                                        <p:tav tm="100000">
                                          <p:val>
                                            <p:fltVal val="90"/>
                                          </p:val>
                                        </p:tav>
                                      </p:tavLst>
                                    </p:anim>
                                    <p:animEffect transition="out" filter="fade">
                                      <p:cBhvr>
                                        <p:cTn id="189" dur="1000"/>
                                        <p:tgtEl>
                                          <p:spTgt spid="9"/>
                                        </p:tgtEl>
                                      </p:cBhvr>
                                    </p:animEffect>
                                    <p:set>
                                      <p:cBhvr>
                                        <p:cTn id="190" dur="1" fill="hold">
                                          <p:stCondLst>
                                            <p:cond delay="999"/>
                                          </p:stCondLst>
                                        </p:cTn>
                                        <p:tgtEl>
                                          <p:spTgt spid="9"/>
                                        </p:tgtEl>
                                        <p:attrNameLst>
                                          <p:attrName>style.visibility</p:attrName>
                                        </p:attrNameLst>
                                      </p:cBhvr>
                                      <p:to>
                                        <p:strVal val="hidden"/>
                                      </p:to>
                                    </p:set>
                                  </p:childTnLst>
                                </p:cTn>
                              </p:par>
                              <p:par>
                                <p:cTn id="191" presetID="31" presetClass="exit" presetSubtype="0" fill="hold" grpId="1" nodeType="withEffect">
                                  <p:stCondLst>
                                    <p:cond delay="0"/>
                                  </p:stCondLst>
                                  <p:childTnLst>
                                    <p:anim calcmode="lin" valueType="num">
                                      <p:cBhvr>
                                        <p:cTn id="192" dur="1000"/>
                                        <p:tgtEl>
                                          <p:spTgt spid="10"/>
                                        </p:tgtEl>
                                        <p:attrNameLst>
                                          <p:attrName>ppt_w</p:attrName>
                                        </p:attrNameLst>
                                      </p:cBhvr>
                                      <p:tavLst>
                                        <p:tav tm="0">
                                          <p:val>
                                            <p:strVal val="ppt_w"/>
                                          </p:val>
                                        </p:tav>
                                        <p:tav tm="100000">
                                          <p:val>
                                            <p:fltVal val="0"/>
                                          </p:val>
                                        </p:tav>
                                      </p:tavLst>
                                    </p:anim>
                                    <p:anim calcmode="lin" valueType="num">
                                      <p:cBhvr>
                                        <p:cTn id="193" dur="1000"/>
                                        <p:tgtEl>
                                          <p:spTgt spid="10"/>
                                        </p:tgtEl>
                                        <p:attrNameLst>
                                          <p:attrName>ppt_h</p:attrName>
                                        </p:attrNameLst>
                                      </p:cBhvr>
                                      <p:tavLst>
                                        <p:tav tm="0">
                                          <p:val>
                                            <p:strVal val="ppt_h"/>
                                          </p:val>
                                        </p:tav>
                                        <p:tav tm="100000">
                                          <p:val>
                                            <p:fltVal val="0"/>
                                          </p:val>
                                        </p:tav>
                                      </p:tavLst>
                                    </p:anim>
                                    <p:anim calcmode="lin" valueType="num">
                                      <p:cBhvr>
                                        <p:cTn id="194" dur="1000"/>
                                        <p:tgtEl>
                                          <p:spTgt spid="10"/>
                                        </p:tgtEl>
                                        <p:attrNameLst>
                                          <p:attrName>style.rotation</p:attrName>
                                        </p:attrNameLst>
                                      </p:cBhvr>
                                      <p:tavLst>
                                        <p:tav tm="0">
                                          <p:val>
                                            <p:fltVal val="0"/>
                                          </p:val>
                                        </p:tav>
                                        <p:tav tm="100000">
                                          <p:val>
                                            <p:fltVal val="90"/>
                                          </p:val>
                                        </p:tav>
                                      </p:tavLst>
                                    </p:anim>
                                    <p:animEffect transition="out" filter="fade">
                                      <p:cBhvr>
                                        <p:cTn id="195" dur="1000"/>
                                        <p:tgtEl>
                                          <p:spTgt spid="10"/>
                                        </p:tgtEl>
                                      </p:cBhvr>
                                    </p:animEffect>
                                    <p:set>
                                      <p:cBhvr>
                                        <p:cTn id="196" dur="1" fill="hold">
                                          <p:stCondLst>
                                            <p:cond delay="999"/>
                                          </p:stCondLst>
                                        </p:cTn>
                                        <p:tgtEl>
                                          <p:spTgt spid="10"/>
                                        </p:tgtEl>
                                        <p:attrNameLst>
                                          <p:attrName>style.visibility</p:attrName>
                                        </p:attrNameLst>
                                      </p:cBhvr>
                                      <p:to>
                                        <p:strVal val="hidden"/>
                                      </p:to>
                                    </p:set>
                                  </p:childTnLst>
                                </p:cTn>
                              </p:par>
                              <p:par>
                                <p:cTn id="197" presetID="31" presetClass="exit" presetSubtype="0" fill="hold" grpId="1" nodeType="withEffect">
                                  <p:stCondLst>
                                    <p:cond delay="0"/>
                                  </p:stCondLst>
                                  <p:childTnLst>
                                    <p:anim calcmode="lin" valueType="num">
                                      <p:cBhvr>
                                        <p:cTn id="198" dur="1000"/>
                                        <p:tgtEl>
                                          <p:spTgt spid="11"/>
                                        </p:tgtEl>
                                        <p:attrNameLst>
                                          <p:attrName>ppt_w</p:attrName>
                                        </p:attrNameLst>
                                      </p:cBhvr>
                                      <p:tavLst>
                                        <p:tav tm="0">
                                          <p:val>
                                            <p:strVal val="ppt_w"/>
                                          </p:val>
                                        </p:tav>
                                        <p:tav tm="100000">
                                          <p:val>
                                            <p:fltVal val="0"/>
                                          </p:val>
                                        </p:tav>
                                      </p:tavLst>
                                    </p:anim>
                                    <p:anim calcmode="lin" valueType="num">
                                      <p:cBhvr>
                                        <p:cTn id="199" dur="1000"/>
                                        <p:tgtEl>
                                          <p:spTgt spid="11"/>
                                        </p:tgtEl>
                                        <p:attrNameLst>
                                          <p:attrName>ppt_h</p:attrName>
                                        </p:attrNameLst>
                                      </p:cBhvr>
                                      <p:tavLst>
                                        <p:tav tm="0">
                                          <p:val>
                                            <p:strVal val="ppt_h"/>
                                          </p:val>
                                        </p:tav>
                                        <p:tav tm="100000">
                                          <p:val>
                                            <p:fltVal val="0"/>
                                          </p:val>
                                        </p:tav>
                                      </p:tavLst>
                                    </p:anim>
                                    <p:anim calcmode="lin" valueType="num">
                                      <p:cBhvr>
                                        <p:cTn id="200" dur="1000"/>
                                        <p:tgtEl>
                                          <p:spTgt spid="11"/>
                                        </p:tgtEl>
                                        <p:attrNameLst>
                                          <p:attrName>style.rotation</p:attrName>
                                        </p:attrNameLst>
                                      </p:cBhvr>
                                      <p:tavLst>
                                        <p:tav tm="0">
                                          <p:val>
                                            <p:fltVal val="0"/>
                                          </p:val>
                                        </p:tav>
                                        <p:tav tm="100000">
                                          <p:val>
                                            <p:fltVal val="90"/>
                                          </p:val>
                                        </p:tav>
                                      </p:tavLst>
                                    </p:anim>
                                    <p:animEffect transition="out" filter="fade">
                                      <p:cBhvr>
                                        <p:cTn id="201" dur="1000"/>
                                        <p:tgtEl>
                                          <p:spTgt spid="11"/>
                                        </p:tgtEl>
                                      </p:cBhvr>
                                    </p:animEffect>
                                    <p:set>
                                      <p:cBhvr>
                                        <p:cTn id="202" dur="1" fill="hold">
                                          <p:stCondLst>
                                            <p:cond delay="999"/>
                                          </p:stCondLst>
                                        </p:cTn>
                                        <p:tgtEl>
                                          <p:spTgt spid="11"/>
                                        </p:tgtEl>
                                        <p:attrNameLst>
                                          <p:attrName>style.visibility</p:attrName>
                                        </p:attrNameLst>
                                      </p:cBhvr>
                                      <p:to>
                                        <p:strVal val="hidden"/>
                                      </p:to>
                                    </p:set>
                                  </p:childTnLst>
                                </p:cTn>
                              </p:par>
                              <p:par>
                                <p:cTn id="203" presetID="31" presetClass="exit" presetSubtype="0" fill="hold" grpId="1" nodeType="withEffect">
                                  <p:stCondLst>
                                    <p:cond delay="0"/>
                                  </p:stCondLst>
                                  <p:childTnLst>
                                    <p:anim calcmode="lin" valueType="num">
                                      <p:cBhvr>
                                        <p:cTn id="204" dur="1000"/>
                                        <p:tgtEl>
                                          <p:spTgt spid="12"/>
                                        </p:tgtEl>
                                        <p:attrNameLst>
                                          <p:attrName>ppt_w</p:attrName>
                                        </p:attrNameLst>
                                      </p:cBhvr>
                                      <p:tavLst>
                                        <p:tav tm="0">
                                          <p:val>
                                            <p:strVal val="ppt_w"/>
                                          </p:val>
                                        </p:tav>
                                        <p:tav tm="100000">
                                          <p:val>
                                            <p:fltVal val="0"/>
                                          </p:val>
                                        </p:tav>
                                      </p:tavLst>
                                    </p:anim>
                                    <p:anim calcmode="lin" valueType="num">
                                      <p:cBhvr>
                                        <p:cTn id="205" dur="1000"/>
                                        <p:tgtEl>
                                          <p:spTgt spid="12"/>
                                        </p:tgtEl>
                                        <p:attrNameLst>
                                          <p:attrName>ppt_h</p:attrName>
                                        </p:attrNameLst>
                                      </p:cBhvr>
                                      <p:tavLst>
                                        <p:tav tm="0">
                                          <p:val>
                                            <p:strVal val="ppt_h"/>
                                          </p:val>
                                        </p:tav>
                                        <p:tav tm="100000">
                                          <p:val>
                                            <p:fltVal val="0"/>
                                          </p:val>
                                        </p:tav>
                                      </p:tavLst>
                                    </p:anim>
                                    <p:anim calcmode="lin" valueType="num">
                                      <p:cBhvr>
                                        <p:cTn id="206" dur="1000"/>
                                        <p:tgtEl>
                                          <p:spTgt spid="12"/>
                                        </p:tgtEl>
                                        <p:attrNameLst>
                                          <p:attrName>style.rotation</p:attrName>
                                        </p:attrNameLst>
                                      </p:cBhvr>
                                      <p:tavLst>
                                        <p:tav tm="0">
                                          <p:val>
                                            <p:fltVal val="0"/>
                                          </p:val>
                                        </p:tav>
                                        <p:tav tm="100000">
                                          <p:val>
                                            <p:fltVal val="90"/>
                                          </p:val>
                                        </p:tav>
                                      </p:tavLst>
                                    </p:anim>
                                    <p:animEffect transition="out" filter="fade">
                                      <p:cBhvr>
                                        <p:cTn id="207" dur="1000"/>
                                        <p:tgtEl>
                                          <p:spTgt spid="12"/>
                                        </p:tgtEl>
                                      </p:cBhvr>
                                    </p:animEffect>
                                    <p:set>
                                      <p:cBhvr>
                                        <p:cTn id="208" dur="1" fill="hold">
                                          <p:stCondLst>
                                            <p:cond delay="999"/>
                                          </p:stCondLst>
                                        </p:cTn>
                                        <p:tgtEl>
                                          <p:spTgt spid="12"/>
                                        </p:tgtEl>
                                        <p:attrNameLst>
                                          <p:attrName>style.visibility</p:attrName>
                                        </p:attrNameLst>
                                      </p:cBhvr>
                                      <p:to>
                                        <p:strVal val="hidden"/>
                                      </p:to>
                                    </p:set>
                                  </p:childTnLst>
                                </p:cTn>
                              </p:par>
                              <p:par>
                                <p:cTn id="209" presetID="31" presetClass="exit" presetSubtype="0" fill="hold" grpId="1" nodeType="withEffect">
                                  <p:stCondLst>
                                    <p:cond delay="0"/>
                                  </p:stCondLst>
                                  <p:childTnLst>
                                    <p:anim calcmode="lin" valueType="num">
                                      <p:cBhvr>
                                        <p:cTn id="210" dur="1000"/>
                                        <p:tgtEl>
                                          <p:spTgt spid="13"/>
                                        </p:tgtEl>
                                        <p:attrNameLst>
                                          <p:attrName>ppt_w</p:attrName>
                                        </p:attrNameLst>
                                      </p:cBhvr>
                                      <p:tavLst>
                                        <p:tav tm="0">
                                          <p:val>
                                            <p:strVal val="ppt_w"/>
                                          </p:val>
                                        </p:tav>
                                        <p:tav tm="100000">
                                          <p:val>
                                            <p:fltVal val="0"/>
                                          </p:val>
                                        </p:tav>
                                      </p:tavLst>
                                    </p:anim>
                                    <p:anim calcmode="lin" valueType="num">
                                      <p:cBhvr>
                                        <p:cTn id="211" dur="1000"/>
                                        <p:tgtEl>
                                          <p:spTgt spid="13"/>
                                        </p:tgtEl>
                                        <p:attrNameLst>
                                          <p:attrName>ppt_h</p:attrName>
                                        </p:attrNameLst>
                                      </p:cBhvr>
                                      <p:tavLst>
                                        <p:tav tm="0">
                                          <p:val>
                                            <p:strVal val="ppt_h"/>
                                          </p:val>
                                        </p:tav>
                                        <p:tav tm="100000">
                                          <p:val>
                                            <p:fltVal val="0"/>
                                          </p:val>
                                        </p:tav>
                                      </p:tavLst>
                                    </p:anim>
                                    <p:anim calcmode="lin" valueType="num">
                                      <p:cBhvr>
                                        <p:cTn id="212" dur="1000"/>
                                        <p:tgtEl>
                                          <p:spTgt spid="13"/>
                                        </p:tgtEl>
                                        <p:attrNameLst>
                                          <p:attrName>style.rotation</p:attrName>
                                        </p:attrNameLst>
                                      </p:cBhvr>
                                      <p:tavLst>
                                        <p:tav tm="0">
                                          <p:val>
                                            <p:fltVal val="0"/>
                                          </p:val>
                                        </p:tav>
                                        <p:tav tm="100000">
                                          <p:val>
                                            <p:fltVal val="90"/>
                                          </p:val>
                                        </p:tav>
                                      </p:tavLst>
                                    </p:anim>
                                    <p:animEffect transition="out" filter="fade">
                                      <p:cBhvr>
                                        <p:cTn id="213" dur="1000"/>
                                        <p:tgtEl>
                                          <p:spTgt spid="13"/>
                                        </p:tgtEl>
                                      </p:cBhvr>
                                    </p:animEffect>
                                    <p:set>
                                      <p:cBhvr>
                                        <p:cTn id="214" dur="1" fill="hold">
                                          <p:stCondLst>
                                            <p:cond delay="999"/>
                                          </p:stCondLst>
                                        </p:cTn>
                                        <p:tgtEl>
                                          <p:spTgt spid="13"/>
                                        </p:tgtEl>
                                        <p:attrNameLst>
                                          <p:attrName>style.visibility</p:attrName>
                                        </p:attrNameLst>
                                      </p:cBhvr>
                                      <p:to>
                                        <p:strVal val="hidden"/>
                                      </p:to>
                                    </p:set>
                                  </p:childTnLst>
                                </p:cTn>
                              </p:par>
                              <p:par>
                                <p:cTn id="215" presetID="31" presetClass="exit" presetSubtype="0" fill="hold" grpId="1" nodeType="withEffect">
                                  <p:stCondLst>
                                    <p:cond delay="0"/>
                                  </p:stCondLst>
                                  <p:childTnLst>
                                    <p:anim calcmode="lin" valueType="num">
                                      <p:cBhvr>
                                        <p:cTn id="216" dur="1000"/>
                                        <p:tgtEl>
                                          <p:spTgt spid="14"/>
                                        </p:tgtEl>
                                        <p:attrNameLst>
                                          <p:attrName>ppt_w</p:attrName>
                                        </p:attrNameLst>
                                      </p:cBhvr>
                                      <p:tavLst>
                                        <p:tav tm="0">
                                          <p:val>
                                            <p:strVal val="ppt_w"/>
                                          </p:val>
                                        </p:tav>
                                        <p:tav tm="100000">
                                          <p:val>
                                            <p:fltVal val="0"/>
                                          </p:val>
                                        </p:tav>
                                      </p:tavLst>
                                    </p:anim>
                                    <p:anim calcmode="lin" valueType="num">
                                      <p:cBhvr>
                                        <p:cTn id="217" dur="1000"/>
                                        <p:tgtEl>
                                          <p:spTgt spid="14"/>
                                        </p:tgtEl>
                                        <p:attrNameLst>
                                          <p:attrName>ppt_h</p:attrName>
                                        </p:attrNameLst>
                                      </p:cBhvr>
                                      <p:tavLst>
                                        <p:tav tm="0">
                                          <p:val>
                                            <p:strVal val="ppt_h"/>
                                          </p:val>
                                        </p:tav>
                                        <p:tav tm="100000">
                                          <p:val>
                                            <p:fltVal val="0"/>
                                          </p:val>
                                        </p:tav>
                                      </p:tavLst>
                                    </p:anim>
                                    <p:anim calcmode="lin" valueType="num">
                                      <p:cBhvr>
                                        <p:cTn id="218" dur="1000"/>
                                        <p:tgtEl>
                                          <p:spTgt spid="14"/>
                                        </p:tgtEl>
                                        <p:attrNameLst>
                                          <p:attrName>style.rotation</p:attrName>
                                        </p:attrNameLst>
                                      </p:cBhvr>
                                      <p:tavLst>
                                        <p:tav tm="0">
                                          <p:val>
                                            <p:fltVal val="0"/>
                                          </p:val>
                                        </p:tav>
                                        <p:tav tm="100000">
                                          <p:val>
                                            <p:fltVal val="90"/>
                                          </p:val>
                                        </p:tav>
                                      </p:tavLst>
                                    </p:anim>
                                    <p:animEffect transition="out" filter="fade">
                                      <p:cBhvr>
                                        <p:cTn id="219" dur="1000"/>
                                        <p:tgtEl>
                                          <p:spTgt spid="14"/>
                                        </p:tgtEl>
                                      </p:cBhvr>
                                    </p:animEffect>
                                    <p:set>
                                      <p:cBhvr>
                                        <p:cTn id="220" dur="1" fill="hold">
                                          <p:stCondLst>
                                            <p:cond delay="999"/>
                                          </p:stCondLst>
                                        </p:cTn>
                                        <p:tgtEl>
                                          <p:spTgt spid="14"/>
                                        </p:tgtEl>
                                        <p:attrNameLst>
                                          <p:attrName>style.visibility</p:attrName>
                                        </p:attrNameLst>
                                      </p:cBhvr>
                                      <p:to>
                                        <p:strVal val="hidden"/>
                                      </p:to>
                                    </p:set>
                                  </p:childTnLst>
                                </p:cTn>
                              </p:par>
                              <p:par>
                                <p:cTn id="221" presetID="31" presetClass="exit" presetSubtype="0" fill="hold" grpId="1" nodeType="withEffect">
                                  <p:stCondLst>
                                    <p:cond delay="0"/>
                                  </p:stCondLst>
                                  <p:childTnLst>
                                    <p:anim calcmode="lin" valueType="num">
                                      <p:cBhvr>
                                        <p:cTn id="222" dur="1000"/>
                                        <p:tgtEl>
                                          <p:spTgt spid="15"/>
                                        </p:tgtEl>
                                        <p:attrNameLst>
                                          <p:attrName>ppt_w</p:attrName>
                                        </p:attrNameLst>
                                      </p:cBhvr>
                                      <p:tavLst>
                                        <p:tav tm="0">
                                          <p:val>
                                            <p:strVal val="ppt_w"/>
                                          </p:val>
                                        </p:tav>
                                        <p:tav tm="100000">
                                          <p:val>
                                            <p:fltVal val="0"/>
                                          </p:val>
                                        </p:tav>
                                      </p:tavLst>
                                    </p:anim>
                                    <p:anim calcmode="lin" valueType="num">
                                      <p:cBhvr>
                                        <p:cTn id="223" dur="1000"/>
                                        <p:tgtEl>
                                          <p:spTgt spid="15"/>
                                        </p:tgtEl>
                                        <p:attrNameLst>
                                          <p:attrName>ppt_h</p:attrName>
                                        </p:attrNameLst>
                                      </p:cBhvr>
                                      <p:tavLst>
                                        <p:tav tm="0">
                                          <p:val>
                                            <p:strVal val="ppt_h"/>
                                          </p:val>
                                        </p:tav>
                                        <p:tav tm="100000">
                                          <p:val>
                                            <p:fltVal val="0"/>
                                          </p:val>
                                        </p:tav>
                                      </p:tavLst>
                                    </p:anim>
                                    <p:anim calcmode="lin" valueType="num">
                                      <p:cBhvr>
                                        <p:cTn id="224" dur="1000"/>
                                        <p:tgtEl>
                                          <p:spTgt spid="15"/>
                                        </p:tgtEl>
                                        <p:attrNameLst>
                                          <p:attrName>style.rotation</p:attrName>
                                        </p:attrNameLst>
                                      </p:cBhvr>
                                      <p:tavLst>
                                        <p:tav tm="0">
                                          <p:val>
                                            <p:fltVal val="0"/>
                                          </p:val>
                                        </p:tav>
                                        <p:tav tm="100000">
                                          <p:val>
                                            <p:fltVal val="90"/>
                                          </p:val>
                                        </p:tav>
                                      </p:tavLst>
                                    </p:anim>
                                    <p:animEffect transition="out" filter="fade">
                                      <p:cBhvr>
                                        <p:cTn id="225" dur="1000"/>
                                        <p:tgtEl>
                                          <p:spTgt spid="15"/>
                                        </p:tgtEl>
                                      </p:cBhvr>
                                    </p:animEffect>
                                    <p:set>
                                      <p:cBhvr>
                                        <p:cTn id="226" dur="1" fill="hold">
                                          <p:stCondLst>
                                            <p:cond delay="999"/>
                                          </p:stCondLst>
                                        </p:cTn>
                                        <p:tgtEl>
                                          <p:spTgt spid="15"/>
                                        </p:tgtEl>
                                        <p:attrNameLst>
                                          <p:attrName>style.visibility</p:attrName>
                                        </p:attrNameLst>
                                      </p:cBhvr>
                                      <p:to>
                                        <p:strVal val="hidden"/>
                                      </p:to>
                                    </p:set>
                                  </p:childTnLst>
                                </p:cTn>
                              </p:par>
                              <p:par>
                                <p:cTn id="227" presetID="31" presetClass="exit" presetSubtype="0" fill="hold" grpId="1" nodeType="withEffect">
                                  <p:stCondLst>
                                    <p:cond delay="0"/>
                                  </p:stCondLst>
                                  <p:childTnLst>
                                    <p:anim calcmode="lin" valueType="num">
                                      <p:cBhvr>
                                        <p:cTn id="228" dur="1000"/>
                                        <p:tgtEl>
                                          <p:spTgt spid="16"/>
                                        </p:tgtEl>
                                        <p:attrNameLst>
                                          <p:attrName>ppt_w</p:attrName>
                                        </p:attrNameLst>
                                      </p:cBhvr>
                                      <p:tavLst>
                                        <p:tav tm="0">
                                          <p:val>
                                            <p:strVal val="ppt_w"/>
                                          </p:val>
                                        </p:tav>
                                        <p:tav tm="100000">
                                          <p:val>
                                            <p:fltVal val="0"/>
                                          </p:val>
                                        </p:tav>
                                      </p:tavLst>
                                    </p:anim>
                                    <p:anim calcmode="lin" valueType="num">
                                      <p:cBhvr>
                                        <p:cTn id="229" dur="1000"/>
                                        <p:tgtEl>
                                          <p:spTgt spid="16"/>
                                        </p:tgtEl>
                                        <p:attrNameLst>
                                          <p:attrName>ppt_h</p:attrName>
                                        </p:attrNameLst>
                                      </p:cBhvr>
                                      <p:tavLst>
                                        <p:tav tm="0">
                                          <p:val>
                                            <p:strVal val="ppt_h"/>
                                          </p:val>
                                        </p:tav>
                                        <p:tav tm="100000">
                                          <p:val>
                                            <p:fltVal val="0"/>
                                          </p:val>
                                        </p:tav>
                                      </p:tavLst>
                                    </p:anim>
                                    <p:anim calcmode="lin" valueType="num">
                                      <p:cBhvr>
                                        <p:cTn id="230" dur="1000"/>
                                        <p:tgtEl>
                                          <p:spTgt spid="16"/>
                                        </p:tgtEl>
                                        <p:attrNameLst>
                                          <p:attrName>style.rotation</p:attrName>
                                        </p:attrNameLst>
                                      </p:cBhvr>
                                      <p:tavLst>
                                        <p:tav tm="0">
                                          <p:val>
                                            <p:fltVal val="0"/>
                                          </p:val>
                                        </p:tav>
                                        <p:tav tm="100000">
                                          <p:val>
                                            <p:fltVal val="90"/>
                                          </p:val>
                                        </p:tav>
                                      </p:tavLst>
                                    </p:anim>
                                    <p:animEffect transition="out" filter="fade">
                                      <p:cBhvr>
                                        <p:cTn id="231" dur="1000"/>
                                        <p:tgtEl>
                                          <p:spTgt spid="16"/>
                                        </p:tgtEl>
                                      </p:cBhvr>
                                    </p:animEffect>
                                    <p:set>
                                      <p:cBhvr>
                                        <p:cTn id="232" dur="1" fill="hold">
                                          <p:stCondLst>
                                            <p:cond delay="999"/>
                                          </p:stCondLst>
                                        </p:cTn>
                                        <p:tgtEl>
                                          <p:spTgt spid="16"/>
                                        </p:tgtEl>
                                        <p:attrNameLst>
                                          <p:attrName>style.visibility</p:attrName>
                                        </p:attrNameLst>
                                      </p:cBhvr>
                                      <p:to>
                                        <p:strVal val="hidden"/>
                                      </p:to>
                                    </p:set>
                                  </p:childTnLst>
                                </p:cTn>
                              </p:par>
                              <p:par>
                                <p:cTn id="233" presetID="31" presetClass="exit" presetSubtype="0" fill="hold" grpId="1" nodeType="withEffect">
                                  <p:stCondLst>
                                    <p:cond delay="0"/>
                                  </p:stCondLst>
                                  <p:childTnLst>
                                    <p:anim calcmode="lin" valueType="num">
                                      <p:cBhvr>
                                        <p:cTn id="234" dur="1000"/>
                                        <p:tgtEl>
                                          <p:spTgt spid="17"/>
                                        </p:tgtEl>
                                        <p:attrNameLst>
                                          <p:attrName>ppt_w</p:attrName>
                                        </p:attrNameLst>
                                      </p:cBhvr>
                                      <p:tavLst>
                                        <p:tav tm="0">
                                          <p:val>
                                            <p:strVal val="ppt_w"/>
                                          </p:val>
                                        </p:tav>
                                        <p:tav tm="100000">
                                          <p:val>
                                            <p:fltVal val="0"/>
                                          </p:val>
                                        </p:tav>
                                      </p:tavLst>
                                    </p:anim>
                                    <p:anim calcmode="lin" valueType="num">
                                      <p:cBhvr>
                                        <p:cTn id="235" dur="1000"/>
                                        <p:tgtEl>
                                          <p:spTgt spid="17"/>
                                        </p:tgtEl>
                                        <p:attrNameLst>
                                          <p:attrName>ppt_h</p:attrName>
                                        </p:attrNameLst>
                                      </p:cBhvr>
                                      <p:tavLst>
                                        <p:tav tm="0">
                                          <p:val>
                                            <p:strVal val="ppt_h"/>
                                          </p:val>
                                        </p:tav>
                                        <p:tav tm="100000">
                                          <p:val>
                                            <p:fltVal val="0"/>
                                          </p:val>
                                        </p:tav>
                                      </p:tavLst>
                                    </p:anim>
                                    <p:anim calcmode="lin" valueType="num">
                                      <p:cBhvr>
                                        <p:cTn id="236" dur="1000"/>
                                        <p:tgtEl>
                                          <p:spTgt spid="17"/>
                                        </p:tgtEl>
                                        <p:attrNameLst>
                                          <p:attrName>style.rotation</p:attrName>
                                        </p:attrNameLst>
                                      </p:cBhvr>
                                      <p:tavLst>
                                        <p:tav tm="0">
                                          <p:val>
                                            <p:fltVal val="0"/>
                                          </p:val>
                                        </p:tav>
                                        <p:tav tm="100000">
                                          <p:val>
                                            <p:fltVal val="90"/>
                                          </p:val>
                                        </p:tav>
                                      </p:tavLst>
                                    </p:anim>
                                    <p:animEffect transition="out" filter="fade">
                                      <p:cBhvr>
                                        <p:cTn id="237" dur="1000"/>
                                        <p:tgtEl>
                                          <p:spTgt spid="17"/>
                                        </p:tgtEl>
                                      </p:cBhvr>
                                    </p:animEffect>
                                    <p:set>
                                      <p:cBhvr>
                                        <p:cTn id="238" dur="1" fill="hold">
                                          <p:stCondLst>
                                            <p:cond delay="999"/>
                                          </p:stCondLst>
                                        </p:cTn>
                                        <p:tgtEl>
                                          <p:spTgt spid="17"/>
                                        </p:tgtEl>
                                        <p:attrNameLst>
                                          <p:attrName>style.visibility</p:attrName>
                                        </p:attrNameLst>
                                      </p:cBhvr>
                                      <p:to>
                                        <p:strVal val="hidden"/>
                                      </p:to>
                                    </p:set>
                                  </p:childTnLst>
                                </p:cTn>
                              </p:par>
                              <p:par>
                                <p:cTn id="239" presetID="31" presetClass="exit" presetSubtype="0" fill="hold" grpId="1" nodeType="withEffect">
                                  <p:stCondLst>
                                    <p:cond delay="0"/>
                                  </p:stCondLst>
                                  <p:childTnLst>
                                    <p:anim calcmode="lin" valueType="num">
                                      <p:cBhvr>
                                        <p:cTn id="240" dur="1000"/>
                                        <p:tgtEl>
                                          <p:spTgt spid="18"/>
                                        </p:tgtEl>
                                        <p:attrNameLst>
                                          <p:attrName>ppt_w</p:attrName>
                                        </p:attrNameLst>
                                      </p:cBhvr>
                                      <p:tavLst>
                                        <p:tav tm="0">
                                          <p:val>
                                            <p:strVal val="ppt_w"/>
                                          </p:val>
                                        </p:tav>
                                        <p:tav tm="100000">
                                          <p:val>
                                            <p:fltVal val="0"/>
                                          </p:val>
                                        </p:tav>
                                      </p:tavLst>
                                    </p:anim>
                                    <p:anim calcmode="lin" valueType="num">
                                      <p:cBhvr>
                                        <p:cTn id="241" dur="1000"/>
                                        <p:tgtEl>
                                          <p:spTgt spid="18"/>
                                        </p:tgtEl>
                                        <p:attrNameLst>
                                          <p:attrName>ppt_h</p:attrName>
                                        </p:attrNameLst>
                                      </p:cBhvr>
                                      <p:tavLst>
                                        <p:tav tm="0">
                                          <p:val>
                                            <p:strVal val="ppt_h"/>
                                          </p:val>
                                        </p:tav>
                                        <p:tav tm="100000">
                                          <p:val>
                                            <p:fltVal val="0"/>
                                          </p:val>
                                        </p:tav>
                                      </p:tavLst>
                                    </p:anim>
                                    <p:anim calcmode="lin" valueType="num">
                                      <p:cBhvr>
                                        <p:cTn id="242" dur="1000"/>
                                        <p:tgtEl>
                                          <p:spTgt spid="18"/>
                                        </p:tgtEl>
                                        <p:attrNameLst>
                                          <p:attrName>style.rotation</p:attrName>
                                        </p:attrNameLst>
                                      </p:cBhvr>
                                      <p:tavLst>
                                        <p:tav tm="0">
                                          <p:val>
                                            <p:fltVal val="0"/>
                                          </p:val>
                                        </p:tav>
                                        <p:tav tm="100000">
                                          <p:val>
                                            <p:fltVal val="90"/>
                                          </p:val>
                                        </p:tav>
                                      </p:tavLst>
                                    </p:anim>
                                    <p:animEffect transition="out" filter="fade">
                                      <p:cBhvr>
                                        <p:cTn id="243" dur="1000"/>
                                        <p:tgtEl>
                                          <p:spTgt spid="18"/>
                                        </p:tgtEl>
                                      </p:cBhvr>
                                    </p:animEffect>
                                    <p:set>
                                      <p:cBhvr>
                                        <p:cTn id="244" dur="1" fill="hold">
                                          <p:stCondLst>
                                            <p:cond delay="999"/>
                                          </p:stCondLst>
                                        </p:cTn>
                                        <p:tgtEl>
                                          <p:spTgt spid="18"/>
                                        </p:tgtEl>
                                        <p:attrNameLst>
                                          <p:attrName>style.visibility</p:attrName>
                                        </p:attrNameLst>
                                      </p:cBhvr>
                                      <p:to>
                                        <p:strVal val="hidden"/>
                                      </p:to>
                                    </p:set>
                                  </p:childTnLst>
                                </p:cTn>
                              </p:par>
                              <p:par>
                                <p:cTn id="245" presetID="2" presetClass="entr" presetSubtype="1" fill="hold" grpId="0" nodeType="withEffect">
                                  <p:stCondLst>
                                    <p:cond delay="0"/>
                                  </p:stCondLst>
                                  <p:childTnLst>
                                    <p:set>
                                      <p:cBhvr>
                                        <p:cTn id="246" dur="1" fill="hold">
                                          <p:stCondLst>
                                            <p:cond delay="0"/>
                                          </p:stCondLst>
                                        </p:cTn>
                                        <p:tgtEl>
                                          <p:spTgt spid="20"/>
                                        </p:tgtEl>
                                        <p:attrNameLst>
                                          <p:attrName>style.visibility</p:attrName>
                                        </p:attrNameLst>
                                      </p:cBhvr>
                                      <p:to>
                                        <p:strVal val="visible"/>
                                      </p:to>
                                    </p:set>
                                    <p:anim calcmode="lin" valueType="num">
                                      <p:cBhvr additive="base">
                                        <p:cTn id="247" dur="1000" fill="hold"/>
                                        <p:tgtEl>
                                          <p:spTgt spid="20"/>
                                        </p:tgtEl>
                                        <p:attrNameLst>
                                          <p:attrName>ppt_x</p:attrName>
                                        </p:attrNameLst>
                                      </p:cBhvr>
                                      <p:tavLst>
                                        <p:tav tm="0">
                                          <p:val>
                                            <p:strVal val="#ppt_x"/>
                                          </p:val>
                                        </p:tav>
                                        <p:tav tm="100000">
                                          <p:val>
                                            <p:strVal val="#ppt_x"/>
                                          </p:val>
                                        </p:tav>
                                      </p:tavLst>
                                    </p:anim>
                                    <p:anim calcmode="lin" valueType="num">
                                      <p:cBhvr additive="base">
                                        <p:cTn id="248" dur="1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19"/>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3A78EC-634A-46B2-BD37-93F7FF40EEB1}"/>
              </a:ext>
            </a:extLst>
          </p:cNvPr>
          <p:cNvPicPr>
            <a:picLocks noChangeAspect="1"/>
          </p:cNvPicPr>
          <p:nvPr/>
        </p:nvPicPr>
        <p:blipFill>
          <a:blip r:embed="rId2"/>
          <a:stretch>
            <a:fillRect/>
          </a:stretch>
        </p:blipFill>
        <p:spPr>
          <a:xfrm>
            <a:off x="381000" y="381000"/>
            <a:ext cx="8305800" cy="6400800"/>
          </a:xfrm>
          <a:prstGeom prst="rect">
            <a:avLst/>
          </a:prstGeom>
        </p:spPr>
      </p:pic>
      <p:pic>
        <p:nvPicPr>
          <p:cNvPr id="6" name="Picture 5">
            <a:extLst>
              <a:ext uri="{FF2B5EF4-FFF2-40B4-BE49-F238E27FC236}">
                <a16:creationId xmlns:a16="http://schemas.microsoft.com/office/drawing/2014/main" id="{8E399DB9-EE80-4487-B54E-6332FB20D94F}"/>
              </a:ext>
            </a:extLst>
          </p:cNvPr>
          <p:cNvPicPr>
            <a:picLocks noChangeAspect="1"/>
          </p:cNvPicPr>
          <p:nvPr/>
        </p:nvPicPr>
        <p:blipFill>
          <a:blip r:embed="rId3"/>
          <a:stretch>
            <a:fillRect/>
          </a:stretch>
        </p:blipFill>
        <p:spPr>
          <a:xfrm>
            <a:off x="5181600" y="3810000"/>
            <a:ext cx="3315088" cy="2057400"/>
          </a:xfrm>
          <a:prstGeom prst="rect">
            <a:avLst/>
          </a:prstGeom>
        </p:spPr>
      </p:pic>
      <p:sp>
        <p:nvSpPr>
          <p:cNvPr id="7" name="Rectangle 6">
            <a:extLst>
              <a:ext uri="{FF2B5EF4-FFF2-40B4-BE49-F238E27FC236}">
                <a16:creationId xmlns:a16="http://schemas.microsoft.com/office/drawing/2014/main" id="{E80B2656-08D1-4583-B2FF-73F7D8387372}"/>
              </a:ext>
            </a:extLst>
          </p:cNvPr>
          <p:cNvSpPr/>
          <p:nvPr/>
        </p:nvSpPr>
        <p:spPr>
          <a:xfrm>
            <a:off x="6248400" y="838200"/>
            <a:ext cx="224828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Wood</a:t>
            </a:r>
            <a:r>
              <a:rPr lang="en-US" sz="1800" dirty="0">
                <a:effectLst/>
                <a:latin typeface="Times New Roman" panose="02020603050405020304" pitchFamily="18" charset="0"/>
                <a:ea typeface="Calibri" panose="020F0502020204030204" pitchFamily="34" charset="0"/>
              </a:rPr>
              <a:t> (n)</a:t>
            </a:r>
            <a:r>
              <a:rPr lang="en-US" dirty="0"/>
              <a:t> </a:t>
            </a:r>
            <a:r>
              <a:rPr lang="en-US" sz="1800" dirty="0">
                <a:effectLst/>
                <a:latin typeface="Times New Roman" panose="02020603050405020304" pitchFamily="18" charset="0"/>
                <a:ea typeface="Calibri" panose="020F0502020204030204" pitchFamily="34" charset="0"/>
              </a:rPr>
              <a:t>/</a:t>
            </a:r>
            <a:r>
              <a:rPr lang="en-US" sz="1800" dirty="0" err="1">
                <a:effectLst/>
                <a:latin typeface="Times New Roman" panose="02020603050405020304" pitchFamily="18" charset="0"/>
                <a:ea typeface="Calibri" panose="020F0502020204030204" pitchFamily="34" charset="0"/>
              </a:rPr>
              <a:t>wʊd</a:t>
            </a:r>
            <a:r>
              <a:rPr lang="en-US" sz="1800" dirty="0">
                <a:effectLst/>
                <a:latin typeface="Times New Roman" panose="02020603050405020304" pitchFamily="18" charset="0"/>
                <a:ea typeface="Calibri" panose="020F0502020204030204" pitchFamily="34" charset="0"/>
              </a:rPr>
              <a:t>/</a:t>
            </a:r>
            <a:endParaRPr lang="en-US" dirty="0"/>
          </a:p>
        </p:txBody>
      </p:sp>
      <p:sp>
        <p:nvSpPr>
          <p:cNvPr id="8" name="Arrow: Right 7">
            <a:extLst>
              <a:ext uri="{FF2B5EF4-FFF2-40B4-BE49-F238E27FC236}">
                <a16:creationId xmlns:a16="http://schemas.microsoft.com/office/drawing/2014/main" id="{253D357D-937F-4E04-81FB-4A1F5BB93D08}"/>
              </a:ext>
            </a:extLst>
          </p:cNvPr>
          <p:cNvSpPr/>
          <p:nvPr/>
        </p:nvSpPr>
        <p:spPr>
          <a:xfrm>
            <a:off x="1752600" y="2590800"/>
            <a:ext cx="2667000" cy="710629"/>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a:t>Measure (v) </a:t>
            </a:r>
            <a:r>
              <a:rPr lang="en-US" dirty="0"/>
              <a:t>/ˈ</a:t>
            </a:r>
            <a:r>
              <a:rPr lang="en-US" dirty="0" err="1"/>
              <a:t>meʒə</a:t>
            </a:r>
            <a:r>
              <a:rPr lang="en-US" dirty="0"/>
              <a:t>(r)/</a:t>
            </a:r>
            <a:endParaRPr lang="en-US" b="1" dirty="0"/>
          </a:p>
        </p:txBody>
      </p:sp>
    </p:spTree>
    <p:extLst>
      <p:ext uri="{BB962C8B-B14F-4D97-AF65-F5344CB8AC3E}">
        <p14:creationId xmlns:p14="http://schemas.microsoft.com/office/powerpoint/2010/main" val="79896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6"/>
                                        </p:tgtEl>
                                      </p:cBhvr>
                                    </p:animEffect>
                                    <p:set>
                                      <p:cBhvr>
                                        <p:cTn id="1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61CF7-7A2C-4F3A-BC3C-8F7558DCB8F8}"/>
              </a:ext>
            </a:extLst>
          </p:cNvPr>
          <p:cNvSpPr>
            <a:spLocks noGrp="1"/>
          </p:cNvSpPr>
          <p:nvPr>
            <p:ph type="title"/>
          </p:nvPr>
        </p:nvSpPr>
        <p:spPr/>
        <p:txBody>
          <a:bodyPr/>
          <a:lstStyle/>
          <a:p>
            <a:r>
              <a:rPr lang="en-US" b="1" dirty="0">
                <a:solidFill>
                  <a:srgbClr val="00B050"/>
                </a:solidFill>
              </a:rPr>
              <a:t>Career choices</a:t>
            </a:r>
          </a:p>
        </p:txBody>
      </p:sp>
      <p:sp>
        <p:nvSpPr>
          <p:cNvPr id="3" name="Content Placeholder 2">
            <a:extLst>
              <a:ext uri="{FF2B5EF4-FFF2-40B4-BE49-F238E27FC236}">
                <a16:creationId xmlns:a16="http://schemas.microsoft.com/office/drawing/2014/main" id="{9603A851-C5DC-4004-9345-72102B068EE0}"/>
              </a:ext>
            </a:extLst>
          </p:cNvPr>
          <p:cNvSpPr>
            <a:spLocks noGrp="1"/>
          </p:cNvSpPr>
          <p:nvPr>
            <p:ph idx="1"/>
          </p:nvPr>
        </p:nvSpPr>
        <p:spPr/>
        <p:txBody>
          <a:bodyPr>
            <a:normAutofit/>
          </a:bodyPr>
          <a:lstStyle/>
          <a:p>
            <a:pPr algn="just">
              <a:lnSpc>
                <a:spcPct val="200000"/>
              </a:lnSpc>
              <a:buFont typeface="Wingdings" panose="05000000000000000000" pitchFamily="2" charset="2"/>
              <a:buChar char="v"/>
            </a:pPr>
            <a:r>
              <a:rPr lang="en-US" sz="3200" dirty="0">
                <a:effectLst/>
                <a:latin typeface="Times New Roman" panose="02020603050405020304" pitchFamily="18" charset="0"/>
                <a:ea typeface="Calibri" panose="020F0502020204030204" pitchFamily="34" charset="0"/>
              </a:rPr>
              <a:t> </a:t>
            </a:r>
            <a:r>
              <a:rPr lang="en-US" sz="3200" b="1" i="1" dirty="0">
                <a:effectLst/>
                <a:latin typeface="Times New Roman" panose="02020603050405020304" pitchFamily="18" charset="0"/>
                <a:ea typeface="Calibri" panose="020F0502020204030204" pitchFamily="34" charset="0"/>
              </a:rPr>
              <a:t>When you are trying to choose a career, who can help?</a:t>
            </a:r>
          </a:p>
          <a:p>
            <a:pPr algn="just">
              <a:buFont typeface="Wingdings" panose="05000000000000000000" pitchFamily="2" charset="2"/>
              <a:buChar char="v"/>
            </a:pPr>
            <a:r>
              <a:rPr lang="en-US" sz="3200" b="1" i="1" dirty="0">
                <a:latin typeface="Times New Roman" panose="02020603050405020304" pitchFamily="18" charset="0"/>
              </a:rPr>
              <a:t>What do you need to think about?</a:t>
            </a:r>
          </a:p>
        </p:txBody>
      </p:sp>
    </p:spTree>
    <p:extLst>
      <p:ext uri="{BB962C8B-B14F-4D97-AF65-F5344CB8AC3E}">
        <p14:creationId xmlns:p14="http://schemas.microsoft.com/office/powerpoint/2010/main" val="370449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BF8CB23-9B55-4504-9F51-611F8F569AE4}"/>
              </a:ext>
            </a:extLst>
          </p:cNvPr>
          <p:cNvSpPr>
            <a:spLocks noGrp="1"/>
          </p:cNvSpPr>
          <p:nvPr>
            <p:ph type="title"/>
          </p:nvPr>
        </p:nvSpPr>
        <p:spPr/>
        <p:txBody>
          <a:bodyPr/>
          <a:lstStyle/>
          <a:p>
            <a:r>
              <a:rPr lang="en-US" dirty="0">
                <a:solidFill>
                  <a:srgbClr val="FF0000"/>
                </a:solidFill>
                <a:latin typeface=".VnBahamasB" panose="020BE200000000000000" pitchFamily="34" charset="0"/>
              </a:rPr>
              <a:t>Listen and Repeat</a:t>
            </a:r>
          </a:p>
        </p:txBody>
      </p:sp>
      <p:sp>
        <p:nvSpPr>
          <p:cNvPr id="3" name="Content Placeholder 2">
            <a:extLst>
              <a:ext uri="{FF2B5EF4-FFF2-40B4-BE49-F238E27FC236}">
                <a16:creationId xmlns:a16="http://schemas.microsoft.com/office/drawing/2014/main" id="{C9F79C6C-5CB0-48AA-ADBC-4ECEEBEB3758}"/>
              </a:ext>
            </a:extLst>
          </p:cNvPr>
          <p:cNvSpPr>
            <a:spLocks noGrp="1"/>
          </p:cNvSpPr>
          <p:nvPr>
            <p:ph idx="1"/>
          </p:nvPr>
        </p:nvSpPr>
        <p:spPr>
          <a:xfrm>
            <a:off x="881743" y="1752600"/>
            <a:ext cx="8229600" cy="5257800"/>
          </a:xfrm>
        </p:spPr>
        <p:txBody>
          <a:bodyPr>
            <a:normAutofit/>
          </a:bodyPr>
          <a:lstStyle/>
          <a:p>
            <a:r>
              <a:rPr lang="en-US" sz="2800" b="1" dirty="0"/>
              <a:t>Healthcare worker </a:t>
            </a:r>
            <a:r>
              <a:rPr lang="en-US" sz="2800" dirty="0"/>
              <a:t>(n): </a:t>
            </a:r>
            <a:r>
              <a:rPr lang="en-US" sz="2800" dirty="0" err="1"/>
              <a:t>nhân</a:t>
            </a:r>
            <a:r>
              <a:rPr lang="en-US" sz="2800" dirty="0"/>
              <a:t> </a:t>
            </a:r>
            <a:r>
              <a:rPr lang="en-US" sz="2800" dirty="0" err="1"/>
              <a:t>viên</a:t>
            </a:r>
            <a:r>
              <a:rPr lang="en-US" sz="2800" dirty="0"/>
              <a:t> y </a:t>
            </a:r>
            <a:r>
              <a:rPr lang="en-US" sz="2800" dirty="0" err="1"/>
              <a:t>tế</a:t>
            </a:r>
            <a:endParaRPr lang="en-US" sz="2800" dirty="0"/>
          </a:p>
          <a:p>
            <a:r>
              <a:rPr lang="en-US" sz="2800" b="1" dirty="0"/>
              <a:t>Senior</a:t>
            </a:r>
            <a:r>
              <a:rPr lang="en-US" sz="2800" dirty="0"/>
              <a:t> (n) </a:t>
            </a:r>
            <a:r>
              <a:rPr lang="en-US" sz="2800" dirty="0" err="1"/>
              <a:t>cấp</a:t>
            </a:r>
            <a:r>
              <a:rPr lang="en-US" sz="2800" dirty="0"/>
              <a:t> </a:t>
            </a:r>
            <a:r>
              <a:rPr lang="en-US" sz="2800" dirty="0" err="1"/>
              <a:t>trên</a:t>
            </a:r>
            <a:endParaRPr lang="en-US" sz="2800" dirty="0"/>
          </a:p>
          <a:p>
            <a:r>
              <a:rPr lang="en-US" sz="2800" b="1" dirty="0"/>
              <a:t>Highschool senior </a:t>
            </a:r>
            <a:r>
              <a:rPr lang="en-US" sz="2800" dirty="0"/>
              <a:t>(n) </a:t>
            </a:r>
            <a:r>
              <a:rPr lang="en-US" sz="2800" dirty="0" err="1"/>
              <a:t>học</a:t>
            </a:r>
            <a:r>
              <a:rPr lang="en-US" sz="2800" dirty="0"/>
              <a:t> </a:t>
            </a:r>
            <a:r>
              <a:rPr lang="en-US" sz="2800" dirty="0" err="1"/>
              <a:t>sinh</a:t>
            </a:r>
            <a:r>
              <a:rPr lang="en-US" sz="2800" dirty="0"/>
              <a:t> </a:t>
            </a:r>
            <a:r>
              <a:rPr lang="en-US" sz="2800" dirty="0" err="1"/>
              <a:t>lớp</a:t>
            </a:r>
            <a:r>
              <a:rPr lang="en-US" sz="2800" dirty="0"/>
              <a:t> 12</a:t>
            </a:r>
          </a:p>
          <a:p>
            <a:r>
              <a:rPr lang="en-US" sz="2800" b="1" dirty="0"/>
              <a:t>Careers advisor </a:t>
            </a:r>
            <a:r>
              <a:rPr lang="en-US" sz="2800" dirty="0"/>
              <a:t>(n): </a:t>
            </a:r>
            <a:r>
              <a:rPr lang="en-US" sz="2800" dirty="0" err="1"/>
              <a:t>cố</a:t>
            </a:r>
            <a:r>
              <a:rPr lang="en-US" sz="2800" dirty="0"/>
              <a:t> </a:t>
            </a:r>
            <a:r>
              <a:rPr lang="en-US" sz="2800" dirty="0" err="1"/>
              <a:t>vấn</a:t>
            </a:r>
            <a:r>
              <a:rPr lang="en-US" sz="2800" dirty="0"/>
              <a:t> </a:t>
            </a:r>
            <a:r>
              <a:rPr lang="en-US" sz="2800" dirty="0" err="1"/>
              <a:t>nghề</a:t>
            </a:r>
            <a:r>
              <a:rPr lang="en-US" sz="2800" dirty="0"/>
              <a:t> </a:t>
            </a:r>
            <a:r>
              <a:rPr lang="en-US" sz="2800" dirty="0" err="1"/>
              <a:t>nghiệp</a:t>
            </a:r>
            <a:endParaRPr lang="en-US" sz="2800" dirty="0"/>
          </a:p>
          <a:p>
            <a:r>
              <a:rPr lang="en-US" sz="2800" b="1" dirty="0"/>
              <a:t>Graduate</a:t>
            </a:r>
            <a:r>
              <a:rPr lang="en-US" sz="2800" dirty="0"/>
              <a:t> (n): </a:t>
            </a:r>
            <a:r>
              <a:rPr lang="en-US" sz="2800" dirty="0" err="1"/>
              <a:t>cử</a:t>
            </a:r>
            <a:r>
              <a:rPr lang="en-US" sz="2800" dirty="0"/>
              <a:t> </a:t>
            </a:r>
            <a:r>
              <a:rPr lang="en-US" sz="2800" dirty="0" err="1"/>
              <a:t>nhân</a:t>
            </a:r>
            <a:r>
              <a:rPr lang="en-US" sz="2800" dirty="0"/>
              <a:t>/</a:t>
            </a:r>
            <a:r>
              <a:rPr lang="en-US" sz="2800" dirty="0" err="1"/>
              <a:t>người</a:t>
            </a:r>
            <a:r>
              <a:rPr lang="en-US" sz="2800" dirty="0"/>
              <a:t> </a:t>
            </a:r>
            <a:r>
              <a:rPr lang="en-US" sz="2800" dirty="0" err="1"/>
              <a:t>tốt</a:t>
            </a:r>
            <a:r>
              <a:rPr lang="en-US" sz="2800" dirty="0"/>
              <a:t> </a:t>
            </a:r>
            <a:r>
              <a:rPr lang="en-US" sz="2800" dirty="0" err="1"/>
              <a:t>nghiệp</a:t>
            </a:r>
            <a:r>
              <a:rPr lang="en-US" sz="2800" dirty="0"/>
              <a:t> </a:t>
            </a:r>
            <a:r>
              <a:rPr lang="en-US" sz="2800" dirty="0" err="1"/>
              <a:t>đại</a:t>
            </a:r>
            <a:r>
              <a:rPr lang="en-US" sz="2800" dirty="0"/>
              <a:t> </a:t>
            </a:r>
            <a:r>
              <a:rPr lang="en-US" sz="2800" dirty="0" err="1"/>
              <a:t>học</a:t>
            </a:r>
            <a:endParaRPr lang="en-US" sz="2800" dirty="0"/>
          </a:p>
          <a:p>
            <a:r>
              <a:rPr lang="en-US" sz="2800" b="1" dirty="0"/>
              <a:t>Assistant</a:t>
            </a:r>
            <a:r>
              <a:rPr lang="en-US" sz="2800" dirty="0"/>
              <a:t> (n) </a:t>
            </a:r>
            <a:r>
              <a:rPr lang="en-US" sz="2800" dirty="0" err="1"/>
              <a:t>trợ</a:t>
            </a:r>
            <a:r>
              <a:rPr lang="en-US" sz="2800" dirty="0"/>
              <a:t> </a:t>
            </a:r>
            <a:r>
              <a:rPr lang="en-US" sz="2800" dirty="0" err="1"/>
              <a:t>lý</a:t>
            </a:r>
            <a:endParaRPr lang="en-US" sz="2800" dirty="0"/>
          </a:p>
          <a:p>
            <a:r>
              <a:rPr lang="en-US" sz="2800" b="1" dirty="0"/>
              <a:t>Qualification</a:t>
            </a:r>
            <a:r>
              <a:rPr lang="en-US" sz="2800" dirty="0"/>
              <a:t> (n) </a:t>
            </a:r>
            <a:r>
              <a:rPr lang="en-US" sz="2800" dirty="0" err="1"/>
              <a:t>bằng</a:t>
            </a:r>
            <a:r>
              <a:rPr lang="en-US" sz="2800" dirty="0"/>
              <a:t> </a:t>
            </a:r>
            <a:r>
              <a:rPr lang="en-US" sz="2800" dirty="0" err="1"/>
              <a:t>cấp</a:t>
            </a:r>
            <a:endParaRPr lang="en-US" sz="2800" dirty="0"/>
          </a:p>
          <a:p>
            <a:r>
              <a:rPr lang="en-US" sz="2800" b="1" dirty="0"/>
              <a:t>Volunteer </a:t>
            </a:r>
            <a:r>
              <a:rPr lang="en-US" sz="2800" dirty="0"/>
              <a:t>(n) </a:t>
            </a:r>
            <a:r>
              <a:rPr lang="en-US" sz="2800" dirty="0" err="1"/>
              <a:t>tình</a:t>
            </a:r>
            <a:r>
              <a:rPr lang="en-US" sz="2800" dirty="0"/>
              <a:t> </a:t>
            </a:r>
            <a:r>
              <a:rPr lang="en-US" sz="2800" dirty="0" err="1"/>
              <a:t>nguyện</a:t>
            </a:r>
            <a:r>
              <a:rPr lang="en-US" sz="2800" dirty="0"/>
              <a:t> </a:t>
            </a:r>
            <a:r>
              <a:rPr lang="en-US" sz="2800" dirty="0" err="1"/>
              <a:t>viên</a:t>
            </a:r>
            <a:endParaRPr lang="en-US" sz="2800" dirty="0"/>
          </a:p>
        </p:txBody>
      </p:sp>
    </p:spTree>
    <p:extLst>
      <p:ext uri="{BB962C8B-B14F-4D97-AF65-F5344CB8AC3E}">
        <p14:creationId xmlns:p14="http://schemas.microsoft.com/office/powerpoint/2010/main" val="3578138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BF8CB23-9B55-4504-9F51-611F8F569AE4}"/>
              </a:ext>
            </a:extLst>
          </p:cNvPr>
          <p:cNvSpPr>
            <a:spLocks noGrp="1"/>
          </p:cNvSpPr>
          <p:nvPr>
            <p:ph type="title"/>
          </p:nvPr>
        </p:nvSpPr>
        <p:spPr/>
        <p:txBody>
          <a:bodyPr/>
          <a:lstStyle/>
          <a:p>
            <a:r>
              <a:rPr lang="en-US" dirty="0">
                <a:solidFill>
                  <a:srgbClr val="FF0000"/>
                </a:solidFill>
                <a:latin typeface=".VnBahamasB" panose="020BE200000000000000" pitchFamily="34" charset="0"/>
              </a:rPr>
              <a:t>Listen and Repeat</a:t>
            </a:r>
          </a:p>
        </p:txBody>
      </p:sp>
      <p:sp>
        <p:nvSpPr>
          <p:cNvPr id="3" name="Content Placeholder 2">
            <a:extLst>
              <a:ext uri="{FF2B5EF4-FFF2-40B4-BE49-F238E27FC236}">
                <a16:creationId xmlns:a16="http://schemas.microsoft.com/office/drawing/2014/main" id="{C9F79C6C-5CB0-48AA-ADBC-4ECEEBEB3758}"/>
              </a:ext>
            </a:extLst>
          </p:cNvPr>
          <p:cNvSpPr>
            <a:spLocks noGrp="1"/>
          </p:cNvSpPr>
          <p:nvPr>
            <p:ph idx="1"/>
          </p:nvPr>
        </p:nvSpPr>
        <p:spPr>
          <a:xfrm>
            <a:off x="800753" y="1905000"/>
            <a:ext cx="8229600" cy="5257800"/>
          </a:xfrm>
        </p:spPr>
        <p:txBody>
          <a:bodyPr>
            <a:normAutofit/>
          </a:bodyPr>
          <a:lstStyle/>
          <a:p>
            <a:r>
              <a:rPr lang="en-US" sz="2800" b="1" dirty="0"/>
              <a:t>Encourage </a:t>
            </a:r>
            <a:r>
              <a:rPr lang="en-US" sz="2800" dirty="0"/>
              <a:t>(v) </a:t>
            </a:r>
            <a:r>
              <a:rPr lang="en-US" sz="2800" dirty="0" err="1"/>
              <a:t>động</a:t>
            </a:r>
            <a:r>
              <a:rPr lang="en-US" sz="2800" dirty="0"/>
              <a:t> </a:t>
            </a:r>
            <a:r>
              <a:rPr lang="en-US" sz="2800" dirty="0" err="1"/>
              <a:t>viên</a:t>
            </a:r>
            <a:endParaRPr lang="en-US" sz="2800" b="1" dirty="0"/>
          </a:p>
          <a:p>
            <a:r>
              <a:rPr lang="en-US" sz="2800" b="1" dirty="0"/>
              <a:t>Collaboration </a:t>
            </a:r>
            <a:r>
              <a:rPr lang="en-US" sz="2800" dirty="0"/>
              <a:t>(n) </a:t>
            </a:r>
            <a:r>
              <a:rPr lang="en-US" sz="2800" dirty="0" err="1"/>
              <a:t>hợp</a:t>
            </a:r>
            <a:r>
              <a:rPr lang="en-US" sz="2800" dirty="0"/>
              <a:t> </a:t>
            </a:r>
            <a:r>
              <a:rPr lang="en-US" sz="2800" dirty="0" err="1"/>
              <a:t>tác</a:t>
            </a:r>
            <a:endParaRPr lang="en-US" sz="2800" dirty="0"/>
          </a:p>
          <a:p>
            <a:r>
              <a:rPr lang="en-US" sz="2800" b="1" dirty="0"/>
              <a:t>Creativity </a:t>
            </a:r>
            <a:r>
              <a:rPr lang="en-US" sz="2800" dirty="0"/>
              <a:t>(n) </a:t>
            </a:r>
            <a:r>
              <a:rPr lang="en-US" sz="2800" dirty="0" err="1"/>
              <a:t>sự</a:t>
            </a:r>
            <a:r>
              <a:rPr lang="en-US" sz="2800" dirty="0"/>
              <a:t> </a:t>
            </a:r>
            <a:r>
              <a:rPr lang="en-US" sz="2800" dirty="0" err="1"/>
              <a:t>sáng</a:t>
            </a:r>
            <a:r>
              <a:rPr lang="en-US" sz="2800" dirty="0"/>
              <a:t> </a:t>
            </a:r>
            <a:r>
              <a:rPr lang="en-US" sz="2800" dirty="0" err="1"/>
              <a:t>tạo</a:t>
            </a:r>
            <a:endParaRPr lang="en-US" sz="2800" dirty="0"/>
          </a:p>
          <a:p>
            <a:r>
              <a:rPr lang="en-US" sz="2800" b="1" dirty="0"/>
              <a:t>Innovation </a:t>
            </a:r>
            <a:r>
              <a:rPr lang="en-US" sz="2800" dirty="0"/>
              <a:t>(n) </a:t>
            </a:r>
            <a:r>
              <a:rPr lang="en-US" sz="2800" dirty="0" err="1"/>
              <a:t>sự</a:t>
            </a:r>
            <a:r>
              <a:rPr lang="en-US" sz="2800" dirty="0"/>
              <a:t> </a:t>
            </a:r>
            <a:r>
              <a:rPr lang="en-US" sz="2800" dirty="0" err="1"/>
              <a:t>đổi</a:t>
            </a:r>
            <a:r>
              <a:rPr lang="en-US" sz="2800" dirty="0"/>
              <a:t> </a:t>
            </a:r>
            <a:r>
              <a:rPr lang="en-US" sz="2800" dirty="0" err="1"/>
              <a:t>mới</a:t>
            </a:r>
            <a:endParaRPr lang="en-US" sz="2800" dirty="0"/>
          </a:p>
          <a:p>
            <a:r>
              <a:rPr lang="en-US" sz="2800" b="1" dirty="0"/>
              <a:t>Bachelor’s degree </a:t>
            </a:r>
            <a:r>
              <a:rPr lang="en-US" sz="2800" dirty="0"/>
              <a:t>(n): </a:t>
            </a:r>
            <a:r>
              <a:rPr lang="en-US" sz="2800" dirty="0" err="1"/>
              <a:t>bằng</a:t>
            </a:r>
            <a:r>
              <a:rPr lang="en-US" sz="2800" dirty="0"/>
              <a:t> </a:t>
            </a:r>
            <a:r>
              <a:rPr lang="en-US" sz="2800" dirty="0" err="1"/>
              <a:t>cử</a:t>
            </a:r>
            <a:r>
              <a:rPr lang="en-US" sz="2800" dirty="0"/>
              <a:t> </a:t>
            </a:r>
            <a:r>
              <a:rPr lang="en-US" sz="2800" dirty="0" err="1"/>
              <a:t>nhân</a:t>
            </a:r>
            <a:r>
              <a:rPr lang="en-US" sz="2800" dirty="0"/>
              <a:t>/ </a:t>
            </a:r>
            <a:r>
              <a:rPr lang="en-US" sz="2800" dirty="0" err="1"/>
              <a:t>bằng</a:t>
            </a:r>
            <a:r>
              <a:rPr lang="en-US" sz="2800" dirty="0"/>
              <a:t> ĐH</a:t>
            </a:r>
          </a:p>
          <a:p>
            <a:r>
              <a:rPr lang="en-US" sz="2800" b="1" dirty="0"/>
              <a:t>Vocational degree </a:t>
            </a:r>
            <a:r>
              <a:rPr lang="en-US" sz="2800" dirty="0"/>
              <a:t>(n) </a:t>
            </a:r>
            <a:r>
              <a:rPr lang="en-US" sz="2800" dirty="0" err="1"/>
              <a:t>bằng</a:t>
            </a:r>
            <a:r>
              <a:rPr lang="en-US" sz="2800" dirty="0"/>
              <a:t> </a:t>
            </a:r>
            <a:r>
              <a:rPr lang="en-US" sz="2800" dirty="0" err="1"/>
              <a:t>trung</a:t>
            </a:r>
            <a:r>
              <a:rPr lang="en-US" sz="2800" dirty="0"/>
              <a:t> </a:t>
            </a:r>
            <a:r>
              <a:rPr lang="en-US" sz="2800" dirty="0" err="1"/>
              <a:t>cấp</a:t>
            </a:r>
            <a:r>
              <a:rPr lang="en-US" sz="2800" dirty="0"/>
              <a:t> </a:t>
            </a:r>
            <a:r>
              <a:rPr lang="en-US" sz="2800" dirty="0" err="1"/>
              <a:t>nghề</a:t>
            </a:r>
            <a:endParaRPr lang="en-US" sz="2800" dirty="0"/>
          </a:p>
          <a:p>
            <a:r>
              <a:rPr lang="en-US" sz="2800" b="1" dirty="0"/>
              <a:t>Extracurricular</a:t>
            </a:r>
            <a:r>
              <a:rPr lang="en-US" sz="2800" dirty="0"/>
              <a:t> (a) </a:t>
            </a:r>
            <a:r>
              <a:rPr lang="en-US" sz="2800" dirty="0" err="1"/>
              <a:t>ngoại</a:t>
            </a:r>
            <a:r>
              <a:rPr lang="en-US" sz="2800" dirty="0"/>
              <a:t> </a:t>
            </a:r>
            <a:r>
              <a:rPr lang="en-US" sz="2800" dirty="0" err="1"/>
              <a:t>khóa</a:t>
            </a:r>
            <a:endParaRPr lang="en-US" sz="2800" dirty="0"/>
          </a:p>
        </p:txBody>
      </p:sp>
    </p:spTree>
    <p:extLst>
      <p:ext uri="{BB962C8B-B14F-4D97-AF65-F5344CB8AC3E}">
        <p14:creationId xmlns:p14="http://schemas.microsoft.com/office/powerpoint/2010/main" val="3118406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4D6884B-2F68-4D9E-9029-225182EA95C6}"/>
              </a:ext>
            </a:extLst>
          </p:cNvPr>
          <p:cNvPicPr>
            <a:picLocks noGrp="1" noChangeAspect="1"/>
          </p:cNvPicPr>
          <p:nvPr>
            <p:ph idx="1"/>
          </p:nvPr>
        </p:nvPicPr>
        <p:blipFill>
          <a:blip r:embed="rId4"/>
          <a:stretch>
            <a:fillRect/>
          </a:stretch>
        </p:blipFill>
        <p:spPr>
          <a:xfrm>
            <a:off x="4067177" y="152400"/>
            <a:ext cx="5265514" cy="2984812"/>
          </a:xfrm>
        </p:spPr>
      </p:pic>
      <p:pic>
        <p:nvPicPr>
          <p:cNvPr id="5" name="Picture 4">
            <a:extLst>
              <a:ext uri="{FF2B5EF4-FFF2-40B4-BE49-F238E27FC236}">
                <a16:creationId xmlns:a16="http://schemas.microsoft.com/office/drawing/2014/main" id="{4666861F-C208-4919-86C9-4EB6695CAE02}"/>
              </a:ext>
            </a:extLst>
          </p:cNvPr>
          <p:cNvPicPr>
            <a:picLocks noChangeAspect="1"/>
          </p:cNvPicPr>
          <p:nvPr/>
        </p:nvPicPr>
        <p:blipFill>
          <a:blip r:embed="rId5"/>
          <a:stretch>
            <a:fillRect/>
          </a:stretch>
        </p:blipFill>
        <p:spPr>
          <a:xfrm>
            <a:off x="295276" y="2915767"/>
            <a:ext cx="4191000" cy="2828925"/>
          </a:xfrm>
          <a:prstGeom prst="rect">
            <a:avLst/>
          </a:prstGeom>
        </p:spPr>
      </p:pic>
      <p:sp>
        <p:nvSpPr>
          <p:cNvPr id="6" name="TextBox 5">
            <a:extLst>
              <a:ext uri="{FF2B5EF4-FFF2-40B4-BE49-F238E27FC236}">
                <a16:creationId xmlns:a16="http://schemas.microsoft.com/office/drawing/2014/main" id="{046AE64C-D810-4D60-A2C7-E521F4139E83}"/>
              </a:ext>
            </a:extLst>
          </p:cNvPr>
          <p:cNvSpPr txBox="1"/>
          <p:nvPr/>
        </p:nvSpPr>
        <p:spPr>
          <a:xfrm>
            <a:off x="1330099" y="5304798"/>
            <a:ext cx="2121353" cy="461665"/>
          </a:xfrm>
          <a:prstGeom prst="rect">
            <a:avLst/>
          </a:prstGeom>
          <a:solidFill>
            <a:schemeClr val="accent4">
              <a:lumMod val="20000"/>
              <a:lumOff val="80000"/>
            </a:schemeClr>
          </a:solidFill>
        </p:spPr>
        <p:txBody>
          <a:bodyPr wrap="square" rtlCol="0">
            <a:spAutoFit/>
          </a:bodyPr>
          <a:lstStyle/>
          <a:p>
            <a:pPr algn="ctr"/>
            <a:r>
              <a:rPr lang="en-US" sz="2400" dirty="0">
                <a:solidFill>
                  <a:srgbClr val="C00000"/>
                </a:solidFill>
                <a:latin typeface=".VnBahamasB" panose="020BE200000000000000" pitchFamily="34" charset="0"/>
              </a:rPr>
              <a:t>Senior student</a:t>
            </a:r>
          </a:p>
        </p:txBody>
      </p:sp>
      <p:sp>
        <p:nvSpPr>
          <p:cNvPr id="9" name="TextBox 8">
            <a:extLst>
              <a:ext uri="{FF2B5EF4-FFF2-40B4-BE49-F238E27FC236}">
                <a16:creationId xmlns:a16="http://schemas.microsoft.com/office/drawing/2014/main" id="{4B797968-BC26-42F5-AF1A-D6E2148C8B1E}"/>
              </a:ext>
            </a:extLst>
          </p:cNvPr>
          <p:cNvSpPr txBox="1"/>
          <p:nvPr/>
        </p:nvSpPr>
        <p:spPr>
          <a:xfrm>
            <a:off x="5343524" y="3137212"/>
            <a:ext cx="3505200" cy="461665"/>
          </a:xfrm>
          <a:prstGeom prst="rect">
            <a:avLst/>
          </a:prstGeom>
          <a:solidFill>
            <a:schemeClr val="accent4">
              <a:lumMod val="20000"/>
              <a:lumOff val="80000"/>
            </a:schemeClr>
          </a:solidFill>
        </p:spPr>
        <p:txBody>
          <a:bodyPr wrap="square" rtlCol="0">
            <a:spAutoFit/>
          </a:bodyPr>
          <a:lstStyle/>
          <a:p>
            <a:pPr algn="ctr"/>
            <a:r>
              <a:rPr lang="en-US" sz="2400" dirty="0">
                <a:solidFill>
                  <a:srgbClr val="C00000"/>
                </a:solidFill>
                <a:latin typeface=".VnBahamasB" panose="020BE200000000000000" pitchFamily="34" charset="0"/>
              </a:rPr>
              <a:t>Career advisor</a:t>
            </a:r>
          </a:p>
        </p:txBody>
      </p:sp>
      <p:sp>
        <p:nvSpPr>
          <p:cNvPr id="10" name="TextBox 9">
            <a:extLst>
              <a:ext uri="{FF2B5EF4-FFF2-40B4-BE49-F238E27FC236}">
                <a16:creationId xmlns:a16="http://schemas.microsoft.com/office/drawing/2014/main" id="{022DB95A-5C40-4783-B4FC-7167D1BAA347}"/>
              </a:ext>
            </a:extLst>
          </p:cNvPr>
          <p:cNvSpPr txBox="1"/>
          <p:nvPr/>
        </p:nvSpPr>
        <p:spPr>
          <a:xfrm>
            <a:off x="638175" y="5867922"/>
            <a:ext cx="3505200" cy="461665"/>
          </a:xfrm>
          <a:prstGeom prst="rect">
            <a:avLst/>
          </a:prstGeom>
          <a:solidFill>
            <a:schemeClr val="accent4">
              <a:lumMod val="20000"/>
              <a:lumOff val="80000"/>
            </a:schemeClr>
          </a:solidFill>
        </p:spPr>
        <p:txBody>
          <a:bodyPr wrap="square" rtlCol="0">
            <a:spAutoFit/>
          </a:bodyPr>
          <a:lstStyle/>
          <a:p>
            <a:pPr algn="ctr"/>
            <a:r>
              <a:rPr lang="en-US" sz="2400" dirty="0">
                <a:solidFill>
                  <a:srgbClr val="C00000"/>
                </a:solidFill>
                <a:latin typeface=".VnBahamasB" panose="020BE200000000000000" pitchFamily="34" charset="0"/>
              </a:rPr>
              <a:t>= a K-12 student</a:t>
            </a:r>
          </a:p>
        </p:txBody>
      </p:sp>
      <p:sp>
        <p:nvSpPr>
          <p:cNvPr id="12" name="TextBox 11">
            <a:extLst>
              <a:ext uri="{FF2B5EF4-FFF2-40B4-BE49-F238E27FC236}">
                <a16:creationId xmlns:a16="http://schemas.microsoft.com/office/drawing/2014/main" id="{877BEC12-FF94-4B52-9F42-1E0C479B1011}"/>
              </a:ext>
            </a:extLst>
          </p:cNvPr>
          <p:cNvSpPr txBox="1"/>
          <p:nvPr/>
        </p:nvSpPr>
        <p:spPr>
          <a:xfrm>
            <a:off x="5343524" y="3609954"/>
            <a:ext cx="3505200" cy="830997"/>
          </a:xfrm>
          <a:prstGeom prst="rect">
            <a:avLst/>
          </a:prstGeom>
          <a:solidFill>
            <a:schemeClr val="accent4">
              <a:lumMod val="20000"/>
              <a:lumOff val="80000"/>
            </a:schemeClr>
          </a:solidFill>
        </p:spPr>
        <p:txBody>
          <a:bodyPr wrap="square" rtlCol="0">
            <a:spAutoFit/>
          </a:bodyPr>
          <a:lstStyle/>
          <a:p>
            <a:pPr algn="ctr"/>
            <a:r>
              <a:rPr lang="en-US" sz="2400" dirty="0">
                <a:solidFill>
                  <a:srgbClr val="C00000"/>
                </a:solidFill>
                <a:latin typeface=".VnBahamasB" panose="020BE200000000000000" pitchFamily="34" charset="0"/>
              </a:rPr>
              <a:t>= a person who gives career advice</a:t>
            </a:r>
          </a:p>
        </p:txBody>
      </p:sp>
      <p:sp>
        <p:nvSpPr>
          <p:cNvPr id="13" name="Title 1">
            <a:extLst>
              <a:ext uri="{FF2B5EF4-FFF2-40B4-BE49-F238E27FC236}">
                <a16:creationId xmlns:a16="http://schemas.microsoft.com/office/drawing/2014/main" id="{CC8458F9-059D-4A18-9538-0F8716221602}"/>
              </a:ext>
            </a:extLst>
          </p:cNvPr>
          <p:cNvSpPr>
            <a:spLocks noGrp="1"/>
          </p:cNvSpPr>
          <p:nvPr>
            <p:ph type="title"/>
          </p:nvPr>
        </p:nvSpPr>
        <p:spPr>
          <a:xfrm>
            <a:off x="838200" y="585216"/>
            <a:ext cx="3228977" cy="1499616"/>
          </a:xfrm>
        </p:spPr>
        <p:txBody>
          <a:bodyPr>
            <a:normAutofit fontScale="90000"/>
          </a:bodyPr>
          <a:lstStyle/>
          <a:p>
            <a:r>
              <a:rPr lang="en-US" b="1" dirty="0">
                <a:solidFill>
                  <a:srgbClr val="0070C0"/>
                </a:solidFill>
              </a:rPr>
              <a:t>A – </a:t>
            </a:r>
            <a:r>
              <a:rPr lang="en-US" b="1" dirty="0">
                <a:solidFill>
                  <a:srgbClr val="002060"/>
                </a:solidFill>
              </a:rPr>
              <a:t>what does </a:t>
            </a:r>
            <a:r>
              <a:rPr lang="en-US" b="1" dirty="0" err="1">
                <a:solidFill>
                  <a:srgbClr val="002060"/>
                </a:solidFill>
              </a:rPr>
              <a:t>macy</a:t>
            </a:r>
            <a:r>
              <a:rPr lang="en-US" b="1" dirty="0">
                <a:solidFill>
                  <a:srgbClr val="002060"/>
                </a:solidFill>
              </a:rPr>
              <a:t> do at the hospital?</a:t>
            </a:r>
          </a:p>
        </p:txBody>
      </p:sp>
      <p:pic>
        <p:nvPicPr>
          <p:cNvPr id="14" name="enw_sb02_u11_054">
            <a:hlinkClick r:id="" action="ppaction://media"/>
            <a:extLst>
              <a:ext uri="{FF2B5EF4-FFF2-40B4-BE49-F238E27FC236}">
                <a16:creationId xmlns:a16="http://schemas.microsoft.com/office/drawing/2014/main" id="{9CB1A5F4-A03A-4176-AAF6-55C92ADD4DF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46289" y="2255438"/>
            <a:ext cx="406400" cy="406400"/>
          </a:xfrm>
          <a:prstGeom prst="rect">
            <a:avLst/>
          </a:prstGeom>
        </p:spPr>
      </p:pic>
      <p:sp>
        <p:nvSpPr>
          <p:cNvPr id="15" name="TextBox 14">
            <a:extLst>
              <a:ext uri="{FF2B5EF4-FFF2-40B4-BE49-F238E27FC236}">
                <a16:creationId xmlns:a16="http://schemas.microsoft.com/office/drawing/2014/main" id="{76DD8B58-DD9F-4AC4-A547-53B73D7F891C}"/>
              </a:ext>
            </a:extLst>
          </p:cNvPr>
          <p:cNvSpPr txBox="1"/>
          <p:nvPr/>
        </p:nvSpPr>
        <p:spPr>
          <a:xfrm>
            <a:off x="5000627" y="4883022"/>
            <a:ext cx="3733800" cy="1569660"/>
          </a:xfrm>
          <a:prstGeom prst="rect">
            <a:avLst/>
          </a:prstGeom>
          <a:solidFill>
            <a:srgbClr val="FFFF00"/>
          </a:solidFill>
        </p:spPr>
        <p:txBody>
          <a:bodyPr wrap="square" rtlCol="0">
            <a:spAutoFit/>
          </a:bodyPr>
          <a:lstStyle/>
          <a:p>
            <a:pPr algn="ctr"/>
            <a:r>
              <a:rPr lang="en-US" sz="3200" b="1" dirty="0">
                <a:solidFill>
                  <a:srgbClr val="0070C0"/>
                </a:solidFill>
                <a:effectLst/>
                <a:latin typeface="Times New Roman" panose="02020603050405020304" pitchFamily="18" charset="0"/>
                <a:ea typeface="Calibri" panose="020F0502020204030204" pitchFamily="34" charset="0"/>
              </a:rPr>
              <a:t>She/Macy is a volunteer family assistant.</a:t>
            </a:r>
            <a:endParaRPr lang="en-US" sz="3200" b="1" dirty="0">
              <a:solidFill>
                <a:srgbClr val="0070C0"/>
              </a:solidFill>
            </a:endParaRPr>
          </a:p>
        </p:txBody>
      </p:sp>
    </p:spTree>
    <p:extLst>
      <p:ext uri="{BB962C8B-B14F-4D97-AF65-F5344CB8AC3E}">
        <p14:creationId xmlns:p14="http://schemas.microsoft.com/office/powerpoint/2010/main" val="180502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80871" fill="hold"/>
                                        <p:tgtEl>
                                          <p:spTgt spid="14"/>
                                        </p:tgtEl>
                                      </p:cBhvr>
                                    </p:cmd>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arn(inVertic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14"/>
                </p:tgtEl>
              </p:cMediaNode>
            </p:audio>
          </p:childTnLst>
        </p:cTn>
      </p:par>
    </p:tnLst>
    <p:bldLst>
      <p:bldP spid="6" grpId="0" animBg="1"/>
      <p:bldP spid="9" grpId="0" animBg="1"/>
      <p:bldP spid="10" grpId="0" animBg="1"/>
      <p:bldP spid="12"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8B39F3F-2840-4F86-9159-F9DE12D80411}"/>
              </a:ext>
            </a:extLst>
          </p:cNvPr>
          <p:cNvSpPr>
            <a:spLocks noGrp="1"/>
          </p:cNvSpPr>
          <p:nvPr>
            <p:ph type="title"/>
          </p:nvPr>
        </p:nvSpPr>
        <p:spPr>
          <a:xfrm>
            <a:off x="609600" y="0"/>
            <a:ext cx="7290054" cy="1499616"/>
          </a:xfrm>
        </p:spPr>
        <p:txBody>
          <a:bodyPr/>
          <a:lstStyle/>
          <a:p>
            <a:r>
              <a:rPr lang="en-US" b="1" dirty="0">
                <a:solidFill>
                  <a:srgbClr val="0070C0"/>
                </a:solidFill>
              </a:rPr>
              <a:t>B – fill in the blanks</a:t>
            </a:r>
          </a:p>
        </p:txBody>
      </p:sp>
      <p:sp>
        <p:nvSpPr>
          <p:cNvPr id="8" name="Content Placeholder 7">
            <a:extLst>
              <a:ext uri="{FF2B5EF4-FFF2-40B4-BE49-F238E27FC236}">
                <a16:creationId xmlns:a16="http://schemas.microsoft.com/office/drawing/2014/main" id="{E5EADE54-40B0-4B88-8B04-CB3A6A1054E8}"/>
              </a:ext>
            </a:extLst>
          </p:cNvPr>
          <p:cNvSpPr>
            <a:spLocks noGrp="1"/>
          </p:cNvSpPr>
          <p:nvPr>
            <p:ph idx="1"/>
          </p:nvPr>
        </p:nvSpPr>
        <p:spPr>
          <a:xfrm>
            <a:off x="3657600" y="1284514"/>
            <a:ext cx="5257801" cy="5344886"/>
          </a:xfrm>
        </p:spPr>
        <p:txBody>
          <a:bodyPr>
            <a:normAutofit/>
          </a:bodyPr>
          <a:lstStyle/>
          <a:p>
            <a:pPr algn="just">
              <a:buFont typeface="Arial" panose="020B0604020202020204" pitchFamily="34" charset="0"/>
              <a:buChar char="•"/>
            </a:pPr>
            <a:r>
              <a:rPr lang="en-US" sz="2400" b="0" i="0" dirty="0">
                <a:solidFill>
                  <a:srgbClr val="333333"/>
                </a:solidFill>
                <a:effectLst/>
                <a:latin typeface="Roboto" panose="02000000000000000000" pitchFamily="2" charset="0"/>
              </a:rPr>
              <a:t>Marcy has some work (1) </a:t>
            </a:r>
            <a:r>
              <a:rPr lang="en-US" sz="2400" b="0" i="1" dirty="0">
                <a:solidFill>
                  <a:srgbClr val="0070C0"/>
                </a:solidFill>
                <a:effectLst/>
                <a:latin typeface="Roboto" panose="02000000000000000000" pitchFamily="2" charset="0"/>
              </a:rPr>
              <a:t>experience</a:t>
            </a:r>
            <a:r>
              <a:rPr lang="en-US" sz="2400" b="0" i="0" dirty="0">
                <a:solidFill>
                  <a:srgbClr val="333333"/>
                </a:solidFill>
                <a:effectLst/>
                <a:latin typeface="Roboto" panose="02000000000000000000" pitchFamily="2" charset="0"/>
              </a:rPr>
              <a:t>. She went through a (2) ___________ program to become a family (3) _____________ at the hospital. It’s (4) _____________ work, so Marcy doesn’t get paid.</a:t>
            </a:r>
          </a:p>
          <a:p>
            <a:pPr algn="just">
              <a:buFont typeface="Arial" panose="020B0604020202020204" pitchFamily="34" charset="0"/>
              <a:buChar char="•"/>
            </a:pPr>
            <a:r>
              <a:rPr lang="en-US" sz="2400" b="0" i="0" dirty="0">
                <a:solidFill>
                  <a:srgbClr val="333333"/>
                </a:solidFill>
                <a:effectLst/>
                <a:latin typeface="Roboto" panose="02000000000000000000" pitchFamily="2" charset="0"/>
              </a:rPr>
              <a:t>Marcy would like to be a business (5) _____________, but she doesn’t have the necessary (6) ______________ yet.</a:t>
            </a:r>
          </a:p>
          <a:p>
            <a:pPr algn="just">
              <a:buFont typeface="Arial" panose="020B0604020202020204" pitchFamily="34" charset="0"/>
              <a:buChar char="•"/>
            </a:pPr>
            <a:r>
              <a:rPr lang="en-US" sz="2400" b="0" i="0" dirty="0">
                <a:solidFill>
                  <a:srgbClr val="333333"/>
                </a:solidFill>
                <a:effectLst/>
                <a:latin typeface="Roboto" panose="02000000000000000000" pitchFamily="2" charset="0"/>
              </a:rPr>
              <a:t>I explained that she could start as an (7) _____________ at a business. Later, perhaps, she can be the (8) ____________ when she has her own business.</a:t>
            </a:r>
          </a:p>
        </p:txBody>
      </p:sp>
      <p:pic>
        <p:nvPicPr>
          <p:cNvPr id="12" name="Picture 11">
            <a:extLst>
              <a:ext uri="{FF2B5EF4-FFF2-40B4-BE49-F238E27FC236}">
                <a16:creationId xmlns:a16="http://schemas.microsoft.com/office/drawing/2014/main" id="{33949122-B337-4FAB-A526-8F8253210E39}"/>
              </a:ext>
            </a:extLst>
          </p:cNvPr>
          <p:cNvPicPr>
            <a:picLocks noChangeAspect="1"/>
          </p:cNvPicPr>
          <p:nvPr/>
        </p:nvPicPr>
        <p:blipFill>
          <a:blip r:embed="rId4"/>
          <a:stretch>
            <a:fillRect/>
          </a:stretch>
        </p:blipFill>
        <p:spPr>
          <a:xfrm>
            <a:off x="228599" y="1368290"/>
            <a:ext cx="3327009" cy="2696217"/>
          </a:xfrm>
          <a:prstGeom prst="rect">
            <a:avLst/>
          </a:prstGeom>
        </p:spPr>
      </p:pic>
      <p:sp>
        <p:nvSpPr>
          <p:cNvPr id="13" name="Rectangle 12">
            <a:extLst>
              <a:ext uri="{FF2B5EF4-FFF2-40B4-BE49-F238E27FC236}">
                <a16:creationId xmlns:a16="http://schemas.microsoft.com/office/drawing/2014/main" id="{A299F527-901A-4C28-A73D-D86DBB47007F}"/>
              </a:ext>
            </a:extLst>
          </p:cNvPr>
          <p:cNvSpPr/>
          <p:nvPr/>
        </p:nvSpPr>
        <p:spPr>
          <a:xfrm>
            <a:off x="101991" y="4267200"/>
            <a:ext cx="3453617" cy="2057400"/>
          </a:xfrm>
          <a:prstGeom prst="rect">
            <a:avLst/>
          </a:prstGeom>
          <a:ln w="31750"/>
        </p:spPr>
        <p:style>
          <a:lnRef idx="2">
            <a:schemeClr val="accent6"/>
          </a:lnRef>
          <a:fillRef idx="1">
            <a:schemeClr val="lt1"/>
          </a:fillRef>
          <a:effectRef idx="0">
            <a:schemeClr val="accent6"/>
          </a:effectRef>
          <a:fontRef idx="minor">
            <a:schemeClr val="dk1"/>
          </a:fontRef>
        </p:style>
        <p:txBody>
          <a:bodyPr rtlCol="0" anchor="ctr"/>
          <a:lstStyle/>
          <a:p>
            <a:pPr algn="just"/>
            <a:r>
              <a:rPr lang="en-US" sz="2400" b="0" i="0" dirty="0">
                <a:solidFill>
                  <a:srgbClr val="00B050"/>
                </a:solidFill>
                <a:effectLst/>
                <a:latin typeface="Roboto" panose="02000000000000000000" pitchFamily="2" charset="0"/>
              </a:rPr>
              <a:t>assistant          boss    </a:t>
            </a:r>
          </a:p>
          <a:p>
            <a:pPr algn="just"/>
            <a:r>
              <a:rPr lang="en-US" sz="2400" b="0" i="0" dirty="0">
                <a:solidFill>
                  <a:srgbClr val="00B050"/>
                </a:solidFill>
                <a:effectLst/>
                <a:latin typeface="Roboto" panose="02000000000000000000" pitchFamily="2" charset="0"/>
              </a:rPr>
              <a:t>employee              owner</a:t>
            </a:r>
          </a:p>
          <a:p>
            <a:pPr algn="just"/>
            <a:r>
              <a:rPr lang="en-US" sz="2400" b="0" i="0" dirty="0">
                <a:solidFill>
                  <a:srgbClr val="00B050"/>
                </a:solidFill>
                <a:effectLst/>
                <a:latin typeface="Roboto" panose="02000000000000000000" pitchFamily="2" charset="0"/>
              </a:rPr>
              <a:t>experience       training</a:t>
            </a:r>
          </a:p>
          <a:p>
            <a:pPr algn="just"/>
            <a:r>
              <a:rPr lang="en-US" sz="2400" b="0" i="0" dirty="0">
                <a:solidFill>
                  <a:srgbClr val="00B050"/>
                </a:solidFill>
                <a:effectLst/>
                <a:latin typeface="Roboto" panose="02000000000000000000" pitchFamily="2" charset="0"/>
              </a:rPr>
              <a:t>qualifications   </a:t>
            </a:r>
          </a:p>
          <a:p>
            <a:pPr algn="just"/>
            <a:r>
              <a:rPr lang="en-US" sz="2400" dirty="0">
                <a:solidFill>
                  <a:srgbClr val="00B050"/>
                </a:solidFill>
                <a:latin typeface="Roboto" panose="02000000000000000000" pitchFamily="2" charset="0"/>
              </a:rPr>
              <a:t>                   </a:t>
            </a:r>
            <a:r>
              <a:rPr lang="en-US" sz="2400" b="0" i="0" dirty="0">
                <a:solidFill>
                  <a:srgbClr val="00B050"/>
                </a:solidFill>
                <a:effectLst/>
                <a:latin typeface="Roboto" panose="02000000000000000000" pitchFamily="2" charset="0"/>
              </a:rPr>
              <a:t>volunteer</a:t>
            </a:r>
          </a:p>
        </p:txBody>
      </p:sp>
      <p:sp>
        <p:nvSpPr>
          <p:cNvPr id="14" name="TextBox 13">
            <a:extLst>
              <a:ext uri="{FF2B5EF4-FFF2-40B4-BE49-F238E27FC236}">
                <a16:creationId xmlns:a16="http://schemas.microsoft.com/office/drawing/2014/main" id="{4DBBC361-FE9F-497C-8240-AF8D0F512F15}"/>
              </a:ext>
            </a:extLst>
          </p:cNvPr>
          <p:cNvSpPr txBox="1"/>
          <p:nvPr/>
        </p:nvSpPr>
        <p:spPr>
          <a:xfrm>
            <a:off x="8915401" y="2362200"/>
            <a:ext cx="184731" cy="369332"/>
          </a:xfrm>
          <a:prstGeom prst="rect">
            <a:avLst/>
          </a:prstGeom>
          <a:noFill/>
        </p:spPr>
        <p:txBody>
          <a:bodyPr wrap="none" rtlCol="0">
            <a:spAutoFit/>
          </a:bodyPr>
          <a:lstStyle/>
          <a:p>
            <a:endParaRPr lang="en-US" dirty="0"/>
          </a:p>
        </p:txBody>
      </p:sp>
      <p:sp>
        <p:nvSpPr>
          <p:cNvPr id="15" name="TextBox 14">
            <a:extLst>
              <a:ext uri="{FF2B5EF4-FFF2-40B4-BE49-F238E27FC236}">
                <a16:creationId xmlns:a16="http://schemas.microsoft.com/office/drawing/2014/main" id="{E711CC84-B9AD-4592-8E05-F343E9E6866A}"/>
              </a:ext>
            </a:extLst>
          </p:cNvPr>
          <p:cNvSpPr txBox="1"/>
          <p:nvPr/>
        </p:nvSpPr>
        <p:spPr>
          <a:xfrm>
            <a:off x="7489371" y="1524000"/>
            <a:ext cx="1411770" cy="46166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rPr>
              <a:t>training</a:t>
            </a:r>
          </a:p>
        </p:txBody>
      </p:sp>
      <p:sp>
        <p:nvSpPr>
          <p:cNvPr id="16" name="TextBox 15">
            <a:extLst>
              <a:ext uri="{FF2B5EF4-FFF2-40B4-BE49-F238E27FC236}">
                <a16:creationId xmlns:a16="http://schemas.microsoft.com/office/drawing/2014/main" id="{C5C29560-00FC-47D8-ADCB-E40B1FF52AC0}"/>
              </a:ext>
            </a:extLst>
          </p:cNvPr>
          <p:cNvSpPr txBox="1"/>
          <p:nvPr/>
        </p:nvSpPr>
        <p:spPr>
          <a:xfrm>
            <a:off x="3866114" y="2190910"/>
            <a:ext cx="1620285" cy="461665"/>
          </a:xfrm>
          <a:prstGeom prst="rect">
            <a:avLst/>
          </a:prstGeom>
          <a:noFill/>
        </p:spPr>
        <p:txBody>
          <a:bodyPr wrap="square" rtlCol="0">
            <a:spAutoFit/>
          </a:bodyPr>
          <a:lstStyle/>
          <a:p>
            <a:pPr lvl="0" algn="just">
              <a:defRPr/>
            </a:pPr>
            <a:r>
              <a:rPr lang="en-US" sz="2400" dirty="0">
                <a:solidFill>
                  <a:srgbClr val="00B050"/>
                </a:solidFill>
                <a:latin typeface="Roboto" panose="02000000000000000000" pitchFamily="2" charset="0"/>
              </a:rPr>
              <a:t>assistant</a:t>
            </a:r>
            <a:endPar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endParaRPr>
          </a:p>
        </p:txBody>
      </p:sp>
      <p:sp>
        <p:nvSpPr>
          <p:cNvPr id="17" name="TextBox 16">
            <a:extLst>
              <a:ext uri="{FF2B5EF4-FFF2-40B4-BE49-F238E27FC236}">
                <a16:creationId xmlns:a16="http://schemas.microsoft.com/office/drawing/2014/main" id="{DA85A0F6-2BC3-4C32-B6D7-60EC71A71E69}"/>
              </a:ext>
            </a:extLst>
          </p:cNvPr>
          <p:cNvSpPr txBox="1"/>
          <p:nvPr/>
        </p:nvSpPr>
        <p:spPr>
          <a:xfrm>
            <a:off x="3845187" y="2553297"/>
            <a:ext cx="1620285" cy="461665"/>
          </a:xfrm>
          <a:prstGeom prst="rect">
            <a:avLst/>
          </a:prstGeom>
          <a:noFill/>
        </p:spPr>
        <p:txBody>
          <a:bodyPr wrap="square" rtlCol="0">
            <a:spAutoFit/>
          </a:bodyPr>
          <a:lstStyle/>
          <a:p>
            <a:pPr lvl="0" algn="just">
              <a:defRPr/>
            </a:pPr>
            <a:r>
              <a:rPr lang="en-US" sz="2400" dirty="0">
                <a:solidFill>
                  <a:srgbClr val="00B050"/>
                </a:solidFill>
                <a:latin typeface="Roboto" panose="02000000000000000000" pitchFamily="2" charset="0"/>
              </a:rPr>
              <a:t>volunteer</a:t>
            </a:r>
            <a:endPar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endParaRPr>
          </a:p>
        </p:txBody>
      </p:sp>
      <p:sp>
        <p:nvSpPr>
          <p:cNvPr id="18" name="TextBox 17">
            <a:extLst>
              <a:ext uri="{FF2B5EF4-FFF2-40B4-BE49-F238E27FC236}">
                <a16:creationId xmlns:a16="http://schemas.microsoft.com/office/drawing/2014/main" id="{4BF234F7-6508-40DF-BA3E-4C21D3B552C3}"/>
              </a:ext>
            </a:extLst>
          </p:cNvPr>
          <p:cNvSpPr txBox="1"/>
          <p:nvPr/>
        </p:nvSpPr>
        <p:spPr>
          <a:xfrm>
            <a:off x="4114800" y="3706256"/>
            <a:ext cx="1620285" cy="461665"/>
          </a:xfrm>
          <a:prstGeom prst="rect">
            <a:avLst/>
          </a:prstGeom>
          <a:noFill/>
        </p:spPr>
        <p:txBody>
          <a:bodyPr wrap="square" rtlCol="0">
            <a:spAutoFit/>
          </a:bodyPr>
          <a:lstStyle/>
          <a:p>
            <a:pPr lvl="0" algn="just">
              <a:defRPr/>
            </a:pPr>
            <a:r>
              <a:rPr lang="en-US" sz="2400" dirty="0">
                <a:solidFill>
                  <a:srgbClr val="00B050"/>
                </a:solidFill>
                <a:latin typeface="Roboto" panose="02000000000000000000" pitchFamily="2" charset="0"/>
              </a:rPr>
              <a:t>owner </a:t>
            </a:r>
            <a:endPar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endParaRPr>
          </a:p>
        </p:txBody>
      </p:sp>
      <p:sp>
        <p:nvSpPr>
          <p:cNvPr id="19" name="TextBox 18">
            <a:extLst>
              <a:ext uri="{FF2B5EF4-FFF2-40B4-BE49-F238E27FC236}">
                <a16:creationId xmlns:a16="http://schemas.microsoft.com/office/drawing/2014/main" id="{4CA5D4CF-62CD-41BD-951A-EBDC9A930FAD}"/>
              </a:ext>
            </a:extLst>
          </p:cNvPr>
          <p:cNvSpPr txBox="1"/>
          <p:nvPr/>
        </p:nvSpPr>
        <p:spPr>
          <a:xfrm>
            <a:off x="6192286" y="4036367"/>
            <a:ext cx="2031608" cy="461665"/>
          </a:xfrm>
          <a:prstGeom prst="rect">
            <a:avLst/>
          </a:prstGeom>
          <a:noFill/>
        </p:spPr>
        <p:txBody>
          <a:bodyPr wrap="square" rtlCol="0">
            <a:spAutoFit/>
          </a:bodyPr>
          <a:lstStyle/>
          <a:p>
            <a:pPr lvl="0" algn="just">
              <a:defRPr/>
            </a:pPr>
            <a:r>
              <a:rPr lang="en-US" sz="2400" dirty="0">
                <a:solidFill>
                  <a:srgbClr val="00B050"/>
                </a:solidFill>
                <a:latin typeface="Roboto" panose="02000000000000000000" pitchFamily="2" charset="0"/>
              </a:rPr>
              <a:t>qualifications</a:t>
            </a:r>
            <a:endPar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endParaRPr>
          </a:p>
        </p:txBody>
      </p:sp>
      <p:sp>
        <p:nvSpPr>
          <p:cNvPr id="20" name="TextBox 19">
            <a:extLst>
              <a:ext uri="{FF2B5EF4-FFF2-40B4-BE49-F238E27FC236}">
                <a16:creationId xmlns:a16="http://schemas.microsoft.com/office/drawing/2014/main" id="{37686E05-CBEE-499A-914C-D36D0ECF6EF9}"/>
              </a:ext>
            </a:extLst>
          </p:cNvPr>
          <p:cNvSpPr txBox="1"/>
          <p:nvPr/>
        </p:nvSpPr>
        <p:spPr>
          <a:xfrm>
            <a:off x="4449668" y="4834831"/>
            <a:ext cx="2031608" cy="461665"/>
          </a:xfrm>
          <a:prstGeom prst="rect">
            <a:avLst/>
          </a:prstGeom>
          <a:noFill/>
        </p:spPr>
        <p:txBody>
          <a:bodyPr wrap="square" rtlCol="0">
            <a:spAutoFit/>
          </a:bodyPr>
          <a:lstStyle/>
          <a:p>
            <a:pPr lvl="0" algn="just">
              <a:defRPr/>
            </a:pPr>
            <a:r>
              <a:rPr lang="en-US" sz="2400" dirty="0">
                <a:solidFill>
                  <a:srgbClr val="00B050"/>
                </a:solidFill>
                <a:latin typeface="Roboto" panose="02000000000000000000" pitchFamily="2" charset="0"/>
              </a:rPr>
              <a:t>employee</a:t>
            </a:r>
            <a:endPar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endParaRPr>
          </a:p>
        </p:txBody>
      </p:sp>
      <p:sp>
        <p:nvSpPr>
          <p:cNvPr id="21" name="TextBox 20">
            <a:extLst>
              <a:ext uri="{FF2B5EF4-FFF2-40B4-BE49-F238E27FC236}">
                <a16:creationId xmlns:a16="http://schemas.microsoft.com/office/drawing/2014/main" id="{9E4D5D55-9D92-4BFB-86C0-9178C304CF8A}"/>
              </a:ext>
            </a:extLst>
          </p:cNvPr>
          <p:cNvSpPr txBox="1"/>
          <p:nvPr/>
        </p:nvSpPr>
        <p:spPr>
          <a:xfrm>
            <a:off x="4082143" y="5545284"/>
            <a:ext cx="2031608" cy="461665"/>
          </a:xfrm>
          <a:prstGeom prst="rect">
            <a:avLst/>
          </a:prstGeom>
          <a:noFill/>
        </p:spPr>
        <p:txBody>
          <a:bodyPr wrap="square" rtlCol="0">
            <a:spAutoFit/>
          </a:bodyPr>
          <a:lstStyle/>
          <a:p>
            <a:pPr lvl="0" algn="just">
              <a:defRPr/>
            </a:pPr>
            <a:r>
              <a:rPr lang="en-US" sz="2400" dirty="0">
                <a:solidFill>
                  <a:srgbClr val="00B050"/>
                </a:solidFill>
                <a:latin typeface="Roboto" panose="02000000000000000000" pitchFamily="2" charset="0"/>
              </a:rPr>
              <a:t>boss</a:t>
            </a:r>
            <a:endParaRPr kumimoji="0" lang="en-US" sz="2400" b="0" i="0" u="none" strike="noStrike" kern="1200" cap="none" spc="0" normalizeH="0" baseline="0" noProof="0" dirty="0">
              <a:ln>
                <a:noFill/>
              </a:ln>
              <a:solidFill>
                <a:srgbClr val="00B050"/>
              </a:solidFill>
              <a:effectLst/>
              <a:uLnTx/>
              <a:uFillTx/>
              <a:latin typeface="Roboto" panose="02000000000000000000" pitchFamily="2" charset="0"/>
              <a:ea typeface="+mn-ea"/>
              <a:cs typeface="+mn-cs"/>
            </a:endParaRPr>
          </a:p>
        </p:txBody>
      </p:sp>
      <p:pic>
        <p:nvPicPr>
          <p:cNvPr id="22" name="enw_sb02_u11_054">
            <a:hlinkClick r:id="" action="ppaction://media"/>
            <a:extLst>
              <a:ext uri="{FF2B5EF4-FFF2-40B4-BE49-F238E27FC236}">
                <a16:creationId xmlns:a16="http://schemas.microsoft.com/office/drawing/2014/main" id="{21F63F95-8711-44EC-8697-D267EDDB07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91400" y="390020"/>
            <a:ext cx="406400" cy="406400"/>
          </a:xfrm>
          <a:prstGeom prst="rect">
            <a:avLst/>
          </a:prstGeom>
        </p:spPr>
      </p:pic>
    </p:spTree>
    <p:extLst>
      <p:ext uri="{BB962C8B-B14F-4D97-AF65-F5344CB8AC3E}">
        <p14:creationId xmlns:p14="http://schemas.microsoft.com/office/powerpoint/2010/main" val="372568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8087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22"/>
                </p:tgtEl>
              </p:cMediaNode>
            </p:audio>
          </p:childTnLst>
        </p:cTn>
      </p:par>
    </p:tnLst>
    <p:bldLst>
      <p:bldP spid="15" grpId="0"/>
      <p:bldP spid="16" grpId="0"/>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70A6-EB50-4259-BCFA-B16EC0B4466C}"/>
              </a:ext>
            </a:extLst>
          </p:cNvPr>
          <p:cNvSpPr>
            <a:spLocks noGrp="1"/>
          </p:cNvSpPr>
          <p:nvPr>
            <p:ph type="title"/>
          </p:nvPr>
        </p:nvSpPr>
        <p:spPr>
          <a:xfrm>
            <a:off x="778983" y="-381000"/>
            <a:ext cx="7290054" cy="1499616"/>
          </a:xfrm>
        </p:spPr>
        <p:txBody>
          <a:bodyPr>
            <a:normAutofit/>
          </a:bodyPr>
          <a:lstStyle/>
          <a:p>
            <a:r>
              <a:rPr lang="en-US" sz="4000" dirty="0">
                <a:solidFill>
                  <a:srgbClr val="002060"/>
                </a:solidFill>
              </a:rPr>
              <a:t>Audio script track 54</a:t>
            </a:r>
          </a:p>
        </p:txBody>
      </p:sp>
      <p:sp>
        <p:nvSpPr>
          <p:cNvPr id="3" name="Content Placeholder 2">
            <a:extLst>
              <a:ext uri="{FF2B5EF4-FFF2-40B4-BE49-F238E27FC236}">
                <a16:creationId xmlns:a16="http://schemas.microsoft.com/office/drawing/2014/main" id="{34AE6B4F-24B8-4CF9-9CB2-862C08D8574A}"/>
              </a:ext>
            </a:extLst>
          </p:cNvPr>
          <p:cNvSpPr>
            <a:spLocks noGrp="1"/>
          </p:cNvSpPr>
          <p:nvPr>
            <p:ph idx="1"/>
          </p:nvPr>
        </p:nvSpPr>
        <p:spPr>
          <a:xfrm>
            <a:off x="272143" y="579120"/>
            <a:ext cx="8839200" cy="5699760"/>
          </a:xfrm>
        </p:spPr>
        <p:txBody>
          <a:bodyPr>
            <a:noAutofit/>
          </a:bodyPr>
          <a:lstStyle/>
          <a:p>
            <a:r>
              <a:rPr lang="en-US" sz="1600" b="1" i="0" dirty="0">
                <a:solidFill>
                  <a:srgbClr val="242021"/>
                </a:solidFill>
                <a:effectLst/>
                <a:latin typeface="HelveticaLTStd-BoldCond"/>
              </a:rPr>
              <a:t>Student</a:t>
            </a:r>
            <a:r>
              <a:rPr lang="en-US" sz="1600" b="0" i="0" dirty="0">
                <a:solidFill>
                  <a:srgbClr val="242021"/>
                </a:solidFill>
                <a:effectLst/>
                <a:latin typeface="HelveticaLTStd-LightCond"/>
              </a:rPr>
              <a:t>: Thanks for seeing me today, Ms. Carter.</a:t>
            </a:r>
            <a:br>
              <a:rPr lang="en-US" sz="1600" b="0" i="0" dirty="0">
                <a:solidFill>
                  <a:srgbClr val="242021"/>
                </a:solidFill>
                <a:effectLst/>
                <a:latin typeface="HelveticaLTStd-LightCond"/>
              </a:rPr>
            </a:br>
            <a:r>
              <a:rPr lang="en-US" sz="1600" b="1" i="0" dirty="0">
                <a:solidFill>
                  <a:srgbClr val="242021"/>
                </a:solidFill>
                <a:effectLst/>
                <a:latin typeface="HelveticaLTStd-BoldCond"/>
              </a:rPr>
              <a:t>Ms. Carter: </a:t>
            </a:r>
            <a:r>
              <a:rPr lang="en-US" sz="1600" b="0" i="0" dirty="0">
                <a:solidFill>
                  <a:srgbClr val="242021"/>
                </a:solidFill>
                <a:effectLst/>
                <a:latin typeface="HelveticaLTStd-LightCond"/>
              </a:rPr>
              <a:t>No problem at all, Marcy. Have a seat.</a:t>
            </a:r>
            <a:br>
              <a:rPr lang="en-US" sz="1600" b="0" i="0" dirty="0">
                <a:solidFill>
                  <a:srgbClr val="242021"/>
                </a:solidFill>
                <a:effectLst/>
                <a:latin typeface="HelveticaLTStd-LightCond"/>
              </a:rPr>
            </a:br>
            <a:r>
              <a:rPr lang="en-US" sz="1600" b="1" i="0" dirty="0">
                <a:solidFill>
                  <a:srgbClr val="242021"/>
                </a:solidFill>
                <a:effectLst/>
                <a:latin typeface="HelveticaLTStd-BoldCond"/>
              </a:rPr>
              <a:t>Student: </a:t>
            </a:r>
            <a:r>
              <a:rPr lang="en-US" sz="1600" b="0" i="0" dirty="0">
                <a:solidFill>
                  <a:srgbClr val="242021"/>
                </a:solidFill>
                <a:effectLst/>
                <a:latin typeface="HelveticaLTStd-LightCond"/>
              </a:rPr>
              <a:t>Thanks. I wanted to talk to you about my future. I’m graduating soon, and I still don’t know what</a:t>
            </a:r>
            <a:br>
              <a:rPr lang="en-US" sz="1600" b="0" i="0" dirty="0">
                <a:solidFill>
                  <a:srgbClr val="242021"/>
                </a:solidFill>
                <a:effectLst/>
                <a:latin typeface="HelveticaLTStd-LightCond"/>
              </a:rPr>
            </a:br>
            <a:r>
              <a:rPr lang="en-US" sz="1600" b="0" i="0" dirty="0">
                <a:solidFill>
                  <a:srgbClr val="242021"/>
                </a:solidFill>
                <a:effectLst/>
                <a:latin typeface="HelveticaLTStd-LightCond"/>
              </a:rPr>
              <a:t>I want to do with my life.</a:t>
            </a:r>
            <a:br>
              <a:rPr lang="en-US" sz="1600" b="0" i="0" dirty="0">
                <a:solidFill>
                  <a:srgbClr val="242021"/>
                </a:solidFill>
                <a:effectLst/>
                <a:latin typeface="HelveticaLTStd-LightCond"/>
              </a:rPr>
            </a:br>
            <a:r>
              <a:rPr lang="en-US" sz="1600" b="1" i="0" dirty="0">
                <a:solidFill>
                  <a:srgbClr val="242021"/>
                </a:solidFill>
                <a:effectLst/>
                <a:latin typeface="HelveticaLTStd-BoldCond"/>
              </a:rPr>
              <a:t>Ms. Carter: </a:t>
            </a:r>
            <a:r>
              <a:rPr lang="en-US" sz="1600" b="0" i="0" dirty="0">
                <a:solidFill>
                  <a:srgbClr val="242021"/>
                </a:solidFill>
                <a:effectLst/>
                <a:latin typeface="HelveticaLTStd-LightCond"/>
              </a:rPr>
              <a:t>That’s what I’m here for. Do you have any work experience now?</a:t>
            </a:r>
            <a:br>
              <a:rPr lang="en-US" sz="1600" b="0" i="0" dirty="0">
                <a:solidFill>
                  <a:srgbClr val="242021"/>
                </a:solidFill>
                <a:effectLst/>
                <a:latin typeface="HelveticaLTStd-LightCond"/>
              </a:rPr>
            </a:br>
            <a:r>
              <a:rPr lang="en-US" sz="1600" b="1" i="0" dirty="0">
                <a:solidFill>
                  <a:srgbClr val="242021"/>
                </a:solidFill>
                <a:effectLst/>
                <a:latin typeface="HelveticaLTStd-BoldCond"/>
              </a:rPr>
              <a:t>Student: </a:t>
            </a:r>
            <a:r>
              <a:rPr lang="en-US" sz="1600" b="0" i="0" dirty="0">
                <a:solidFill>
                  <a:srgbClr val="242021"/>
                </a:solidFill>
                <a:effectLst/>
                <a:latin typeface="HelveticaLTStd-LightCond"/>
              </a:rPr>
              <a:t>Not really, but I do have some volunteer experience. I went through a training program to</a:t>
            </a:r>
            <a:br>
              <a:rPr lang="en-US" sz="1600" b="0" i="0" dirty="0">
                <a:solidFill>
                  <a:srgbClr val="242021"/>
                </a:solidFill>
                <a:effectLst/>
                <a:latin typeface="HelveticaLTStd-LightCond"/>
              </a:rPr>
            </a:br>
            <a:r>
              <a:rPr lang="en-US" sz="1600" b="0" i="0" dirty="0">
                <a:solidFill>
                  <a:srgbClr val="242021"/>
                </a:solidFill>
                <a:effectLst/>
                <a:latin typeface="HelveticaLTStd-LightCond"/>
              </a:rPr>
              <a:t>become a family assistant at the hospital. I give people information when they come in, and I walk with</a:t>
            </a:r>
            <a:br>
              <a:rPr lang="en-US" sz="1600" b="0" i="0" dirty="0">
                <a:solidFill>
                  <a:srgbClr val="242021"/>
                </a:solidFill>
                <a:effectLst/>
                <a:latin typeface="HelveticaLTStd-LightCond"/>
              </a:rPr>
            </a:br>
            <a:r>
              <a:rPr lang="en-US" sz="1600" b="0" i="0" dirty="0">
                <a:solidFill>
                  <a:srgbClr val="242021"/>
                </a:solidFill>
                <a:effectLst/>
                <a:latin typeface="HelveticaLTStd-LightCond"/>
              </a:rPr>
              <a:t>them to different parts of the hospital. It’s a big place!</a:t>
            </a:r>
            <a:br>
              <a:rPr lang="en-US" sz="1600" b="0" i="0" dirty="0">
                <a:solidFill>
                  <a:srgbClr val="242021"/>
                </a:solidFill>
                <a:effectLst/>
                <a:latin typeface="HelveticaLTStd-LightCond"/>
              </a:rPr>
            </a:br>
            <a:r>
              <a:rPr lang="en-US" sz="1600" b="1" i="0" dirty="0">
                <a:solidFill>
                  <a:srgbClr val="242021"/>
                </a:solidFill>
                <a:effectLst/>
                <a:latin typeface="HelveticaLTStd-BoldCond"/>
              </a:rPr>
              <a:t>Ms. Carter: </a:t>
            </a:r>
            <a:r>
              <a:rPr lang="en-US" sz="1600" b="0" i="0" dirty="0">
                <a:solidFill>
                  <a:srgbClr val="242021"/>
                </a:solidFill>
                <a:effectLst/>
                <a:latin typeface="HelveticaLTStd-LightCond"/>
              </a:rPr>
              <a:t>That’s great! Maybe you should become a healthcare worker—a nurse or a doctor, perhaps.</a:t>
            </a:r>
            <a:br>
              <a:rPr lang="en-US" sz="1600" b="0" i="0" dirty="0">
                <a:solidFill>
                  <a:srgbClr val="242021"/>
                </a:solidFill>
                <a:effectLst/>
                <a:latin typeface="HelveticaLTStd-LightCond"/>
              </a:rPr>
            </a:br>
            <a:r>
              <a:rPr lang="en-US" sz="1600" b="1" i="0" dirty="0">
                <a:solidFill>
                  <a:srgbClr val="242021"/>
                </a:solidFill>
                <a:effectLst/>
                <a:latin typeface="HelveticaLTStd-BoldCond"/>
              </a:rPr>
              <a:t>Student: </a:t>
            </a:r>
            <a:r>
              <a:rPr lang="en-US" sz="1600" b="0" i="0" dirty="0">
                <a:solidFill>
                  <a:srgbClr val="242021"/>
                </a:solidFill>
                <a:effectLst/>
                <a:latin typeface="HelveticaLTStd-LightCond"/>
              </a:rPr>
              <a:t>Actually, I don’t think I want to work in a hospital after I graduate. I think I’d like to be a business</a:t>
            </a:r>
            <a:br>
              <a:rPr lang="en-US" sz="1600" b="0" i="0" dirty="0">
                <a:solidFill>
                  <a:srgbClr val="242021"/>
                </a:solidFill>
                <a:effectLst/>
                <a:latin typeface="HelveticaLTStd-LightCond"/>
              </a:rPr>
            </a:br>
            <a:r>
              <a:rPr lang="en-US" sz="1600" b="0" i="0" dirty="0">
                <a:solidFill>
                  <a:srgbClr val="242021"/>
                </a:solidFill>
                <a:effectLst/>
                <a:latin typeface="HelveticaLTStd-LightCond"/>
              </a:rPr>
              <a:t>owner.</a:t>
            </a:r>
            <a:br>
              <a:rPr lang="en-US" sz="1600" b="0" i="0" dirty="0">
                <a:solidFill>
                  <a:srgbClr val="242021"/>
                </a:solidFill>
                <a:effectLst/>
                <a:latin typeface="HelveticaLTStd-LightCond"/>
              </a:rPr>
            </a:br>
            <a:r>
              <a:rPr lang="en-US" sz="1600" b="1" i="0" dirty="0">
                <a:solidFill>
                  <a:srgbClr val="242021"/>
                </a:solidFill>
                <a:effectLst/>
                <a:latin typeface="HelveticaLTStd-BoldCond"/>
              </a:rPr>
              <a:t>Ms. Carter: </a:t>
            </a:r>
            <a:r>
              <a:rPr lang="en-US" sz="1600" b="0" i="0" dirty="0">
                <a:solidFill>
                  <a:srgbClr val="242021"/>
                </a:solidFill>
                <a:effectLst/>
                <a:latin typeface="HelveticaLTStd-LightCond"/>
              </a:rPr>
              <a:t>Sure, many people have their own business. But most of them start as employees. They work</a:t>
            </a:r>
            <a:br>
              <a:rPr lang="en-US" sz="1600" b="0" i="0" dirty="0">
                <a:solidFill>
                  <a:srgbClr val="242021"/>
                </a:solidFill>
                <a:effectLst/>
                <a:latin typeface="HelveticaLTStd-LightCond"/>
              </a:rPr>
            </a:br>
            <a:r>
              <a:rPr lang="en-US" sz="1600" b="0" i="0" dirty="0">
                <a:solidFill>
                  <a:srgbClr val="242021"/>
                </a:solidFill>
                <a:effectLst/>
                <a:latin typeface="HelveticaLTStd-LightCond"/>
              </a:rPr>
              <a:t>for a boss, and later, they open their own business.</a:t>
            </a:r>
            <a:br>
              <a:rPr lang="en-US" sz="1600" b="0" i="0" dirty="0">
                <a:solidFill>
                  <a:srgbClr val="242021"/>
                </a:solidFill>
                <a:effectLst/>
                <a:latin typeface="HelveticaLTStd-LightCond"/>
              </a:rPr>
            </a:br>
            <a:r>
              <a:rPr lang="en-US" sz="1600" b="1" i="0" dirty="0">
                <a:solidFill>
                  <a:srgbClr val="242021"/>
                </a:solidFill>
                <a:effectLst/>
                <a:latin typeface="HelveticaLTStd-BoldCond"/>
              </a:rPr>
              <a:t>Student: </a:t>
            </a:r>
            <a:r>
              <a:rPr lang="en-US" sz="1600" b="0" i="0" dirty="0">
                <a:solidFill>
                  <a:srgbClr val="242021"/>
                </a:solidFill>
                <a:effectLst/>
                <a:latin typeface="HelveticaLTStd-LightCond"/>
              </a:rPr>
              <a:t>That makes sense. I could get a job, work for a while, and build up my qualifications, and</a:t>
            </a:r>
            <a:br>
              <a:rPr lang="en-US" sz="1600" b="0" i="0" dirty="0">
                <a:solidFill>
                  <a:srgbClr val="242021"/>
                </a:solidFill>
                <a:effectLst/>
                <a:latin typeface="HelveticaLTStd-LightCond"/>
              </a:rPr>
            </a:br>
            <a:r>
              <a:rPr lang="en-US" sz="1600" b="0" i="0" dirty="0">
                <a:solidFill>
                  <a:srgbClr val="242021"/>
                </a:solidFill>
                <a:effectLst/>
                <a:latin typeface="HelveticaLTStd-LightCond"/>
              </a:rPr>
              <a:t>then—who knows?</a:t>
            </a:r>
            <a:r>
              <a:rPr lang="en-US" sz="1600" dirty="0"/>
              <a:t> </a:t>
            </a:r>
            <a:br>
              <a:rPr lang="en-US" sz="1600" dirty="0"/>
            </a:br>
            <a:r>
              <a:rPr lang="en-US" sz="1600" b="1" i="0" dirty="0">
                <a:solidFill>
                  <a:srgbClr val="242021"/>
                </a:solidFill>
                <a:effectLst/>
                <a:latin typeface="HelveticaLTStd-BoldCond"/>
              </a:rPr>
              <a:t>Ms. Carter: </a:t>
            </a:r>
            <a:r>
              <a:rPr lang="en-US" sz="1600" b="0" i="0" dirty="0">
                <a:solidFill>
                  <a:srgbClr val="242021"/>
                </a:solidFill>
                <a:effectLst/>
                <a:latin typeface="HelveticaLTStd-LightCond"/>
              </a:rPr>
              <a:t>That’s the idea. Just make sure your job is going somewhere. It should be related to the kind</a:t>
            </a:r>
            <a:br>
              <a:rPr lang="en-US" sz="1600" b="0" i="0" dirty="0">
                <a:solidFill>
                  <a:srgbClr val="242021"/>
                </a:solidFill>
                <a:effectLst/>
                <a:latin typeface="HelveticaLTStd-LightCond"/>
              </a:rPr>
            </a:br>
            <a:r>
              <a:rPr lang="en-US" sz="1600" b="0" i="0" dirty="0">
                <a:solidFill>
                  <a:srgbClr val="242021"/>
                </a:solidFill>
                <a:effectLst/>
                <a:latin typeface="HelveticaLTStd-LightCond"/>
              </a:rPr>
              <a:t>of business you want to get into.</a:t>
            </a:r>
            <a:br>
              <a:rPr lang="en-US" sz="1600" b="0" i="0" dirty="0">
                <a:solidFill>
                  <a:srgbClr val="242021"/>
                </a:solidFill>
                <a:effectLst/>
                <a:latin typeface="HelveticaLTStd-LightCond"/>
              </a:rPr>
            </a:br>
            <a:r>
              <a:rPr lang="en-US" sz="1600" b="1" i="0" dirty="0">
                <a:solidFill>
                  <a:srgbClr val="242021"/>
                </a:solidFill>
                <a:effectLst/>
                <a:latin typeface="HelveticaLTStd-BoldCond"/>
              </a:rPr>
              <a:t>Student: </a:t>
            </a:r>
            <a:r>
              <a:rPr lang="en-US" sz="1600" b="0" i="0" dirty="0">
                <a:solidFill>
                  <a:srgbClr val="242021"/>
                </a:solidFill>
                <a:effectLst/>
                <a:latin typeface="HelveticaLTStd-LightCond"/>
              </a:rPr>
              <a:t>You’re right. Thanks for the advice, Ms. Carter!</a:t>
            </a:r>
            <a:br>
              <a:rPr lang="en-US" sz="1600" b="0" i="0" dirty="0">
                <a:solidFill>
                  <a:srgbClr val="242021"/>
                </a:solidFill>
                <a:effectLst/>
                <a:latin typeface="HelveticaLTStd-LightCond"/>
              </a:rPr>
            </a:br>
            <a:r>
              <a:rPr lang="en-US" sz="1600" b="1" i="0" dirty="0">
                <a:solidFill>
                  <a:srgbClr val="242021"/>
                </a:solidFill>
                <a:effectLst/>
                <a:latin typeface="HelveticaLTStd-BoldCond"/>
              </a:rPr>
              <a:t>Ms. Carter: </a:t>
            </a:r>
            <a:r>
              <a:rPr lang="en-US" sz="1600" b="0" i="0" dirty="0">
                <a:solidFill>
                  <a:srgbClr val="242021"/>
                </a:solidFill>
                <a:effectLst/>
                <a:latin typeface="HelveticaLTStd-LightCond"/>
              </a:rPr>
              <a:t>Any time.</a:t>
            </a:r>
            <a:r>
              <a:rPr lang="en-US" sz="1600" dirty="0"/>
              <a:t> </a:t>
            </a:r>
          </a:p>
        </p:txBody>
      </p:sp>
      <p:pic>
        <p:nvPicPr>
          <p:cNvPr id="8" name="enw_sb02_u11_054">
            <a:hlinkClick r:id="" action="ppaction://media"/>
            <a:extLst>
              <a:ext uri="{FF2B5EF4-FFF2-40B4-BE49-F238E27FC236}">
                <a16:creationId xmlns:a16="http://schemas.microsoft.com/office/drawing/2014/main" id="{8519AD3B-1AC9-45DF-9514-BBB63630453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662637" y="475851"/>
            <a:ext cx="406400" cy="406400"/>
          </a:xfrm>
          <a:prstGeom prst="rect">
            <a:avLst/>
          </a:prstGeom>
        </p:spPr>
      </p:pic>
    </p:spTree>
    <p:extLst>
      <p:ext uri="{BB962C8B-B14F-4D97-AF65-F5344CB8AC3E}">
        <p14:creationId xmlns:p14="http://schemas.microsoft.com/office/powerpoint/2010/main" val="294444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8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2FA3-81F1-4D27-8EF0-30FFBD29074B}"/>
              </a:ext>
            </a:extLst>
          </p:cNvPr>
          <p:cNvSpPr>
            <a:spLocks noGrp="1"/>
          </p:cNvSpPr>
          <p:nvPr>
            <p:ph type="title"/>
          </p:nvPr>
        </p:nvSpPr>
        <p:spPr>
          <a:xfrm>
            <a:off x="685800" y="0"/>
            <a:ext cx="8223504" cy="1499616"/>
          </a:xfrm>
        </p:spPr>
        <p:txBody>
          <a:bodyPr>
            <a:normAutofit/>
          </a:bodyPr>
          <a:lstStyle/>
          <a:p>
            <a:r>
              <a:rPr lang="en-US" sz="4000" b="1" i="0" dirty="0">
                <a:solidFill>
                  <a:srgbClr val="00B050"/>
                </a:solidFill>
                <a:effectLst/>
                <a:latin typeface="Roboto" panose="02000000000000000000" pitchFamily="2" charset="0"/>
              </a:rPr>
              <a:t>C. Complete the sentences</a:t>
            </a:r>
            <a:endParaRPr lang="en-US" sz="4000" dirty="0">
              <a:solidFill>
                <a:srgbClr val="00B050"/>
              </a:solidFill>
            </a:endParaRPr>
          </a:p>
        </p:txBody>
      </p:sp>
      <p:sp>
        <p:nvSpPr>
          <p:cNvPr id="3" name="Content Placeholder 2">
            <a:extLst>
              <a:ext uri="{FF2B5EF4-FFF2-40B4-BE49-F238E27FC236}">
                <a16:creationId xmlns:a16="http://schemas.microsoft.com/office/drawing/2014/main" id="{E20D53C3-23D4-4144-A4E0-454C6DB14AF6}"/>
              </a:ext>
            </a:extLst>
          </p:cNvPr>
          <p:cNvSpPr>
            <a:spLocks noGrp="1"/>
          </p:cNvSpPr>
          <p:nvPr>
            <p:ph idx="1"/>
          </p:nvPr>
        </p:nvSpPr>
        <p:spPr>
          <a:xfrm>
            <a:off x="685800" y="1639824"/>
            <a:ext cx="8223504" cy="4632960"/>
          </a:xfrm>
        </p:spPr>
        <p:txBody>
          <a:bodyPr>
            <a:normAutofit fontScale="92500" lnSpcReduction="10000"/>
          </a:bodyPr>
          <a:lstStyle/>
          <a:p>
            <a:pPr algn="just" rtl="0">
              <a:lnSpc>
                <a:spcPct val="150000"/>
              </a:lnSpc>
            </a:pPr>
            <a:r>
              <a:rPr lang="en-US" sz="2800" b="0" i="0" dirty="0">
                <a:solidFill>
                  <a:srgbClr val="333333"/>
                </a:solidFill>
                <a:effectLst/>
                <a:latin typeface="Roboto" panose="02000000000000000000" pitchFamily="2" charset="0"/>
              </a:rPr>
              <a:t>1. An ______________ works for an employer.</a:t>
            </a:r>
          </a:p>
          <a:p>
            <a:pPr algn="just" rtl="0">
              <a:lnSpc>
                <a:spcPct val="150000"/>
              </a:lnSpc>
            </a:pPr>
            <a:r>
              <a:rPr lang="en-US" sz="2800" b="0" i="0" dirty="0">
                <a:solidFill>
                  <a:srgbClr val="333333"/>
                </a:solidFill>
                <a:effectLst/>
                <a:latin typeface="Roboto" panose="02000000000000000000" pitchFamily="2" charset="0"/>
              </a:rPr>
              <a:t>2. If you do ______________ work, you don’t get paid.</a:t>
            </a:r>
          </a:p>
          <a:p>
            <a:pPr algn="just" rtl="0">
              <a:lnSpc>
                <a:spcPct val="150000"/>
              </a:lnSpc>
            </a:pPr>
            <a:r>
              <a:rPr lang="en-US" sz="2800" b="0" i="0" dirty="0">
                <a:solidFill>
                  <a:srgbClr val="333333"/>
                </a:solidFill>
                <a:effectLst/>
                <a:latin typeface="Roboto" panose="02000000000000000000" pitchFamily="2" charset="0"/>
              </a:rPr>
              <a:t>3. In a _____________ program, you learn how to do something.</a:t>
            </a:r>
          </a:p>
          <a:p>
            <a:pPr algn="just" rtl="0">
              <a:lnSpc>
                <a:spcPct val="150000"/>
              </a:lnSpc>
            </a:pPr>
            <a:r>
              <a:rPr lang="en-US" sz="2800" b="0" i="0" dirty="0">
                <a:solidFill>
                  <a:srgbClr val="333333"/>
                </a:solidFill>
                <a:effectLst/>
                <a:latin typeface="Roboto" panose="02000000000000000000" pitchFamily="2" charset="0"/>
              </a:rPr>
              <a:t>4. If you are the _____________ of a company, it is your company.</a:t>
            </a:r>
          </a:p>
          <a:p>
            <a:pPr algn="just" rtl="0">
              <a:lnSpc>
                <a:spcPct val="150000"/>
              </a:lnSpc>
            </a:pPr>
            <a:r>
              <a:rPr lang="en-US" sz="2800" b="0" i="0" dirty="0">
                <a:solidFill>
                  <a:srgbClr val="333333"/>
                </a:solidFill>
                <a:effectLst/>
                <a:latin typeface="Roboto" panose="02000000000000000000" pitchFamily="2" charset="0"/>
              </a:rPr>
              <a:t>5. An ______________ helps you do something.</a:t>
            </a:r>
          </a:p>
        </p:txBody>
      </p:sp>
      <p:sp>
        <p:nvSpPr>
          <p:cNvPr id="4" name="TextBox 3">
            <a:extLst>
              <a:ext uri="{FF2B5EF4-FFF2-40B4-BE49-F238E27FC236}">
                <a16:creationId xmlns:a16="http://schemas.microsoft.com/office/drawing/2014/main" id="{D50BCD4F-8190-42B5-9012-AAE6812F80FD}"/>
              </a:ext>
            </a:extLst>
          </p:cNvPr>
          <p:cNvSpPr txBox="1"/>
          <p:nvPr/>
        </p:nvSpPr>
        <p:spPr>
          <a:xfrm>
            <a:off x="1905000" y="1701219"/>
            <a:ext cx="2031608" cy="461665"/>
          </a:xfrm>
          <a:prstGeom prst="rect">
            <a:avLst/>
          </a:prstGeom>
          <a:noFill/>
        </p:spPr>
        <p:txBody>
          <a:bodyPr wrap="square" rtlCol="0">
            <a:spAutoFit/>
          </a:bodyPr>
          <a:lstStyle/>
          <a:p>
            <a:pPr lvl="0" algn="just">
              <a:defRPr/>
            </a:pPr>
            <a:r>
              <a:rPr lang="en-US" sz="2400" dirty="0">
                <a:solidFill>
                  <a:srgbClr val="C00000"/>
                </a:solidFill>
                <a:latin typeface="Roboto" panose="02000000000000000000" pitchFamily="2" charset="0"/>
              </a:rPr>
              <a:t>employee</a:t>
            </a:r>
            <a:endParaRPr kumimoji="0" lang="en-US" sz="2400" b="0" i="0" u="none" strike="noStrike" kern="1200" cap="none" spc="0" normalizeH="0" baseline="0" noProof="0" dirty="0">
              <a:ln>
                <a:noFill/>
              </a:ln>
              <a:solidFill>
                <a:srgbClr val="C00000"/>
              </a:solidFill>
              <a:effectLst/>
              <a:uLnTx/>
              <a:uFillTx/>
              <a:latin typeface="Roboto" panose="02000000000000000000" pitchFamily="2" charset="0"/>
            </a:endParaRPr>
          </a:p>
        </p:txBody>
      </p:sp>
      <p:sp>
        <p:nvSpPr>
          <p:cNvPr id="5" name="TextBox 4">
            <a:extLst>
              <a:ext uri="{FF2B5EF4-FFF2-40B4-BE49-F238E27FC236}">
                <a16:creationId xmlns:a16="http://schemas.microsoft.com/office/drawing/2014/main" id="{16CF5E3C-47EC-4470-B547-93C6B24DA513}"/>
              </a:ext>
            </a:extLst>
          </p:cNvPr>
          <p:cNvSpPr txBox="1"/>
          <p:nvPr/>
        </p:nvSpPr>
        <p:spPr>
          <a:xfrm>
            <a:off x="2765944" y="2438400"/>
            <a:ext cx="2031608" cy="461665"/>
          </a:xfrm>
          <a:prstGeom prst="rect">
            <a:avLst/>
          </a:prstGeom>
          <a:noFill/>
        </p:spPr>
        <p:txBody>
          <a:bodyPr wrap="square" rtlCol="0">
            <a:spAutoFit/>
          </a:bodyPr>
          <a:lstStyle/>
          <a:p>
            <a:pPr lvl="0" algn="just">
              <a:defRPr/>
            </a:pPr>
            <a:r>
              <a:rPr lang="en-US" sz="2400" dirty="0">
                <a:solidFill>
                  <a:srgbClr val="C00000"/>
                </a:solidFill>
                <a:latin typeface="Roboto" panose="02000000000000000000" pitchFamily="2" charset="0"/>
              </a:rPr>
              <a:t>volunteer</a:t>
            </a:r>
            <a:endParaRPr kumimoji="0" lang="en-US" sz="2400" b="0" i="0" u="none" strike="noStrike" kern="1200" cap="none" spc="0" normalizeH="0" baseline="0" noProof="0" dirty="0">
              <a:ln>
                <a:noFill/>
              </a:ln>
              <a:solidFill>
                <a:srgbClr val="C00000"/>
              </a:solidFill>
              <a:effectLst/>
              <a:uLnTx/>
              <a:uFillTx/>
              <a:latin typeface="Roboto" panose="02000000000000000000" pitchFamily="2" charset="0"/>
            </a:endParaRPr>
          </a:p>
        </p:txBody>
      </p:sp>
      <p:sp>
        <p:nvSpPr>
          <p:cNvPr id="6" name="TextBox 5">
            <a:extLst>
              <a:ext uri="{FF2B5EF4-FFF2-40B4-BE49-F238E27FC236}">
                <a16:creationId xmlns:a16="http://schemas.microsoft.com/office/drawing/2014/main" id="{346D0239-5AC4-4388-8C5D-79E3F2B2353B}"/>
              </a:ext>
            </a:extLst>
          </p:cNvPr>
          <p:cNvSpPr txBox="1"/>
          <p:nvPr/>
        </p:nvSpPr>
        <p:spPr>
          <a:xfrm>
            <a:off x="2286000" y="3158052"/>
            <a:ext cx="2031608" cy="461665"/>
          </a:xfrm>
          <a:prstGeom prst="rect">
            <a:avLst/>
          </a:prstGeom>
          <a:noFill/>
        </p:spPr>
        <p:txBody>
          <a:bodyPr wrap="square" rtlCol="0">
            <a:spAutoFit/>
          </a:bodyPr>
          <a:lstStyle/>
          <a:p>
            <a:pPr lvl="0" algn="just">
              <a:defRPr/>
            </a:pPr>
            <a:r>
              <a:rPr lang="en-US" sz="2400" dirty="0">
                <a:solidFill>
                  <a:srgbClr val="C00000"/>
                </a:solidFill>
                <a:latin typeface="Roboto" panose="02000000000000000000" pitchFamily="2" charset="0"/>
              </a:rPr>
              <a:t>training</a:t>
            </a:r>
            <a:endParaRPr kumimoji="0" lang="en-US" sz="2400" b="0" i="0" u="none" strike="noStrike" kern="1200" cap="none" spc="0" normalizeH="0" baseline="0" noProof="0" dirty="0">
              <a:ln>
                <a:noFill/>
              </a:ln>
              <a:solidFill>
                <a:srgbClr val="C00000"/>
              </a:solidFill>
              <a:effectLst/>
              <a:uLnTx/>
              <a:uFillTx/>
              <a:latin typeface="Roboto" panose="02000000000000000000" pitchFamily="2" charset="0"/>
            </a:endParaRPr>
          </a:p>
        </p:txBody>
      </p:sp>
      <p:sp>
        <p:nvSpPr>
          <p:cNvPr id="7" name="TextBox 6">
            <a:extLst>
              <a:ext uri="{FF2B5EF4-FFF2-40B4-BE49-F238E27FC236}">
                <a16:creationId xmlns:a16="http://schemas.microsoft.com/office/drawing/2014/main" id="{7F5FC7E8-E4BD-4E45-A449-59BEB4315E3E}"/>
              </a:ext>
            </a:extLst>
          </p:cNvPr>
          <p:cNvSpPr txBox="1"/>
          <p:nvPr/>
        </p:nvSpPr>
        <p:spPr>
          <a:xfrm>
            <a:off x="3556196" y="4484585"/>
            <a:ext cx="2031608" cy="461665"/>
          </a:xfrm>
          <a:prstGeom prst="rect">
            <a:avLst/>
          </a:prstGeom>
          <a:noFill/>
        </p:spPr>
        <p:txBody>
          <a:bodyPr wrap="square" rtlCol="0">
            <a:spAutoFit/>
          </a:bodyPr>
          <a:lstStyle/>
          <a:p>
            <a:pPr lvl="0" algn="just">
              <a:defRPr/>
            </a:pPr>
            <a:r>
              <a:rPr lang="en-US" sz="2400" dirty="0">
                <a:solidFill>
                  <a:srgbClr val="C00000"/>
                </a:solidFill>
                <a:latin typeface="Roboto" panose="02000000000000000000" pitchFamily="2" charset="0"/>
              </a:rPr>
              <a:t>owner</a:t>
            </a:r>
            <a:endParaRPr kumimoji="0" lang="en-US" sz="2400" b="0" i="0" u="none" strike="noStrike" kern="1200" cap="none" spc="0" normalizeH="0" baseline="0" noProof="0" dirty="0">
              <a:ln>
                <a:noFill/>
              </a:ln>
              <a:solidFill>
                <a:srgbClr val="C00000"/>
              </a:solidFill>
              <a:effectLst/>
              <a:uLnTx/>
              <a:uFillTx/>
              <a:latin typeface="Roboto" panose="02000000000000000000" pitchFamily="2" charset="0"/>
            </a:endParaRPr>
          </a:p>
        </p:txBody>
      </p:sp>
      <p:sp>
        <p:nvSpPr>
          <p:cNvPr id="8" name="TextBox 7">
            <a:extLst>
              <a:ext uri="{FF2B5EF4-FFF2-40B4-BE49-F238E27FC236}">
                <a16:creationId xmlns:a16="http://schemas.microsoft.com/office/drawing/2014/main" id="{75DC97D0-2577-4926-93A1-DADE86334AFC}"/>
              </a:ext>
            </a:extLst>
          </p:cNvPr>
          <p:cNvSpPr txBox="1"/>
          <p:nvPr/>
        </p:nvSpPr>
        <p:spPr>
          <a:xfrm>
            <a:off x="2133600" y="5781073"/>
            <a:ext cx="2031608" cy="461665"/>
          </a:xfrm>
          <a:prstGeom prst="rect">
            <a:avLst/>
          </a:prstGeom>
          <a:noFill/>
        </p:spPr>
        <p:txBody>
          <a:bodyPr wrap="square" rtlCol="0">
            <a:spAutoFit/>
          </a:bodyPr>
          <a:lstStyle/>
          <a:p>
            <a:pPr lvl="0" algn="just">
              <a:defRPr/>
            </a:pPr>
            <a:r>
              <a:rPr lang="en-US" sz="2400" dirty="0">
                <a:solidFill>
                  <a:srgbClr val="C00000"/>
                </a:solidFill>
                <a:latin typeface="Roboto" panose="02000000000000000000" pitchFamily="2" charset="0"/>
              </a:rPr>
              <a:t>assistant</a:t>
            </a:r>
            <a:endParaRPr kumimoji="0" lang="en-US" sz="2400" b="0" i="0" u="none" strike="noStrike" kern="1200" cap="none" spc="0" normalizeH="0" baseline="0" noProof="0" dirty="0">
              <a:ln>
                <a:noFill/>
              </a:ln>
              <a:solidFill>
                <a:srgbClr val="C00000"/>
              </a:solidFill>
              <a:effectLst/>
              <a:uLnTx/>
              <a:uFillTx/>
              <a:latin typeface="Roboto" panose="02000000000000000000" pitchFamily="2" charset="0"/>
            </a:endParaRPr>
          </a:p>
        </p:txBody>
      </p:sp>
    </p:spTree>
    <p:extLst>
      <p:ext uri="{BB962C8B-B14F-4D97-AF65-F5344CB8AC3E}">
        <p14:creationId xmlns:p14="http://schemas.microsoft.com/office/powerpoint/2010/main" val="213207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2FA3-81F1-4D27-8EF0-30FFBD29074B}"/>
              </a:ext>
            </a:extLst>
          </p:cNvPr>
          <p:cNvSpPr>
            <a:spLocks noGrp="1"/>
          </p:cNvSpPr>
          <p:nvPr>
            <p:ph type="title"/>
          </p:nvPr>
        </p:nvSpPr>
        <p:spPr>
          <a:xfrm>
            <a:off x="685800" y="0"/>
            <a:ext cx="8223504" cy="1499616"/>
          </a:xfrm>
        </p:spPr>
        <p:txBody>
          <a:bodyPr>
            <a:normAutofit/>
          </a:bodyPr>
          <a:lstStyle/>
          <a:p>
            <a:r>
              <a:rPr lang="en-US" sz="4000" b="1" i="0" dirty="0">
                <a:solidFill>
                  <a:srgbClr val="00B050"/>
                </a:solidFill>
                <a:effectLst/>
                <a:latin typeface="Roboto" panose="02000000000000000000" pitchFamily="2" charset="0"/>
              </a:rPr>
              <a:t>D - discussion</a:t>
            </a:r>
            <a:endParaRPr lang="en-US" sz="4000" dirty="0">
              <a:solidFill>
                <a:srgbClr val="00B050"/>
              </a:solidFill>
            </a:endParaRPr>
          </a:p>
        </p:txBody>
      </p:sp>
      <p:sp>
        <p:nvSpPr>
          <p:cNvPr id="3" name="Content Placeholder 2">
            <a:extLst>
              <a:ext uri="{FF2B5EF4-FFF2-40B4-BE49-F238E27FC236}">
                <a16:creationId xmlns:a16="http://schemas.microsoft.com/office/drawing/2014/main" id="{E20D53C3-23D4-4144-A4E0-454C6DB14AF6}"/>
              </a:ext>
            </a:extLst>
          </p:cNvPr>
          <p:cNvSpPr>
            <a:spLocks noGrp="1"/>
          </p:cNvSpPr>
          <p:nvPr>
            <p:ph idx="1"/>
          </p:nvPr>
        </p:nvSpPr>
        <p:spPr>
          <a:xfrm>
            <a:off x="685800" y="2819400"/>
            <a:ext cx="8223504" cy="3453384"/>
          </a:xfrm>
        </p:spPr>
        <p:txBody>
          <a:bodyPr>
            <a:normAutofit/>
          </a:bodyPr>
          <a:lstStyle/>
          <a:p>
            <a:pPr algn="just" rtl="0">
              <a:lnSpc>
                <a:spcPct val="150000"/>
              </a:lnSpc>
            </a:pPr>
            <a:endParaRPr lang="en-US" sz="2800" b="0" i="0" dirty="0">
              <a:solidFill>
                <a:srgbClr val="333333"/>
              </a:solidFill>
              <a:effectLst/>
              <a:latin typeface="Roboto" panose="02000000000000000000" pitchFamily="2" charset="0"/>
            </a:endParaRPr>
          </a:p>
        </p:txBody>
      </p:sp>
      <p:sp>
        <p:nvSpPr>
          <p:cNvPr id="9" name="TextBox 8">
            <a:extLst>
              <a:ext uri="{FF2B5EF4-FFF2-40B4-BE49-F238E27FC236}">
                <a16:creationId xmlns:a16="http://schemas.microsoft.com/office/drawing/2014/main" id="{B411CE57-6DD7-4876-B7AA-346A314F3AC0}"/>
              </a:ext>
            </a:extLst>
          </p:cNvPr>
          <p:cNvSpPr txBox="1"/>
          <p:nvPr/>
        </p:nvSpPr>
        <p:spPr>
          <a:xfrm>
            <a:off x="685800" y="1219200"/>
            <a:ext cx="8223504" cy="954107"/>
          </a:xfrm>
          <a:prstGeom prst="rect">
            <a:avLst/>
          </a:prstGeom>
          <a:noFill/>
        </p:spPr>
        <p:txBody>
          <a:bodyPr wrap="square" rtlCol="0">
            <a:spAutoFit/>
          </a:bodyPr>
          <a:lstStyle/>
          <a:p>
            <a:r>
              <a:rPr lang="en-US" sz="2800" b="1" i="0" dirty="0">
                <a:solidFill>
                  <a:srgbClr val="0070C0"/>
                </a:solidFill>
                <a:effectLst/>
                <a:latin typeface="Roboto" panose="02000000000000000000" pitchFamily="2" charset="0"/>
              </a:rPr>
              <a:t>What do you think Marcy should do to prepare for her future? </a:t>
            </a:r>
            <a:endParaRPr lang="en-US" sz="2800" dirty="0">
              <a:solidFill>
                <a:srgbClr val="0070C0"/>
              </a:solidFill>
            </a:endParaRPr>
          </a:p>
        </p:txBody>
      </p:sp>
      <p:sp>
        <p:nvSpPr>
          <p:cNvPr id="10" name="TextBox 9">
            <a:extLst>
              <a:ext uri="{FF2B5EF4-FFF2-40B4-BE49-F238E27FC236}">
                <a16:creationId xmlns:a16="http://schemas.microsoft.com/office/drawing/2014/main" id="{A61D27CB-6C6B-49C7-8ADC-D62E8E9FE3C3}"/>
              </a:ext>
            </a:extLst>
          </p:cNvPr>
          <p:cNvSpPr txBox="1"/>
          <p:nvPr/>
        </p:nvSpPr>
        <p:spPr>
          <a:xfrm>
            <a:off x="685800" y="2195596"/>
            <a:ext cx="8071104" cy="523220"/>
          </a:xfrm>
          <a:prstGeom prst="rect">
            <a:avLst/>
          </a:prstGeom>
          <a:noFill/>
        </p:spPr>
        <p:txBody>
          <a:bodyPr wrap="square" rtlCol="0">
            <a:spAutoFit/>
          </a:bodyPr>
          <a:lstStyle/>
          <a:p>
            <a:r>
              <a:rPr lang="en-US" sz="2800" b="1" i="0" dirty="0">
                <a:solidFill>
                  <a:srgbClr val="0070C0"/>
                </a:solidFill>
                <a:effectLst/>
                <a:latin typeface="Roboto" panose="02000000000000000000" pitchFamily="2" charset="0"/>
              </a:rPr>
              <a:t>What degrees or </a:t>
            </a:r>
            <a:r>
              <a:rPr lang="en-US" sz="2800" b="1" dirty="0">
                <a:solidFill>
                  <a:srgbClr val="0070C0"/>
                </a:solidFill>
                <a:latin typeface="Roboto" panose="02000000000000000000" pitchFamily="2" charset="0"/>
              </a:rPr>
              <a:t>training</a:t>
            </a:r>
            <a:r>
              <a:rPr lang="en-US" sz="2800" b="1" i="0" dirty="0">
                <a:solidFill>
                  <a:srgbClr val="0070C0"/>
                </a:solidFill>
                <a:effectLst/>
                <a:latin typeface="Roboto" panose="02000000000000000000" pitchFamily="2" charset="0"/>
              </a:rPr>
              <a:t> should she get?</a:t>
            </a:r>
            <a:endParaRPr lang="en-US" sz="2800" dirty="0">
              <a:solidFill>
                <a:srgbClr val="0070C0"/>
              </a:solidFill>
            </a:endParaRPr>
          </a:p>
        </p:txBody>
      </p:sp>
    </p:spTree>
    <p:extLst>
      <p:ext uri="{BB962C8B-B14F-4D97-AF65-F5344CB8AC3E}">
        <p14:creationId xmlns:p14="http://schemas.microsoft.com/office/powerpoint/2010/main" val="144913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2FA3-81F1-4D27-8EF0-30FFBD29074B}"/>
              </a:ext>
            </a:extLst>
          </p:cNvPr>
          <p:cNvSpPr>
            <a:spLocks noGrp="1"/>
          </p:cNvSpPr>
          <p:nvPr>
            <p:ph type="title"/>
          </p:nvPr>
        </p:nvSpPr>
        <p:spPr>
          <a:xfrm>
            <a:off x="685800" y="0"/>
            <a:ext cx="8223504" cy="1499616"/>
          </a:xfrm>
        </p:spPr>
        <p:txBody>
          <a:bodyPr>
            <a:normAutofit/>
          </a:bodyPr>
          <a:lstStyle/>
          <a:p>
            <a:r>
              <a:rPr lang="en-US" sz="4000" b="1" i="0" dirty="0">
                <a:solidFill>
                  <a:srgbClr val="00B050"/>
                </a:solidFill>
                <a:effectLst/>
                <a:latin typeface="Roboto" panose="02000000000000000000" pitchFamily="2" charset="0"/>
              </a:rPr>
              <a:t>D - discussion</a:t>
            </a:r>
            <a:endParaRPr lang="en-US" sz="4000" dirty="0">
              <a:solidFill>
                <a:srgbClr val="00B050"/>
              </a:solidFill>
            </a:endParaRPr>
          </a:p>
        </p:txBody>
      </p:sp>
      <p:sp>
        <p:nvSpPr>
          <p:cNvPr id="3" name="Content Placeholder 2">
            <a:extLst>
              <a:ext uri="{FF2B5EF4-FFF2-40B4-BE49-F238E27FC236}">
                <a16:creationId xmlns:a16="http://schemas.microsoft.com/office/drawing/2014/main" id="{E20D53C3-23D4-4144-A4E0-454C6DB14AF6}"/>
              </a:ext>
            </a:extLst>
          </p:cNvPr>
          <p:cNvSpPr>
            <a:spLocks noGrp="1"/>
          </p:cNvSpPr>
          <p:nvPr>
            <p:ph idx="1"/>
          </p:nvPr>
        </p:nvSpPr>
        <p:spPr>
          <a:xfrm>
            <a:off x="615696" y="2438400"/>
            <a:ext cx="8223504" cy="4648200"/>
          </a:xfrm>
        </p:spPr>
        <p:txBody>
          <a:bodyPr>
            <a:normAutofit fontScale="85000" lnSpcReduction="10000"/>
          </a:bodyPr>
          <a:lstStyle/>
          <a:p>
            <a:pPr algn="just">
              <a:lnSpc>
                <a:spcPct val="124000"/>
              </a:lnSpc>
              <a:spcBef>
                <a:spcPts val="0"/>
              </a:spcBef>
              <a:spcAft>
                <a:spcPts val="0"/>
              </a:spcAft>
            </a:pPr>
            <a:r>
              <a:rPr lang="en-US" sz="2400" b="0" i="0" dirty="0">
                <a:solidFill>
                  <a:srgbClr val="333333"/>
                </a:solidFill>
                <a:effectLst/>
                <a:latin typeface="Roboto" panose="02000000000000000000" pitchFamily="2" charset="0"/>
              </a:rPr>
              <a:t>Since Marcy wants to become a business owner, she could consider pursuing </a:t>
            </a:r>
            <a:r>
              <a:rPr lang="en-US" sz="2400" b="1" i="1" dirty="0">
                <a:solidFill>
                  <a:srgbClr val="333333"/>
                </a:solidFill>
                <a:effectLst/>
                <a:latin typeface="Roboto" panose="02000000000000000000" pitchFamily="2" charset="0"/>
              </a:rPr>
              <a:t>a degree or certification in business </a:t>
            </a:r>
            <a:r>
              <a:rPr lang="en-US" sz="2400" b="1" i="1" dirty="0">
                <a:solidFill>
                  <a:srgbClr val="333333"/>
                </a:solidFill>
                <a:latin typeface="Roboto" panose="02000000000000000000" pitchFamily="2" charset="0"/>
              </a:rPr>
              <a:t>administration, entrepreneurship, or a related field.</a:t>
            </a:r>
            <a:r>
              <a:rPr lang="en-US" sz="2400" b="0" i="0" dirty="0">
                <a:solidFill>
                  <a:srgbClr val="333333"/>
                </a:solidFill>
                <a:effectLst/>
                <a:latin typeface="Roboto" panose="02000000000000000000" pitchFamily="2" charset="0"/>
              </a:rPr>
              <a:t> She could also </a:t>
            </a:r>
            <a:r>
              <a:rPr lang="en-US" sz="2400" b="1" i="1" dirty="0">
                <a:solidFill>
                  <a:srgbClr val="333333"/>
                </a:solidFill>
                <a:latin typeface="Roboto" panose="02000000000000000000" pitchFamily="2" charset="0"/>
              </a:rPr>
              <a:t>gain practical experience</a:t>
            </a:r>
            <a:r>
              <a:rPr lang="en-US" sz="2400" b="0" i="0" dirty="0">
                <a:solidFill>
                  <a:srgbClr val="333333"/>
                </a:solidFill>
                <a:effectLst/>
                <a:latin typeface="Roboto" panose="02000000000000000000" pitchFamily="2" charset="0"/>
              </a:rPr>
              <a:t> by working as an employee in a business and learning from the company's operations and management.</a:t>
            </a:r>
          </a:p>
          <a:p>
            <a:pPr algn="just">
              <a:lnSpc>
                <a:spcPct val="124000"/>
              </a:lnSpc>
              <a:spcBef>
                <a:spcPts val="0"/>
              </a:spcBef>
              <a:spcAft>
                <a:spcPts val="0"/>
              </a:spcAft>
            </a:pPr>
            <a:r>
              <a:rPr lang="en-US" sz="2400" b="0" i="0" dirty="0">
                <a:solidFill>
                  <a:srgbClr val="333333"/>
                </a:solidFill>
                <a:effectLst/>
                <a:latin typeface="Roboto" panose="02000000000000000000" pitchFamily="2" charset="0"/>
              </a:rPr>
              <a:t>In addition, Marcy could </a:t>
            </a:r>
            <a:r>
              <a:rPr lang="en-US" sz="2400" b="1" i="1" dirty="0">
                <a:solidFill>
                  <a:srgbClr val="333333"/>
                </a:solidFill>
                <a:latin typeface="Roboto" panose="02000000000000000000" pitchFamily="2" charset="0"/>
              </a:rPr>
              <a:t>develop her skills in marketing, accounting, and finance, </a:t>
            </a:r>
            <a:r>
              <a:rPr lang="en-US" sz="2400" b="0" i="0" dirty="0">
                <a:solidFill>
                  <a:srgbClr val="333333"/>
                </a:solidFill>
                <a:effectLst/>
                <a:latin typeface="Roboto" panose="02000000000000000000" pitchFamily="2" charset="0"/>
              </a:rPr>
              <a:t>which are essential for running a successful business. She could also </a:t>
            </a:r>
            <a:r>
              <a:rPr lang="en-US" sz="2400" b="1" i="1" dirty="0">
                <a:solidFill>
                  <a:srgbClr val="333333"/>
                </a:solidFill>
                <a:latin typeface="Roboto" panose="02000000000000000000" pitchFamily="2" charset="0"/>
              </a:rPr>
              <a:t>network with other entrepreneurs and attend industry events</a:t>
            </a:r>
            <a:r>
              <a:rPr lang="en-US" sz="2400" b="0" i="0" dirty="0">
                <a:solidFill>
                  <a:srgbClr val="333333"/>
                </a:solidFill>
                <a:effectLst/>
                <a:latin typeface="Roboto" panose="02000000000000000000" pitchFamily="2" charset="0"/>
              </a:rPr>
              <a:t> to learn from their experiences.</a:t>
            </a:r>
          </a:p>
          <a:p>
            <a:pPr algn="just">
              <a:lnSpc>
                <a:spcPct val="124000"/>
              </a:lnSpc>
              <a:spcBef>
                <a:spcPts val="0"/>
              </a:spcBef>
              <a:spcAft>
                <a:spcPts val="0"/>
              </a:spcAft>
            </a:pPr>
            <a:r>
              <a:rPr lang="en-US" sz="2400" b="0" i="0" dirty="0">
                <a:solidFill>
                  <a:srgbClr val="333333"/>
                </a:solidFill>
                <a:effectLst/>
                <a:latin typeface="Roboto" panose="02000000000000000000" pitchFamily="2" charset="0"/>
              </a:rPr>
              <a:t>Finally, Marcy could </a:t>
            </a:r>
            <a:r>
              <a:rPr lang="en-US" sz="2400" b="1" i="1" dirty="0">
                <a:solidFill>
                  <a:srgbClr val="333333"/>
                </a:solidFill>
                <a:latin typeface="Roboto" panose="02000000000000000000" pitchFamily="2" charset="0"/>
              </a:rPr>
              <a:t>continue volunteering and gaining experience </a:t>
            </a:r>
            <a:r>
              <a:rPr lang="en-US" sz="2400" b="0" i="0" dirty="0">
                <a:solidFill>
                  <a:srgbClr val="333333"/>
                </a:solidFill>
                <a:effectLst/>
                <a:latin typeface="Roboto" panose="02000000000000000000" pitchFamily="2" charset="0"/>
              </a:rPr>
              <a:t>in the healthcare industry, as this could potentially lead to opportunities to start her own business in that field.</a:t>
            </a:r>
          </a:p>
        </p:txBody>
      </p:sp>
      <p:sp>
        <p:nvSpPr>
          <p:cNvPr id="9" name="TextBox 8">
            <a:extLst>
              <a:ext uri="{FF2B5EF4-FFF2-40B4-BE49-F238E27FC236}">
                <a16:creationId xmlns:a16="http://schemas.microsoft.com/office/drawing/2014/main" id="{B411CE57-6DD7-4876-B7AA-346A314F3AC0}"/>
              </a:ext>
            </a:extLst>
          </p:cNvPr>
          <p:cNvSpPr txBox="1"/>
          <p:nvPr/>
        </p:nvSpPr>
        <p:spPr>
          <a:xfrm>
            <a:off x="685800" y="1219200"/>
            <a:ext cx="8223504" cy="830997"/>
          </a:xfrm>
          <a:prstGeom prst="rect">
            <a:avLst/>
          </a:prstGeom>
          <a:noFill/>
        </p:spPr>
        <p:txBody>
          <a:bodyPr wrap="square" rtlCol="0">
            <a:spAutoFit/>
          </a:bodyPr>
          <a:lstStyle/>
          <a:p>
            <a:pPr algn="just"/>
            <a:r>
              <a:rPr lang="en-US" sz="2400" b="1" i="0" dirty="0">
                <a:solidFill>
                  <a:srgbClr val="0070C0"/>
                </a:solidFill>
                <a:effectLst/>
                <a:latin typeface="Roboto" panose="02000000000000000000" pitchFamily="2" charset="0"/>
              </a:rPr>
              <a:t>What do you think Marcy should do to prepare for her future? </a:t>
            </a:r>
            <a:endParaRPr lang="en-US" sz="2400" dirty="0">
              <a:solidFill>
                <a:srgbClr val="0070C0"/>
              </a:solidFill>
            </a:endParaRPr>
          </a:p>
        </p:txBody>
      </p:sp>
      <p:sp>
        <p:nvSpPr>
          <p:cNvPr id="10" name="TextBox 9">
            <a:extLst>
              <a:ext uri="{FF2B5EF4-FFF2-40B4-BE49-F238E27FC236}">
                <a16:creationId xmlns:a16="http://schemas.microsoft.com/office/drawing/2014/main" id="{A61D27CB-6C6B-49C7-8ADC-D62E8E9FE3C3}"/>
              </a:ext>
            </a:extLst>
          </p:cNvPr>
          <p:cNvSpPr txBox="1"/>
          <p:nvPr/>
        </p:nvSpPr>
        <p:spPr>
          <a:xfrm>
            <a:off x="707571" y="2050197"/>
            <a:ext cx="8071104" cy="461665"/>
          </a:xfrm>
          <a:prstGeom prst="rect">
            <a:avLst/>
          </a:prstGeom>
          <a:noFill/>
        </p:spPr>
        <p:txBody>
          <a:bodyPr wrap="square" rtlCol="0">
            <a:spAutoFit/>
          </a:bodyPr>
          <a:lstStyle/>
          <a:p>
            <a:pPr algn="just"/>
            <a:r>
              <a:rPr lang="en-US" sz="2400" b="1" i="0" dirty="0">
                <a:solidFill>
                  <a:srgbClr val="0070C0"/>
                </a:solidFill>
                <a:effectLst/>
                <a:latin typeface="Roboto" panose="02000000000000000000" pitchFamily="2" charset="0"/>
              </a:rPr>
              <a:t>What degrees or </a:t>
            </a:r>
            <a:r>
              <a:rPr lang="en-US" sz="2400" b="1" dirty="0">
                <a:solidFill>
                  <a:srgbClr val="0070C0"/>
                </a:solidFill>
                <a:latin typeface="Roboto" panose="02000000000000000000" pitchFamily="2" charset="0"/>
              </a:rPr>
              <a:t>training</a:t>
            </a:r>
            <a:r>
              <a:rPr lang="en-US" sz="2400" b="1" i="0" dirty="0">
                <a:solidFill>
                  <a:srgbClr val="0070C0"/>
                </a:solidFill>
                <a:effectLst/>
                <a:latin typeface="Roboto" panose="02000000000000000000" pitchFamily="2" charset="0"/>
              </a:rPr>
              <a:t> should she get?</a:t>
            </a:r>
            <a:endParaRPr lang="en-US" sz="2400" dirty="0">
              <a:solidFill>
                <a:srgbClr val="0070C0"/>
              </a:solidFill>
            </a:endParaRPr>
          </a:p>
        </p:txBody>
      </p:sp>
    </p:spTree>
    <p:extLst>
      <p:ext uri="{BB962C8B-B14F-4D97-AF65-F5344CB8AC3E}">
        <p14:creationId xmlns:p14="http://schemas.microsoft.com/office/powerpoint/2010/main" val="378040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77A7-5058-4ABE-8D43-0646DB5AB04C}"/>
              </a:ext>
            </a:extLst>
          </p:cNvPr>
          <p:cNvSpPr>
            <a:spLocks noGrp="1"/>
          </p:cNvSpPr>
          <p:nvPr>
            <p:ph type="title"/>
          </p:nvPr>
        </p:nvSpPr>
        <p:spPr/>
        <p:txBody>
          <a:bodyPr/>
          <a:lstStyle/>
          <a:p>
            <a:r>
              <a:rPr lang="en-US" b="1" i="0" dirty="0">
                <a:solidFill>
                  <a:srgbClr val="00B050"/>
                </a:solidFill>
                <a:effectLst/>
                <a:latin typeface="Roboto" panose="02000000000000000000" pitchFamily="2" charset="0"/>
              </a:rPr>
              <a:t>E. </a:t>
            </a:r>
            <a:r>
              <a:rPr lang="en-US" b="1" i="0" dirty="0">
                <a:solidFill>
                  <a:srgbClr val="C00000"/>
                </a:solidFill>
                <a:effectLst/>
                <a:latin typeface="Roboto" panose="02000000000000000000" pitchFamily="2" charset="0"/>
              </a:rPr>
              <a:t>MY WORLD</a:t>
            </a:r>
            <a:endParaRPr lang="en-US" b="1" dirty="0">
              <a:solidFill>
                <a:srgbClr val="C00000"/>
              </a:solidFill>
            </a:endParaRPr>
          </a:p>
        </p:txBody>
      </p:sp>
      <p:pic>
        <p:nvPicPr>
          <p:cNvPr id="5" name="Content Placeholder 4">
            <a:extLst>
              <a:ext uri="{FF2B5EF4-FFF2-40B4-BE49-F238E27FC236}">
                <a16:creationId xmlns:a16="http://schemas.microsoft.com/office/drawing/2014/main" id="{6F2E81EC-CBD5-4EBA-8639-63E24BB1B8AD}"/>
              </a:ext>
            </a:extLst>
          </p:cNvPr>
          <p:cNvPicPr>
            <a:picLocks noGrp="1" noChangeAspect="1"/>
          </p:cNvPicPr>
          <p:nvPr>
            <p:ph idx="1"/>
          </p:nvPr>
        </p:nvPicPr>
        <p:blipFill>
          <a:blip r:embed="rId2"/>
          <a:stretch>
            <a:fillRect/>
          </a:stretch>
        </p:blipFill>
        <p:spPr>
          <a:xfrm>
            <a:off x="1219200" y="4745738"/>
            <a:ext cx="7039957" cy="1114581"/>
          </a:xfrm>
        </p:spPr>
      </p:pic>
      <p:sp>
        <p:nvSpPr>
          <p:cNvPr id="6" name="TextBox 5">
            <a:extLst>
              <a:ext uri="{FF2B5EF4-FFF2-40B4-BE49-F238E27FC236}">
                <a16:creationId xmlns:a16="http://schemas.microsoft.com/office/drawing/2014/main" id="{4A430954-A54F-4172-B53D-83A32E78EA5C}"/>
              </a:ext>
            </a:extLst>
          </p:cNvPr>
          <p:cNvSpPr txBox="1"/>
          <p:nvPr/>
        </p:nvSpPr>
        <p:spPr>
          <a:xfrm>
            <a:off x="1018193" y="1905000"/>
            <a:ext cx="7516207" cy="2862322"/>
          </a:xfrm>
          <a:prstGeom prst="rect">
            <a:avLst/>
          </a:prstGeom>
          <a:noFill/>
        </p:spPr>
        <p:txBody>
          <a:bodyPr wrap="square" rtlCol="0">
            <a:spAutoFit/>
          </a:bodyPr>
          <a:lstStyle/>
          <a:p>
            <a:pPr marL="457200" indent="-457200" algn="just">
              <a:buFont typeface="Wingdings" panose="05000000000000000000" pitchFamily="2" charset="2"/>
              <a:buChar char="Ø"/>
            </a:pPr>
            <a:r>
              <a:rPr lang="en-US" sz="3600" dirty="0"/>
              <a:t>Work in pairs</a:t>
            </a:r>
          </a:p>
          <a:p>
            <a:pPr marL="457200" indent="-457200" algn="just">
              <a:buFont typeface="Wingdings" panose="05000000000000000000" pitchFamily="2" charset="2"/>
              <a:buChar char="Ø"/>
            </a:pPr>
            <a:r>
              <a:rPr lang="en-US" sz="3600" dirty="0"/>
              <a:t>Talk about the education or experience that you have</a:t>
            </a:r>
          </a:p>
          <a:p>
            <a:pPr marL="457200" indent="-457200" algn="just">
              <a:buFont typeface="Wingdings" panose="05000000000000000000" pitchFamily="2" charset="2"/>
              <a:buChar char="Ø"/>
            </a:pPr>
            <a:r>
              <a:rPr lang="en-US" sz="3600" dirty="0"/>
              <a:t>Use the information in the box to help you</a:t>
            </a:r>
          </a:p>
        </p:txBody>
      </p:sp>
    </p:spTree>
    <p:extLst>
      <p:ext uri="{BB962C8B-B14F-4D97-AF65-F5344CB8AC3E}">
        <p14:creationId xmlns:p14="http://schemas.microsoft.com/office/powerpoint/2010/main" val="2371205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668D-0D6C-4F99-BCD5-2CB330BBFCB6}"/>
              </a:ext>
            </a:extLst>
          </p:cNvPr>
          <p:cNvSpPr>
            <a:spLocks noGrp="1"/>
          </p:cNvSpPr>
          <p:nvPr>
            <p:ph type="title"/>
          </p:nvPr>
        </p:nvSpPr>
        <p:spPr>
          <a:xfrm>
            <a:off x="768096" y="-17417"/>
            <a:ext cx="7290054" cy="1499616"/>
          </a:xfrm>
        </p:spPr>
        <p:txBody>
          <a:bodyPr/>
          <a:lstStyle/>
          <a:p>
            <a:r>
              <a:rPr lang="en-US" dirty="0">
                <a:solidFill>
                  <a:srgbClr val="0070C0"/>
                </a:solidFill>
              </a:rPr>
              <a:t>Suggested answer</a:t>
            </a:r>
          </a:p>
        </p:txBody>
      </p:sp>
      <p:sp>
        <p:nvSpPr>
          <p:cNvPr id="3" name="Content Placeholder 2">
            <a:extLst>
              <a:ext uri="{FF2B5EF4-FFF2-40B4-BE49-F238E27FC236}">
                <a16:creationId xmlns:a16="http://schemas.microsoft.com/office/drawing/2014/main" id="{307E8D9D-16F0-490D-A06B-650F1E41B905}"/>
              </a:ext>
            </a:extLst>
          </p:cNvPr>
          <p:cNvSpPr>
            <a:spLocks noGrp="1"/>
          </p:cNvSpPr>
          <p:nvPr>
            <p:ph idx="1"/>
          </p:nvPr>
        </p:nvSpPr>
        <p:spPr>
          <a:xfrm>
            <a:off x="768096" y="990600"/>
            <a:ext cx="7918704" cy="5486400"/>
          </a:xfrm>
        </p:spPr>
        <p:txBody>
          <a:bodyPr>
            <a:normAutofit fontScale="92500" lnSpcReduction="10000"/>
          </a:bodyPr>
          <a:lstStyle/>
          <a:p>
            <a:pPr algn="just"/>
            <a:r>
              <a:rPr lang="en-US" b="0" i="0" dirty="0">
                <a:solidFill>
                  <a:srgbClr val="333333"/>
                </a:solidFill>
                <a:effectLst/>
                <a:latin typeface="Roboto" panose="02000000000000000000" pitchFamily="2" charset="0"/>
              </a:rPr>
              <a:t>As a high school student, I do not have a bachelor's or vocational degree yet, but I am actively involved in extracurricular activities and volunteer work.</a:t>
            </a:r>
          </a:p>
          <a:p>
            <a:pPr algn="just"/>
            <a:r>
              <a:rPr lang="en-US" b="0" i="0" dirty="0">
                <a:solidFill>
                  <a:srgbClr val="333333"/>
                </a:solidFill>
                <a:effectLst/>
                <a:latin typeface="Roboto" panose="02000000000000000000" pitchFamily="2" charset="0"/>
              </a:rPr>
              <a:t>In terms of extracurricular activities, I am a member of the school's debate team and drama club. These activities have helped me improve my public speaking and critical thinking skills. I have also learned to work collaboratively with my peers to achieve common goals.</a:t>
            </a:r>
          </a:p>
          <a:p>
            <a:pPr algn="just"/>
            <a:r>
              <a:rPr lang="en-US" b="0" i="0" dirty="0">
                <a:solidFill>
                  <a:srgbClr val="333333"/>
                </a:solidFill>
                <a:effectLst/>
                <a:latin typeface="Roboto" panose="02000000000000000000" pitchFamily="2" charset="0"/>
              </a:rPr>
              <a:t>When it comes to volunteer work, I have been involved in various initiatives in my community. I have volunteered at a local soup kitchen, helping to prepare and serve meals to those in need. This experience has taught me the value of giving back to the community and has helped me develop empathy and compassion for others.</a:t>
            </a:r>
          </a:p>
          <a:p>
            <a:pPr algn="just"/>
            <a:r>
              <a:rPr lang="en-US" b="0" i="0" dirty="0">
                <a:solidFill>
                  <a:srgbClr val="333333"/>
                </a:solidFill>
                <a:effectLst/>
                <a:latin typeface="Roboto" panose="02000000000000000000" pitchFamily="2" charset="0"/>
              </a:rPr>
              <a:t>Additionally, I have also volunteered at a local animal shelter, where I have helped take care of the animals and assisted in organizing adoption events. This experience has helped me develop responsibility, patience, and compassion towards animals.</a:t>
            </a:r>
          </a:p>
          <a:p>
            <a:pPr algn="just"/>
            <a:r>
              <a:rPr lang="en-US" b="0" i="0" dirty="0">
                <a:solidFill>
                  <a:srgbClr val="333333"/>
                </a:solidFill>
                <a:effectLst/>
                <a:latin typeface="Roboto" panose="02000000000000000000" pitchFamily="2" charset="0"/>
              </a:rPr>
              <a:t>Overall, my extracurricular activities and volunteer work have helped me develop various skills and qualities that will be useful in my future studies and career. I am grateful for these opportunities and look forward to continuing to learn and grow through these experiences.</a:t>
            </a:r>
          </a:p>
        </p:txBody>
      </p:sp>
    </p:spTree>
    <p:extLst>
      <p:ext uri="{BB962C8B-B14F-4D97-AF65-F5344CB8AC3E}">
        <p14:creationId xmlns:p14="http://schemas.microsoft.com/office/powerpoint/2010/main" val="3134372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E4111-1B73-444B-97EB-106261BC1F7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CA18475-B21A-4A9B-8F91-43CFC35A940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8590C1B-80AD-450C-96C0-673AB4274B4B}"/>
              </a:ext>
            </a:extLst>
          </p:cNvPr>
          <p:cNvPicPr>
            <a:picLocks noChangeAspect="1"/>
          </p:cNvPicPr>
          <p:nvPr/>
        </p:nvPicPr>
        <p:blipFill>
          <a:blip r:embed="rId2"/>
          <a:stretch>
            <a:fillRect/>
          </a:stretch>
        </p:blipFill>
        <p:spPr>
          <a:xfrm>
            <a:off x="1085849" y="1219200"/>
            <a:ext cx="7115953" cy="4876800"/>
          </a:xfrm>
          <a:prstGeom prst="rect">
            <a:avLst/>
          </a:prstGeom>
        </p:spPr>
      </p:pic>
    </p:spTree>
    <p:extLst>
      <p:ext uri="{BB962C8B-B14F-4D97-AF65-F5344CB8AC3E}">
        <p14:creationId xmlns:p14="http://schemas.microsoft.com/office/powerpoint/2010/main" val="12697336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0</TotalTime>
  <Words>1164</Words>
  <Application>Microsoft Office PowerPoint</Application>
  <PresentationFormat>On-screen Show (4:3)</PresentationFormat>
  <Paragraphs>95</Paragraphs>
  <Slides>23</Slides>
  <Notes>1</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Times New Roman</vt:lpstr>
      <vt:lpstr>Tw Cen MT Condensed</vt:lpstr>
      <vt:lpstr>Wingdings</vt:lpstr>
      <vt:lpstr>Arial</vt:lpstr>
      <vt:lpstr>Wingdings 3</vt:lpstr>
      <vt:lpstr>Calibri</vt:lpstr>
      <vt:lpstr>HelveticaLTStd-BoldCond</vt:lpstr>
      <vt:lpstr>HelveticaLTStd-LightCond</vt:lpstr>
      <vt:lpstr>Roboto</vt:lpstr>
      <vt:lpstr>Tw Cen MT</vt:lpstr>
      <vt:lpstr>.VnBahamasB</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Career choices</vt:lpstr>
      <vt:lpstr>Listen and Repeat</vt:lpstr>
      <vt:lpstr>Listen and Repeat</vt:lpstr>
      <vt:lpstr>A – what does macy do at the hospital?</vt:lpstr>
      <vt:lpstr>B – fill in the blanks</vt:lpstr>
      <vt:lpstr>Audio script track 54</vt:lpstr>
      <vt:lpstr>C. Complete the sentences</vt:lpstr>
      <vt:lpstr>D - discussion</vt:lpstr>
      <vt:lpstr>D - discussion</vt:lpstr>
      <vt:lpstr>E. MY WORLD</vt:lpstr>
      <vt:lpstr>Suggested answer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2019-12-06T06:28:30Z</dcterms:created>
  <dcterms:modified xsi:type="dcterms:W3CDTF">2023-09-02T11:47:36Z</dcterms:modified>
</cp:coreProperties>
</file>