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0" r:id="rId3"/>
    <p:sldId id="261" r:id="rId4"/>
    <p:sldId id="262" r:id="rId5"/>
    <p:sldId id="263" r:id="rId6"/>
    <p:sldId id="265" r:id="rId7"/>
    <p:sldId id="264" r:id="rId8"/>
    <p:sldId id="258" r:id="rId9"/>
    <p:sldId id="259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7C6AB-7E2D-4D93-9A9D-E6A0EB2EAA45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A7976-DDC0-47D6-9EBF-77643528F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45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FB47302-EBAB-462E-9CFE-345A99406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A25ED8-7DBD-4FD7-9278-36CE5AFF2EE4}" type="slidenum">
              <a:rPr lang="en-GB" altLang="en-US"/>
              <a:pPr eaLnBrk="1" hangingPunct="1"/>
              <a:t>2</a:t>
            </a:fld>
            <a:endParaRPr lang="en-GB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BA9CFD6-434B-4F9D-9D38-B416CDE6D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3E6D2B0-0958-475D-BA56-9680B3010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D63891C-FA7F-4C29-BCC2-5CFB660157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B693A0-7014-49DE-8C70-F469F4B07C1B}" type="slidenum">
              <a:rPr lang="en-GB" altLang="en-US"/>
              <a:pPr eaLnBrk="1" hangingPunct="1"/>
              <a:t>3</a:t>
            </a:fld>
            <a:endParaRPr lang="en-GB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8DADFC0-9239-4217-88BD-11C371A02B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7754E60-05EB-4E48-BFA2-4470E59490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E4BB022D-0B2A-4048-8A38-2C8262B5C8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D911C4C-4676-4100-B88F-72E757AB40C5}" type="slidenum">
              <a:rPr lang="en-GB" altLang="en-US"/>
              <a:pPr eaLnBrk="1" hangingPunct="1"/>
              <a:t>4</a:t>
            </a:fld>
            <a:endParaRPr lang="en-GB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965A78C0-07B1-470E-AF16-78BA626BFD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9D3CFEE-2ADD-4879-B511-5ECEEBC8A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383F937D-4E65-4028-9806-671C8B6ACB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50D19F-940B-4924-BBE3-B3BD5F61F98A}" type="slidenum">
              <a:rPr lang="en-GB" altLang="en-US"/>
              <a:pPr eaLnBrk="1" hangingPunct="1"/>
              <a:t>5</a:t>
            </a:fld>
            <a:endParaRPr lang="en-GB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0A85AC2-B3F7-45C1-8A66-42153F3E5F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51A77F3-0DA9-4219-98E7-CFA36DCFB3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2AB72E50-8E5F-4C90-8E0F-1992EFEA9E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BC94154-66AC-422C-8AD5-5032FC670D48}" type="slidenum">
              <a:rPr lang="en-GB" altLang="en-US"/>
              <a:pPr eaLnBrk="1" hangingPunct="1"/>
              <a:t>6</a:t>
            </a:fld>
            <a:endParaRPr lang="en-GB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A4CCB89-2932-4D4D-9BF0-59031F1A5A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6CD18041-DEC9-46CA-8AC5-74AFA3D45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956EC33E-8C0B-4CE7-9349-B55D4C3421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612DAD8-9151-4DBA-9763-A986A1550358}" type="slidenum">
              <a:rPr lang="en-GB" altLang="en-US"/>
              <a:pPr eaLnBrk="1" hangingPunct="1"/>
              <a:t>7</a:t>
            </a:fld>
            <a:endParaRPr lang="en-GB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21DAA9B-71AD-4243-98C2-6652A5B452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D46FA241-FE91-453E-A0B9-690257898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0855F72-16BA-4F1D-B267-E771DA9268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9A0C2BB-6D01-468D-BEBD-A80271A2D26B}" type="slidenum">
              <a:rPr lang="en-GB" altLang="en-US"/>
              <a:pPr eaLnBrk="1" hangingPunct="1"/>
              <a:t>15</a:t>
            </a:fld>
            <a:endParaRPr lang="en-GB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947FE233-0F2F-4FD8-A5E8-E7612AE6FF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E3719372-8A4F-40A0-BF53-B09A64499B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1A9306C-2C92-4FC2-97E6-003D3084D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39F08C-4A8D-43BB-9908-1999E8DFAB8C}" type="slidenum">
              <a:rPr lang="en-GB" altLang="en-US"/>
              <a:pPr eaLnBrk="1" hangingPunct="1"/>
              <a:t>16</a:t>
            </a:fld>
            <a:endParaRPr lang="en-GB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53305DE1-0CA3-4CF0-9D7E-654743D6E9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D6FD885-8E68-4BED-9F9C-DD92F2D92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50FC491-A89F-4641-9487-854370E992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4C8D1C-DDF0-4034-B24C-093A3CDF4FB0}" type="slidenum">
              <a:rPr lang="en-GB" altLang="en-US"/>
              <a:pPr eaLnBrk="1" hangingPunct="1"/>
              <a:t>17</a:t>
            </a:fld>
            <a:endParaRPr lang="en-GB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3F533238-A3F6-43E7-AD47-6381993F39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2517E8B0-59CE-4200-97EF-2045ED10F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55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4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67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3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2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80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7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13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74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2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898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42D9BDB-052F-4269-92BA-40CB327A21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C1EE24F-7419-43AC-9702-F9F1B5DFF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E2D5C07-1F9A-42D1-A518-8D2B0CF7FA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5ADAE-A69A-464C-B929-54D571A464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1015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56F060-270F-4612-B19B-2A61D3992E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4A7B03-C517-42C0-85E7-3711A323F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57889E-5C68-48AD-9AFC-2567D2F1C5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8AD8F8-4D10-4CB9-9F6A-2B070AE088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5667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3BDCFBE-7DDF-433A-B489-F385136F2130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33E6866-2D87-4AE1-B77F-7A5DBD5049F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77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4esl.org/q/h/9801/dg-eding.html" TargetMode="External"/><Relationship Id="rId5" Type="http://schemas.openxmlformats.org/officeDocument/2006/relationships/hyperlink" Target="http://www.better-english.com/grammar/adjing.htm" TargetMode="External"/><Relationship Id="rId4" Type="http://schemas.openxmlformats.org/officeDocument/2006/relationships/image" Target="../media/image13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7CE2-960A-464C-95E3-A095C5BA95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B0F0"/>
                </a:solidFill>
              </a:rPr>
              <a:t>Language expansion &amp; grammar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1C07E-32A4-4240-8D65-D8C7255AF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Unit 11 – CAREERS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822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rganization Chart 12">
            <a:extLst>
              <a:ext uri="{FF2B5EF4-FFF2-40B4-BE49-F238E27FC236}">
                <a16:creationId xmlns:a16="http://schemas.microsoft.com/office/drawing/2014/main" id="{7F0BEA58-78C4-4FF8-9309-107CF253CB73}"/>
              </a:ext>
            </a:extLst>
          </p:cNvPr>
          <p:cNvGrpSpPr>
            <a:grpSpLocks/>
          </p:cNvGrpSpPr>
          <p:nvPr/>
        </p:nvGrpSpPr>
        <p:grpSpPr bwMode="auto">
          <a:xfrm>
            <a:off x="1992313" y="692151"/>
            <a:ext cx="8208962" cy="3960813"/>
            <a:chOff x="272" y="151"/>
            <a:chExt cx="1872" cy="720"/>
          </a:xfrm>
        </p:grpSpPr>
        <p:cxnSp>
          <p:nvCxnSpPr>
            <p:cNvPr id="7" name="_s1028">
              <a:extLst>
                <a:ext uri="{FF2B5EF4-FFF2-40B4-BE49-F238E27FC236}">
                  <a16:creationId xmlns:a16="http://schemas.microsoft.com/office/drawing/2014/main" id="{00552C58-70FE-40D3-8F0C-16CACC2D143A}"/>
                </a:ext>
              </a:extLst>
            </p:cNvPr>
            <p:cNvCxnSpPr>
              <a:cxnSpLocks noChangeShapeType="1"/>
              <a:stCxn id="11" idx="0"/>
              <a:endCxn id="9" idx="2"/>
            </p:cNvCxnSpPr>
            <p:nvPr/>
          </p:nvCxnSpPr>
          <p:spPr bwMode="auto">
            <a:xfrm rot="5400000" flipH="1">
              <a:off x="1391" y="260"/>
              <a:ext cx="137" cy="504"/>
            </a:xfrm>
            <a:prstGeom prst="bentConnector3">
              <a:avLst>
                <a:gd name="adj1" fmla="val 18556"/>
              </a:avLst>
            </a:prstGeom>
            <a:noFill/>
            <a:ln w="28575">
              <a:solidFill>
                <a:srgbClr val="4B59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_s1029">
              <a:extLst>
                <a:ext uri="{FF2B5EF4-FFF2-40B4-BE49-F238E27FC236}">
                  <a16:creationId xmlns:a16="http://schemas.microsoft.com/office/drawing/2014/main" id="{C42A5C06-C4AC-4317-B521-FABDC066819F}"/>
                </a:ext>
              </a:extLst>
            </p:cNvPr>
            <p:cNvCxnSpPr>
              <a:cxnSpLocks noChangeShapeType="1"/>
              <a:stCxn id="10" idx="0"/>
              <a:endCxn id="9" idx="2"/>
            </p:cNvCxnSpPr>
            <p:nvPr/>
          </p:nvCxnSpPr>
          <p:spPr bwMode="auto">
            <a:xfrm rot="16200000">
              <a:off x="887" y="260"/>
              <a:ext cx="137" cy="504"/>
            </a:xfrm>
            <a:prstGeom prst="bentConnector3">
              <a:avLst>
                <a:gd name="adj1" fmla="val 18556"/>
              </a:avLst>
            </a:prstGeom>
            <a:noFill/>
            <a:ln w="28575">
              <a:solidFill>
                <a:srgbClr val="4B59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_s1030">
              <a:extLst>
                <a:ext uri="{FF2B5EF4-FFF2-40B4-BE49-F238E27FC236}">
                  <a16:creationId xmlns:a16="http://schemas.microsoft.com/office/drawing/2014/main" id="{DC0F6C5E-AFD6-477F-A364-8799328AE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" y="15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D7EDEF"/>
            </a:solidFill>
            <a:ln w="38100">
              <a:solidFill>
                <a:srgbClr val="4B595B"/>
              </a:solidFill>
              <a:round/>
              <a:headEnd/>
              <a:tailEnd/>
            </a:ln>
            <a:effectLst>
              <a:outerShdw dist="53882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27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ADJECTIVES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We can form adjectives from verbs</a:t>
              </a:r>
            </a:p>
          </p:txBody>
        </p:sp>
        <p:sp>
          <p:nvSpPr>
            <p:cNvPr id="10" name="_s1031">
              <a:extLst>
                <a:ext uri="{FF2B5EF4-FFF2-40B4-BE49-F238E27FC236}">
                  <a16:creationId xmlns:a16="http://schemas.microsoft.com/office/drawing/2014/main" id="{A442D6C4-30E7-4D0E-A1E1-257C87599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" y="58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8575">
              <a:solidFill>
                <a:srgbClr val="4B595B"/>
              </a:solidFill>
              <a:round/>
              <a:headEnd/>
              <a:tailEnd/>
            </a:ln>
            <a:effectLst>
              <a:outerShdw dist="53882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2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-ING adjectives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They describe a person  or a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thing and the effect they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 produce on people</a:t>
              </a:r>
            </a:p>
          </p:txBody>
        </p:sp>
        <p:sp>
          <p:nvSpPr>
            <p:cNvPr id="11" name="_s1032">
              <a:extLst>
                <a:ext uri="{FF2B5EF4-FFF2-40B4-BE49-F238E27FC236}">
                  <a16:creationId xmlns:a16="http://schemas.microsoft.com/office/drawing/2014/main" id="{E6B3F9D4-0DD8-4400-A85A-4E2913BD6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583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8575">
              <a:solidFill>
                <a:srgbClr val="4B595B"/>
              </a:solidFill>
              <a:round/>
              <a:headEnd/>
              <a:tailEnd/>
            </a:ln>
            <a:effectLst>
              <a:outerShdw dist="53882" dir="2700000" algn="ctr" rotWithShape="0">
                <a:schemeClr val="bg2">
                  <a:alpha val="50000"/>
                </a:schemeClr>
              </a:outerShdw>
            </a:effec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2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-ED adjectives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altLang="en-US" sz="2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</a:rPr>
                <a:t>They describe people’s feelings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EA5E4630-444C-4412-80DF-E3BCAF038510}"/>
              </a:ext>
            </a:extLst>
          </p:cNvPr>
          <p:cNvSpPr txBox="1">
            <a:spLocks/>
          </p:cNvSpPr>
          <p:nvPr/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 dirty="0">
                <a:solidFill>
                  <a:srgbClr val="00B050"/>
                </a:solidFill>
              </a:rPr>
              <a:t>Warm-up </a:t>
            </a:r>
            <a:endParaRPr lang="en-US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oin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Hallowen">
            <a:extLst>
              <a:ext uri="{FF2B5EF4-FFF2-40B4-BE49-F238E27FC236}">
                <a16:creationId xmlns:a16="http://schemas.microsoft.com/office/drawing/2014/main" id="{7FB69572-195A-4B24-8D93-7218110C07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3070226"/>
            <a:ext cx="1508125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8" descr="Cines-10">
            <a:extLst>
              <a:ext uri="{FF2B5EF4-FFF2-40B4-BE49-F238E27FC236}">
                <a16:creationId xmlns:a16="http://schemas.microsoft.com/office/drawing/2014/main" id="{174175E1-7242-41C4-9734-CC97A2848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2133601"/>
            <a:ext cx="2181225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9" descr="MM900282740[1]">
            <a:extLst>
              <a:ext uri="{FF2B5EF4-FFF2-40B4-BE49-F238E27FC236}">
                <a16:creationId xmlns:a16="http://schemas.microsoft.com/office/drawing/2014/main" id="{3BEC435F-8E37-4A62-9B66-3DE1E7FD49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2636838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AutoShape 10">
            <a:extLst>
              <a:ext uri="{FF2B5EF4-FFF2-40B4-BE49-F238E27FC236}">
                <a16:creationId xmlns:a16="http://schemas.microsoft.com/office/drawing/2014/main" id="{8B706D6D-E72F-4CE3-80D6-10E46A2F7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4" y="2924176"/>
            <a:ext cx="649287" cy="722313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0" name="AutoShape 11">
            <a:extLst>
              <a:ext uri="{FF2B5EF4-FFF2-40B4-BE49-F238E27FC236}">
                <a16:creationId xmlns:a16="http://schemas.microsoft.com/office/drawing/2014/main" id="{EA4CFDEA-BE45-4A6A-8D80-D57C3AA8BEAA}"/>
              </a:ext>
            </a:extLst>
          </p:cNvPr>
          <p:cNvSpPr>
            <a:spLocks noChangeArrowheads="1"/>
          </p:cNvSpPr>
          <p:nvPr/>
        </p:nvSpPr>
        <p:spPr bwMode="auto">
          <a:xfrm rot="21245229" flipH="1">
            <a:off x="9336089" y="2852738"/>
            <a:ext cx="649287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1" name="AutoShape 12">
            <a:extLst>
              <a:ext uri="{FF2B5EF4-FFF2-40B4-BE49-F238E27FC236}">
                <a16:creationId xmlns:a16="http://schemas.microsoft.com/office/drawing/2014/main" id="{4EA3AE29-469B-401C-9282-EA9554C94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692150"/>
            <a:ext cx="215900" cy="865188"/>
          </a:xfrm>
          <a:prstGeom prst="upArrow">
            <a:avLst>
              <a:gd name="adj1" fmla="val 50000"/>
              <a:gd name="adj2" fmla="val 100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2" name="AutoShape 18">
            <a:extLst>
              <a:ext uri="{FF2B5EF4-FFF2-40B4-BE49-F238E27FC236}">
                <a16:creationId xmlns:a16="http://schemas.microsoft.com/office/drawing/2014/main" id="{704A6BE8-260C-4661-84DE-27519B113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4221163"/>
            <a:ext cx="215900" cy="8636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n-US"/>
          </a:p>
        </p:txBody>
      </p:sp>
      <p:sp>
        <p:nvSpPr>
          <p:cNvPr id="6153" name="AutoShape 21">
            <a:extLst>
              <a:ext uri="{FF2B5EF4-FFF2-40B4-BE49-F238E27FC236}">
                <a16:creationId xmlns:a16="http://schemas.microsoft.com/office/drawing/2014/main" id="{24E0C9E6-29B3-4B58-AD99-A9FA3FEA2D19}"/>
              </a:ext>
            </a:extLst>
          </p:cNvPr>
          <p:cNvSpPr>
            <a:spLocks noChangeArrowheads="1"/>
          </p:cNvSpPr>
          <p:nvPr/>
        </p:nvSpPr>
        <p:spPr bwMode="auto">
          <a:xfrm rot="19335726">
            <a:off x="1774826" y="3716339"/>
            <a:ext cx="1008063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4" name="AutoShape 22">
            <a:extLst>
              <a:ext uri="{FF2B5EF4-FFF2-40B4-BE49-F238E27FC236}">
                <a16:creationId xmlns:a16="http://schemas.microsoft.com/office/drawing/2014/main" id="{3E3292B8-BD5D-43BB-941F-59A095C237AE}"/>
              </a:ext>
            </a:extLst>
          </p:cNvPr>
          <p:cNvSpPr>
            <a:spLocks noChangeArrowheads="1"/>
          </p:cNvSpPr>
          <p:nvPr/>
        </p:nvSpPr>
        <p:spPr bwMode="auto">
          <a:xfrm rot="1747796">
            <a:off x="1703388" y="2133600"/>
            <a:ext cx="1008062" cy="217488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5" name="AutoShape 23">
            <a:extLst>
              <a:ext uri="{FF2B5EF4-FFF2-40B4-BE49-F238E27FC236}">
                <a16:creationId xmlns:a16="http://schemas.microsoft.com/office/drawing/2014/main" id="{73323E99-9A8B-4A46-8DD3-791CE4BB8A86}"/>
              </a:ext>
            </a:extLst>
          </p:cNvPr>
          <p:cNvSpPr>
            <a:spLocks noChangeArrowheads="1"/>
          </p:cNvSpPr>
          <p:nvPr/>
        </p:nvSpPr>
        <p:spPr bwMode="auto">
          <a:xfrm rot="13287527">
            <a:off x="4583113" y="3573464"/>
            <a:ext cx="1008062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6" name="AutoShape 24">
            <a:extLst>
              <a:ext uri="{FF2B5EF4-FFF2-40B4-BE49-F238E27FC236}">
                <a16:creationId xmlns:a16="http://schemas.microsoft.com/office/drawing/2014/main" id="{F4AB9FCF-5C3E-4B50-B723-58B59C2DBAA9}"/>
              </a:ext>
            </a:extLst>
          </p:cNvPr>
          <p:cNvSpPr>
            <a:spLocks noChangeArrowheads="1"/>
          </p:cNvSpPr>
          <p:nvPr/>
        </p:nvSpPr>
        <p:spPr bwMode="auto">
          <a:xfrm rot="9087499">
            <a:off x="4979989" y="2014538"/>
            <a:ext cx="935037" cy="195262"/>
          </a:xfrm>
          <a:prstGeom prst="leftArrow">
            <a:avLst>
              <a:gd name="adj1" fmla="val 50000"/>
              <a:gd name="adj2" fmla="val 1197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6157" name="Text Box 25">
            <a:extLst>
              <a:ext uri="{FF2B5EF4-FFF2-40B4-BE49-F238E27FC236}">
                <a16:creationId xmlns:a16="http://schemas.microsoft.com/office/drawing/2014/main" id="{85F8305F-4752-4BAD-9579-E59426CD6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476250"/>
            <a:ext cx="720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                                        </a:t>
            </a:r>
            <a:r>
              <a:rPr lang="en-GB" altLang="en-US" sz="2400" b="1">
                <a:solidFill>
                  <a:schemeClr val="accent2"/>
                </a:solidFill>
                <a:latin typeface="Verdana" panose="020B0604030504040204" pitchFamily="34" charset="0"/>
              </a:rPr>
              <a:t>TO FRIGHTEN</a:t>
            </a:r>
          </a:p>
        </p:txBody>
      </p:sp>
      <p:sp>
        <p:nvSpPr>
          <p:cNvPr id="6158" name="Text Box 26">
            <a:extLst>
              <a:ext uri="{FF2B5EF4-FFF2-40B4-BE49-F238E27FC236}">
                <a16:creationId xmlns:a16="http://schemas.microsoft.com/office/drawing/2014/main" id="{787DB7F6-1E85-4BD6-A33E-689EC8516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5013326"/>
            <a:ext cx="8208962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The film is frighten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</a:t>
            </a: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                               He’s / looks  frighten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ED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The ghost is frighten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                              </a:t>
            </a:r>
            <a:r>
              <a:rPr lang="en-GB" altLang="en-US">
                <a:solidFill>
                  <a:srgbClr val="777777"/>
                </a:solidFill>
              </a:rPr>
              <a:t>(It’s the way he feels)</a:t>
            </a:r>
            <a:endParaRPr lang="en-GB" altLang="en-US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777777"/>
                </a:solidFill>
                <a:latin typeface="Verdana" panose="020B0604030504040204" pitchFamily="34" charset="0"/>
              </a:rPr>
              <a:t>(They frighten people)</a:t>
            </a:r>
          </a:p>
        </p:txBody>
      </p:sp>
    </p:spTree>
  </p:cSld>
  <p:clrMapOvr>
    <a:masterClrMapping/>
  </p:clrMapOvr>
  <p:transition spd="slow">
    <p:circle/>
    <p:sndAc>
      <p:stSnd>
        <p:snd r:embed="rId3" name="click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5">
            <a:extLst>
              <a:ext uri="{FF2B5EF4-FFF2-40B4-BE49-F238E27FC236}">
                <a16:creationId xmlns:a16="http://schemas.microsoft.com/office/drawing/2014/main" id="{4EDDEB8B-8E5E-40AF-B24A-8BCDE6503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2852738"/>
            <a:ext cx="649288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1" name="AutoShape 6">
            <a:extLst>
              <a:ext uri="{FF2B5EF4-FFF2-40B4-BE49-F238E27FC236}">
                <a16:creationId xmlns:a16="http://schemas.microsoft.com/office/drawing/2014/main" id="{FC99AFE3-7F91-49EE-B078-1F7BE3927A53}"/>
              </a:ext>
            </a:extLst>
          </p:cNvPr>
          <p:cNvSpPr>
            <a:spLocks noChangeArrowheads="1"/>
          </p:cNvSpPr>
          <p:nvPr/>
        </p:nvSpPr>
        <p:spPr bwMode="auto">
          <a:xfrm rot="21245229" flipH="1">
            <a:off x="9336089" y="2852738"/>
            <a:ext cx="649287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2" name="AutoShape 7">
            <a:extLst>
              <a:ext uri="{FF2B5EF4-FFF2-40B4-BE49-F238E27FC236}">
                <a16:creationId xmlns:a16="http://schemas.microsoft.com/office/drawing/2014/main" id="{AAC527A4-E61B-4F12-AEAF-CD5BD00D9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692150"/>
            <a:ext cx="215900" cy="865188"/>
          </a:xfrm>
          <a:prstGeom prst="upArrow">
            <a:avLst>
              <a:gd name="adj1" fmla="val 50000"/>
              <a:gd name="adj2" fmla="val 100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3" name="AutoShape 8">
            <a:extLst>
              <a:ext uri="{FF2B5EF4-FFF2-40B4-BE49-F238E27FC236}">
                <a16:creationId xmlns:a16="http://schemas.microsoft.com/office/drawing/2014/main" id="{B31ACC55-BB12-4D2E-A935-5D6888B9B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4221163"/>
            <a:ext cx="215900" cy="8636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n-US"/>
          </a:p>
        </p:txBody>
      </p:sp>
      <p:sp>
        <p:nvSpPr>
          <p:cNvPr id="7174" name="AutoShape 9">
            <a:extLst>
              <a:ext uri="{FF2B5EF4-FFF2-40B4-BE49-F238E27FC236}">
                <a16:creationId xmlns:a16="http://schemas.microsoft.com/office/drawing/2014/main" id="{8BC7BD97-E28E-4CA3-9E4C-436C431A7BAD}"/>
              </a:ext>
            </a:extLst>
          </p:cNvPr>
          <p:cNvSpPr>
            <a:spLocks noChangeArrowheads="1"/>
          </p:cNvSpPr>
          <p:nvPr/>
        </p:nvSpPr>
        <p:spPr bwMode="auto">
          <a:xfrm rot="19335726">
            <a:off x="1774826" y="3716339"/>
            <a:ext cx="1008063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5" name="AutoShape 10">
            <a:extLst>
              <a:ext uri="{FF2B5EF4-FFF2-40B4-BE49-F238E27FC236}">
                <a16:creationId xmlns:a16="http://schemas.microsoft.com/office/drawing/2014/main" id="{5A6DECCC-B74C-4F94-9D4F-0C387D611D29}"/>
              </a:ext>
            </a:extLst>
          </p:cNvPr>
          <p:cNvSpPr>
            <a:spLocks noChangeArrowheads="1"/>
          </p:cNvSpPr>
          <p:nvPr/>
        </p:nvSpPr>
        <p:spPr bwMode="auto">
          <a:xfrm rot="1747796">
            <a:off x="1703388" y="2133600"/>
            <a:ext cx="1008062" cy="217488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6" name="AutoShape 11">
            <a:extLst>
              <a:ext uri="{FF2B5EF4-FFF2-40B4-BE49-F238E27FC236}">
                <a16:creationId xmlns:a16="http://schemas.microsoft.com/office/drawing/2014/main" id="{1DCD29BA-5568-4C48-89BB-96C6868056F6}"/>
              </a:ext>
            </a:extLst>
          </p:cNvPr>
          <p:cNvSpPr>
            <a:spLocks noChangeArrowheads="1"/>
          </p:cNvSpPr>
          <p:nvPr/>
        </p:nvSpPr>
        <p:spPr bwMode="auto">
          <a:xfrm rot="13287527">
            <a:off x="4583113" y="3573464"/>
            <a:ext cx="1008062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7" name="AutoShape 12">
            <a:extLst>
              <a:ext uri="{FF2B5EF4-FFF2-40B4-BE49-F238E27FC236}">
                <a16:creationId xmlns:a16="http://schemas.microsoft.com/office/drawing/2014/main" id="{A611B1AF-4089-4C0C-9FED-4B27A206B9A0}"/>
              </a:ext>
            </a:extLst>
          </p:cNvPr>
          <p:cNvSpPr>
            <a:spLocks noChangeArrowheads="1"/>
          </p:cNvSpPr>
          <p:nvPr/>
        </p:nvSpPr>
        <p:spPr bwMode="auto">
          <a:xfrm rot="9087499">
            <a:off x="4979989" y="2014538"/>
            <a:ext cx="935037" cy="195262"/>
          </a:xfrm>
          <a:prstGeom prst="leftArrow">
            <a:avLst>
              <a:gd name="adj1" fmla="val 50000"/>
              <a:gd name="adj2" fmla="val 1197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7178" name="Text Box 13">
            <a:extLst>
              <a:ext uri="{FF2B5EF4-FFF2-40B4-BE49-F238E27FC236}">
                <a16:creationId xmlns:a16="http://schemas.microsoft.com/office/drawing/2014/main" id="{DD65D14C-6F7A-427C-85B5-B859496BC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476250"/>
            <a:ext cx="720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                                        </a:t>
            </a:r>
            <a:r>
              <a:rPr lang="en-GB" altLang="en-US" sz="2400" b="1">
                <a:solidFill>
                  <a:schemeClr val="accent2"/>
                </a:solidFill>
                <a:latin typeface="Verdana" panose="020B0604030504040204" pitchFamily="34" charset="0"/>
              </a:rPr>
              <a:t>TO INTEREST</a:t>
            </a:r>
          </a:p>
        </p:txBody>
      </p:sp>
      <p:sp>
        <p:nvSpPr>
          <p:cNvPr id="7179" name="Text Box 14">
            <a:extLst>
              <a:ext uri="{FF2B5EF4-FFF2-40B4-BE49-F238E27FC236}">
                <a16:creationId xmlns:a16="http://schemas.microsoft.com/office/drawing/2014/main" id="{8836A5B4-2209-4FD3-B9A7-982752D5F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5084763"/>
            <a:ext cx="8208962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The actor is interest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</a:t>
            </a: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                               He’s / looks  interest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ED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The news is interest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                                  </a:t>
            </a:r>
            <a:r>
              <a:rPr lang="en-GB" altLang="en-US">
                <a:solidFill>
                  <a:srgbClr val="777777"/>
                </a:solidFill>
              </a:rPr>
              <a:t>(It’s the way he feels)</a:t>
            </a:r>
            <a:endParaRPr lang="en-GB" altLang="en-US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777777"/>
                </a:solidFill>
                <a:latin typeface="Verdana" panose="020B0604030504040204" pitchFamily="34" charset="0"/>
              </a:rPr>
              <a:t>(They interest people)</a:t>
            </a:r>
          </a:p>
        </p:txBody>
      </p:sp>
      <p:pic>
        <p:nvPicPr>
          <p:cNvPr id="7180" name="Picture 15" descr="MM900336589[1]">
            <a:extLst>
              <a:ext uri="{FF2B5EF4-FFF2-40B4-BE49-F238E27FC236}">
                <a16:creationId xmlns:a16="http://schemas.microsoft.com/office/drawing/2014/main" id="{01D10E9B-D3A0-46E3-9413-2F265981FA34}"/>
              </a:ext>
            </a:extLst>
          </p:cNvPr>
          <p:cNvPicPr>
            <a:picLocks noGrp="1" noChangeAspect="1" noChangeArrowheads="1" noCrop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250" y="1773238"/>
            <a:ext cx="1270000" cy="1009650"/>
          </a:xfrm>
          <a:noFill/>
        </p:spPr>
      </p:pic>
      <p:pic>
        <p:nvPicPr>
          <p:cNvPr id="7181" name="Picture 16" descr="MM900254494[1]">
            <a:extLst>
              <a:ext uri="{FF2B5EF4-FFF2-40B4-BE49-F238E27FC236}">
                <a16:creationId xmlns:a16="http://schemas.microsoft.com/office/drawing/2014/main" id="{F6394AE0-7B4E-49C7-8157-868BE77F58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1" y="3068639"/>
            <a:ext cx="10763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7" descr="MM900323759[1]">
            <a:extLst>
              <a:ext uri="{FF2B5EF4-FFF2-40B4-BE49-F238E27FC236}">
                <a16:creationId xmlns:a16="http://schemas.microsoft.com/office/drawing/2014/main" id="{EFD23139-6127-4311-B18F-C97F36E9FD8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4" y="2349500"/>
            <a:ext cx="1512887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  <p:sndAc>
      <p:stSnd>
        <p:snd r:embed="rId3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>
            <a:extLst>
              <a:ext uri="{FF2B5EF4-FFF2-40B4-BE49-F238E27FC236}">
                <a16:creationId xmlns:a16="http://schemas.microsoft.com/office/drawing/2014/main" id="{09163EF1-5141-4C78-A3A6-F6B577623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2852738"/>
            <a:ext cx="649288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195" name="AutoShape 3">
            <a:extLst>
              <a:ext uri="{FF2B5EF4-FFF2-40B4-BE49-F238E27FC236}">
                <a16:creationId xmlns:a16="http://schemas.microsoft.com/office/drawing/2014/main" id="{CC9B52D6-4A47-46E0-A302-F96DAC31B852}"/>
              </a:ext>
            </a:extLst>
          </p:cNvPr>
          <p:cNvSpPr>
            <a:spLocks noChangeArrowheads="1"/>
          </p:cNvSpPr>
          <p:nvPr/>
        </p:nvSpPr>
        <p:spPr bwMode="auto">
          <a:xfrm rot="21245229" flipH="1">
            <a:off x="9336089" y="2852738"/>
            <a:ext cx="649287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196" name="AutoShape 4">
            <a:extLst>
              <a:ext uri="{FF2B5EF4-FFF2-40B4-BE49-F238E27FC236}">
                <a16:creationId xmlns:a16="http://schemas.microsoft.com/office/drawing/2014/main" id="{7BC394E6-DF77-4196-AE71-02592C6C1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692150"/>
            <a:ext cx="215900" cy="865188"/>
          </a:xfrm>
          <a:prstGeom prst="upArrow">
            <a:avLst>
              <a:gd name="adj1" fmla="val 50000"/>
              <a:gd name="adj2" fmla="val 100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E88C6B74-F47E-40F1-BBAA-11818DEAF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4221163"/>
            <a:ext cx="215900" cy="8636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n-US"/>
          </a:p>
        </p:txBody>
      </p:sp>
      <p:sp>
        <p:nvSpPr>
          <p:cNvPr id="8198" name="AutoShape 6">
            <a:extLst>
              <a:ext uri="{FF2B5EF4-FFF2-40B4-BE49-F238E27FC236}">
                <a16:creationId xmlns:a16="http://schemas.microsoft.com/office/drawing/2014/main" id="{8E343F77-C005-4036-8731-CB97F5449CBD}"/>
              </a:ext>
            </a:extLst>
          </p:cNvPr>
          <p:cNvSpPr>
            <a:spLocks noChangeArrowheads="1"/>
          </p:cNvSpPr>
          <p:nvPr/>
        </p:nvSpPr>
        <p:spPr bwMode="auto">
          <a:xfrm rot="19335726">
            <a:off x="1774826" y="3716339"/>
            <a:ext cx="1008063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199" name="AutoShape 7">
            <a:extLst>
              <a:ext uri="{FF2B5EF4-FFF2-40B4-BE49-F238E27FC236}">
                <a16:creationId xmlns:a16="http://schemas.microsoft.com/office/drawing/2014/main" id="{C3861925-D3BB-42FB-93C6-7424C70B8F8F}"/>
              </a:ext>
            </a:extLst>
          </p:cNvPr>
          <p:cNvSpPr>
            <a:spLocks noChangeArrowheads="1"/>
          </p:cNvSpPr>
          <p:nvPr/>
        </p:nvSpPr>
        <p:spPr bwMode="auto">
          <a:xfrm rot="1747796">
            <a:off x="1703388" y="2133600"/>
            <a:ext cx="1008062" cy="217488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200" name="AutoShape 8">
            <a:extLst>
              <a:ext uri="{FF2B5EF4-FFF2-40B4-BE49-F238E27FC236}">
                <a16:creationId xmlns:a16="http://schemas.microsoft.com/office/drawing/2014/main" id="{DDE9C8DA-2E81-47C8-986B-BC89C570CE89}"/>
              </a:ext>
            </a:extLst>
          </p:cNvPr>
          <p:cNvSpPr>
            <a:spLocks noChangeArrowheads="1"/>
          </p:cNvSpPr>
          <p:nvPr/>
        </p:nvSpPr>
        <p:spPr bwMode="auto">
          <a:xfrm rot="13287527">
            <a:off x="4583113" y="3573464"/>
            <a:ext cx="1008062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201" name="AutoShape 9">
            <a:extLst>
              <a:ext uri="{FF2B5EF4-FFF2-40B4-BE49-F238E27FC236}">
                <a16:creationId xmlns:a16="http://schemas.microsoft.com/office/drawing/2014/main" id="{C1377C03-FE7D-4F8F-A570-94848527D786}"/>
              </a:ext>
            </a:extLst>
          </p:cNvPr>
          <p:cNvSpPr>
            <a:spLocks noChangeArrowheads="1"/>
          </p:cNvSpPr>
          <p:nvPr/>
        </p:nvSpPr>
        <p:spPr bwMode="auto">
          <a:xfrm rot="9087499">
            <a:off x="4979989" y="2014538"/>
            <a:ext cx="935037" cy="195262"/>
          </a:xfrm>
          <a:prstGeom prst="leftArrow">
            <a:avLst>
              <a:gd name="adj1" fmla="val 50000"/>
              <a:gd name="adj2" fmla="val 1197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C00ECF55-3B4D-4F12-A1CC-EB2C747A9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476250"/>
            <a:ext cx="720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                                        </a:t>
            </a:r>
            <a:r>
              <a:rPr lang="en-GB" altLang="en-US" sz="2400" b="1">
                <a:solidFill>
                  <a:schemeClr val="accent2"/>
                </a:solidFill>
                <a:latin typeface="Verdana" panose="020B0604030504040204" pitchFamily="34" charset="0"/>
              </a:rPr>
              <a:t>TO WORRY</a:t>
            </a: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DC48321C-B110-48B1-A0D9-A0A89FD20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5084763"/>
            <a:ext cx="8208962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This cook is worry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</a:t>
            </a: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                               He’s / looks  worri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ED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The news is worry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                                  </a:t>
            </a:r>
            <a:r>
              <a:rPr lang="en-GB" altLang="en-US">
                <a:solidFill>
                  <a:srgbClr val="777777"/>
                </a:solidFill>
              </a:rPr>
              <a:t>(It’s the way he feels)</a:t>
            </a:r>
            <a:endParaRPr lang="en-GB" altLang="en-US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777777"/>
                </a:solidFill>
                <a:latin typeface="Verdana" panose="020B0604030504040204" pitchFamily="34" charset="0"/>
              </a:rPr>
              <a:t>(They worry people)</a:t>
            </a:r>
          </a:p>
        </p:txBody>
      </p:sp>
      <p:pic>
        <p:nvPicPr>
          <p:cNvPr id="8204" name="Picture 13" descr="MM900254494[1]">
            <a:extLst>
              <a:ext uri="{FF2B5EF4-FFF2-40B4-BE49-F238E27FC236}">
                <a16:creationId xmlns:a16="http://schemas.microsoft.com/office/drawing/2014/main" id="{F4B7313E-E9C3-47C6-979A-79318EDC60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4" y="3357564"/>
            <a:ext cx="10763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5" descr="MM900282744[1]">
            <a:extLst>
              <a:ext uri="{FF2B5EF4-FFF2-40B4-BE49-F238E27FC236}">
                <a16:creationId xmlns:a16="http://schemas.microsoft.com/office/drawing/2014/main" id="{5EA223CF-42EF-4D7D-BBC0-B9022D6E924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2349501"/>
            <a:ext cx="143986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9" descr="MM900236459[1]">
            <a:extLst>
              <a:ext uri="{FF2B5EF4-FFF2-40B4-BE49-F238E27FC236}">
                <a16:creationId xmlns:a16="http://schemas.microsoft.com/office/drawing/2014/main" id="{7A121936-34AC-48CF-AF9C-DC4A1E393F41}"/>
              </a:ext>
            </a:extLst>
          </p:cNvPr>
          <p:cNvPicPr>
            <a:picLocks noGrp="1" noChangeAspect="1" noChangeArrowheads="1" noCrop="1"/>
          </p:cNvPicPr>
          <p:nvPr>
            <p:ph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0376" y="1700213"/>
            <a:ext cx="1439863" cy="1439862"/>
          </a:xfrm>
          <a:noFill/>
        </p:spPr>
      </p:pic>
    </p:spTree>
  </p:cSld>
  <p:clrMapOvr>
    <a:masterClrMapping/>
  </p:clrMapOvr>
  <p:transition spd="slow">
    <p:wheel spokes="1"/>
    <p:sndAc>
      <p:stSnd>
        <p:snd r:embed="rId3" name="explode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>
            <a:extLst>
              <a:ext uri="{FF2B5EF4-FFF2-40B4-BE49-F238E27FC236}">
                <a16:creationId xmlns:a16="http://schemas.microsoft.com/office/drawing/2014/main" id="{2C5A4219-108D-46EC-8989-6AA68FD14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9600" y="2852738"/>
            <a:ext cx="649288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19" name="AutoShape 3">
            <a:extLst>
              <a:ext uri="{FF2B5EF4-FFF2-40B4-BE49-F238E27FC236}">
                <a16:creationId xmlns:a16="http://schemas.microsoft.com/office/drawing/2014/main" id="{372BB924-0ABB-4879-BAF5-1329A745B05A}"/>
              </a:ext>
            </a:extLst>
          </p:cNvPr>
          <p:cNvSpPr>
            <a:spLocks noChangeArrowheads="1"/>
          </p:cNvSpPr>
          <p:nvPr/>
        </p:nvSpPr>
        <p:spPr bwMode="auto">
          <a:xfrm rot="21245229" flipH="1">
            <a:off x="9336089" y="2852738"/>
            <a:ext cx="649287" cy="722312"/>
          </a:xfrm>
          <a:prstGeom prst="curvedRightArrow">
            <a:avLst>
              <a:gd name="adj1" fmla="val 22249"/>
              <a:gd name="adj2" fmla="val 44499"/>
              <a:gd name="adj3" fmla="val 394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2F2B8D42-DD4E-4CBF-BEB9-4148005E6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692150"/>
            <a:ext cx="215900" cy="865188"/>
          </a:xfrm>
          <a:prstGeom prst="upArrow">
            <a:avLst>
              <a:gd name="adj1" fmla="val 50000"/>
              <a:gd name="adj2" fmla="val 100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9793B336-87C9-4D54-91A0-3DACBF129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4221163"/>
            <a:ext cx="215900" cy="863600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n-US"/>
          </a:p>
        </p:txBody>
      </p:sp>
      <p:sp>
        <p:nvSpPr>
          <p:cNvPr id="9222" name="AutoShape 6">
            <a:extLst>
              <a:ext uri="{FF2B5EF4-FFF2-40B4-BE49-F238E27FC236}">
                <a16:creationId xmlns:a16="http://schemas.microsoft.com/office/drawing/2014/main" id="{25BCC8DF-0A80-4164-820C-19982FDEABAB}"/>
              </a:ext>
            </a:extLst>
          </p:cNvPr>
          <p:cNvSpPr>
            <a:spLocks noChangeArrowheads="1"/>
          </p:cNvSpPr>
          <p:nvPr/>
        </p:nvSpPr>
        <p:spPr bwMode="auto">
          <a:xfrm rot="19335726">
            <a:off x="1774826" y="3716339"/>
            <a:ext cx="1008063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23" name="AutoShape 7">
            <a:extLst>
              <a:ext uri="{FF2B5EF4-FFF2-40B4-BE49-F238E27FC236}">
                <a16:creationId xmlns:a16="http://schemas.microsoft.com/office/drawing/2014/main" id="{EB6AD10A-8D88-4957-A7F1-C0C19947A269}"/>
              </a:ext>
            </a:extLst>
          </p:cNvPr>
          <p:cNvSpPr>
            <a:spLocks noChangeArrowheads="1"/>
          </p:cNvSpPr>
          <p:nvPr/>
        </p:nvSpPr>
        <p:spPr bwMode="auto">
          <a:xfrm rot="1747796">
            <a:off x="1703388" y="2133600"/>
            <a:ext cx="1008062" cy="217488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24" name="AutoShape 8">
            <a:extLst>
              <a:ext uri="{FF2B5EF4-FFF2-40B4-BE49-F238E27FC236}">
                <a16:creationId xmlns:a16="http://schemas.microsoft.com/office/drawing/2014/main" id="{B26DD628-BAFA-4B84-B88A-4B7AE7E17C34}"/>
              </a:ext>
            </a:extLst>
          </p:cNvPr>
          <p:cNvSpPr>
            <a:spLocks noChangeArrowheads="1"/>
          </p:cNvSpPr>
          <p:nvPr/>
        </p:nvSpPr>
        <p:spPr bwMode="auto">
          <a:xfrm rot="13287527">
            <a:off x="4583113" y="3573464"/>
            <a:ext cx="1008062" cy="217487"/>
          </a:xfrm>
          <a:prstGeom prst="leftArrow">
            <a:avLst>
              <a:gd name="adj1" fmla="val 50000"/>
              <a:gd name="adj2" fmla="val 1158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25" name="AutoShape 9">
            <a:extLst>
              <a:ext uri="{FF2B5EF4-FFF2-40B4-BE49-F238E27FC236}">
                <a16:creationId xmlns:a16="http://schemas.microsoft.com/office/drawing/2014/main" id="{3FB65207-5F3B-481E-B800-9C18DF77C0B1}"/>
              </a:ext>
            </a:extLst>
          </p:cNvPr>
          <p:cNvSpPr>
            <a:spLocks noChangeArrowheads="1"/>
          </p:cNvSpPr>
          <p:nvPr/>
        </p:nvSpPr>
        <p:spPr bwMode="auto">
          <a:xfrm rot="9087499">
            <a:off x="4979989" y="2014538"/>
            <a:ext cx="935037" cy="195262"/>
          </a:xfrm>
          <a:prstGeom prst="leftArrow">
            <a:avLst>
              <a:gd name="adj1" fmla="val 50000"/>
              <a:gd name="adj2" fmla="val 1197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n-US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4E8F7BD8-0B34-4708-BEBD-C7A638158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013" y="476250"/>
            <a:ext cx="7200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/>
              <a:t>                                        </a:t>
            </a:r>
            <a:r>
              <a:rPr lang="en-GB" altLang="en-US" sz="2400" b="1">
                <a:solidFill>
                  <a:schemeClr val="accent2"/>
                </a:solidFill>
                <a:latin typeface="Verdana" panose="020B0604030504040204" pitchFamily="34" charset="0"/>
              </a:rPr>
              <a:t>TO TIRE</a:t>
            </a: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62DCFFD0-60C6-4087-AFF1-D294E2902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5084763"/>
            <a:ext cx="8208962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Looking after children is tir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</a:t>
            </a: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                        He’s / looks  tir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ED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chemeClr val="accent2"/>
                </a:solidFill>
                <a:latin typeface="Verdana" panose="020B0604030504040204" pitchFamily="34" charset="0"/>
              </a:rPr>
              <a:t>This work is tir</a:t>
            </a:r>
            <a:r>
              <a:rPr lang="en-GB" altLang="en-US">
                <a:solidFill>
                  <a:srgbClr val="FF0000"/>
                </a:solidFill>
                <a:latin typeface="Verdana" panose="020B0604030504040204" pitchFamily="34" charset="0"/>
              </a:rPr>
              <a:t>ING                                         </a:t>
            </a:r>
            <a:r>
              <a:rPr lang="en-GB" altLang="en-US">
                <a:solidFill>
                  <a:srgbClr val="777777"/>
                </a:solidFill>
              </a:rPr>
              <a:t>(It’s the way he feels)</a:t>
            </a:r>
            <a:endParaRPr lang="en-GB" altLang="en-US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altLang="en-US">
                <a:solidFill>
                  <a:srgbClr val="777777"/>
                </a:solidFill>
                <a:latin typeface="Verdana" panose="020B0604030504040204" pitchFamily="34" charset="0"/>
              </a:rPr>
              <a:t>(They tire people)</a:t>
            </a:r>
          </a:p>
        </p:txBody>
      </p:sp>
      <p:pic>
        <p:nvPicPr>
          <p:cNvPr id="9228" name="Picture 17" descr="MM900284030[1]">
            <a:extLst>
              <a:ext uri="{FF2B5EF4-FFF2-40B4-BE49-F238E27FC236}">
                <a16:creationId xmlns:a16="http://schemas.microsoft.com/office/drawing/2014/main" id="{B156A2A7-9076-45B3-A129-D19922D553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3284538"/>
            <a:ext cx="100806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8" descr="tired">
            <a:extLst>
              <a:ext uri="{FF2B5EF4-FFF2-40B4-BE49-F238E27FC236}">
                <a16:creationId xmlns:a16="http://schemas.microsoft.com/office/drawing/2014/main" id="{DB4A18FE-390D-4EC4-8462-2D07F4F670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2133601"/>
            <a:ext cx="1550988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20" descr="baby">
            <a:extLst>
              <a:ext uri="{FF2B5EF4-FFF2-40B4-BE49-F238E27FC236}">
                <a16:creationId xmlns:a16="http://schemas.microsoft.com/office/drawing/2014/main" id="{9B71EDD5-F23D-4AE7-99F9-08EC89AA7890}"/>
              </a:ext>
            </a:extLst>
          </p:cNvPr>
          <p:cNvPicPr>
            <a:picLocks noGrp="1" noChangeAspect="1" noChangeArrowheads="1" noCrop="1"/>
          </p:cNvPicPr>
          <p:nvPr>
            <p:ph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450" y="1773239"/>
            <a:ext cx="1657350" cy="1233487"/>
          </a:xfrm>
          <a:noFill/>
        </p:spPr>
      </p:pic>
    </p:spTree>
  </p:cSld>
  <p:clrMapOvr>
    <a:masterClrMapping/>
  </p:clrMapOvr>
  <p:transition spd="slow">
    <p:pull/>
    <p:sndAc>
      <p:stSnd>
        <p:snd r:embed="rId3" name="hammer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3C99659-A5B9-4362-9A91-9D21097C30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9" y="260351"/>
            <a:ext cx="8518525" cy="936625"/>
          </a:xfrm>
        </p:spPr>
        <p:txBody>
          <a:bodyPr/>
          <a:lstStyle/>
          <a:p>
            <a:pPr algn="ctr" eaLnBrk="1" hangingPunct="1"/>
            <a:r>
              <a:rPr lang="en-GB" altLang="en-US" sz="3000" b="1" dirty="0">
                <a:solidFill>
                  <a:srgbClr val="00B050"/>
                </a:solidFill>
                <a:latin typeface="Verdana" panose="020B0604030504040204" pitchFamily="34" charset="0"/>
              </a:rPr>
              <a:t>most common adjectives</a:t>
            </a:r>
          </a:p>
        </p:txBody>
      </p:sp>
      <p:graphicFrame>
        <p:nvGraphicFramePr>
          <p:cNvPr id="16507" name="Group 123">
            <a:extLst>
              <a:ext uri="{FF2B5EF4-FFF2-40B4-BE49-F238E27FC236}">
                <a16:creationId xmlns:a16="http://schemas.microsoft.com/office/drawing/2014/main" id="{F5300C8F-91F3-4B49-84FE-3C5B0FFA513C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9690441"/>
              </p:ext>
            </p:extLst>
          </p:nvPr>
        </p:nvGraphicFramePr>
        <p:xfrm>
          <a:off x="2333297" y="1125538"/>
          <a:ext cx="7840718" cy="5714976"/>
        </p:xfrm>
        <a:graphic>
          <a:graphicData uri="http://schemas.openxmlformats.org/drawingml/2006/table">
            <a:tbl>
              <a:tblPr/>
              <a:tblGrid>
                <a:gridCol w="2612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6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2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VERB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-ING adjective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-ED adjective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0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amaze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annoy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astonish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bore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convince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disgust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embarrass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excite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exhaust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depress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disappoint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frighten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interest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relax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satisfy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shock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surprise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terrify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tire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 worry</a:t>
                      </a:r>
                    </a:p>
                  </a:txBody>
                  <a:tcPr marT="45714" marB="4571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Amazing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Annoying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Astonishing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Boring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Convincing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Disgusting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Embarrassing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Exciting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Exhausting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Depressing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Disappointing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Frightening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Interesting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Relaxing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Satisfying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Shocking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Surprising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Terrifying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Tiring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Worrying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Amazed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Annoyed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Astonished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Bored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Convinced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Disgusted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Embarrassed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Excited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Exhausted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Depressed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Disappointed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Frightened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Interested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Relaxed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Satisfied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Shocked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Surprised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Terrified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Tired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Worried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ircle/>
    <p:sndAc>
      <p:stSnd>
        <p:snd r:embed="rId3" name="click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77726-8AAE-40E6-88F1-4E02324BE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231" y="248885"/>
            <a:ext cx="9720072" cy="149961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A. Read the article. What are the noun forms of the words in blue?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F7688-BF8C-421B-A67F-FEF4329DA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87062"/>
            <a:ext cx="10295513" cy="4722298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A. J. Coston isn't waiting to start his dream job. At age 18, he’s a weekend volunteer firefighter in the United States. During the week, he lives at home with his mom, dad, and sister, and does his main job: going to high school. “I have always wanted to get into firefighting... since I was a little kid watching fire trucks go by,” he says. “One day I was </a:t>
            </a:r>
            <a:r>
              <a:rPr lang="en-US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bored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and on the Internet, and I found out that Loudoun County offered a junior firefighter program.”</a:t>
            </a:r>
          </a:p>
          <a:p>
            <a:pPr algn="just">
              <a:lnSpc>
                <a:spcPct val="12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Some of A. J.’s friends are </a:t>
            </a:r>
            <a:r>
              <a:rPr lang="en-US" b="1" dirty="0">
                <a:solidFill>
                  <a:srgbClr val="0070C0"/>
                </a:solidFill>
                <a:latin typeface="Roboto" panose="02000000000000000000" pitchFamily="2" charset="0"/>
              </a:rPr>
              <a:t>surprised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by his decision to spend weekends at the firehouse, but to A. J., helping people is more </a:t>
            </a:r>
            <a:r>
              <a:rPr lang="en-US" b="1" dirty="0">
                <a:solidFill>
                  <a:srgbClr val="0070C0"/>
                </a:solidFill>
                <a:latin typeface="Roboto" panose="02000000000000000000" pitchFamily="2" charset="0"/>
              </a:rPr>
              <a:t>satisfying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than anything else. The job is never </a:t>
            </a:r>
            <a:r>
              <a:rPr lang="en-US" b="1" dirty="0">
                <a:solidFill>
                  <a:srgbClr val="0070C0"/>
                </a:solidFill>
                <a:latin typeface="Roboto" panose="02000000000000000000" pitchFamily="2" charset="0"/>
              </a:rPr>
              <a:t>boring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, either, since firefighters get called to all sorts of emergencies. One </a:t>
            </a:r>
            <a:r>
              <a:rPr lang="en-US" b="1" dirty="0">
                <a:solidFill>
                  <a:srgbClr val="0070C0"/>
                </a:solidFill>
                <a:latin typeface="Roboto" panose="02000000000000000000" pitchFamily="2" charset="0"/>
              </a:rPr>
              <a:t>terrifying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moment for A. J. was getting an emergency call after four children were struck by lightning. Luckily, all four survived.</a:t>
            </a:r>
          </a:p>
          <a:p>
            <a:pPr algn="just">
              <a:lnSpc>
                <a:spcPct val="12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A. J. will be off to college next fall and plans to study what he’s most </a:t>
            </a:r>
            <a:r>
              <a:rPr lang="en-US" b="1" dirty="0">
                <a:solidFill>
                  <a:srgbClr val="0070C0"/>
                </a:solidFill>
                <a:latin typeface="Roboto" panose="02000000000000000000" pitchFamily="2" charset="0"/>
              </a:rPr>
              <a:t>interested</a:t>
            </a: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in: emergency medical care. “I want to be a flight medic on a helicopter eventually,” he says.</a:t>
            </a:r>
          </a:p>
        </p:txBody>
      </p:sp>
    </p:spTree>
    <p:extLst>
      <p:ext uri="{BB962C8B-B14F-4D97-AF65-F5344CB8AC3E}">
        <p14:creationId xmlns:p14="http://schemas.microsoft.com/office/powerpoint/2010/main" val="3010240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094A-EB75-474E-AD60-E6B8BC49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</a:rPr>
              <a:t>Noun forms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139BD-8475-4FC1-9052-EA20D1794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Bored/boring (</a:t>
            </a:r>
            <a:r>
              <a:rPr lang="en-GB" sz="3200" dirty="0" err="1"/>
              <a:t>adj</a:t>
            </a:r>
            <a:r>
              <a:rPr lang="en-GB" sz="3200" dirty="0"/>
              <a:t>) =&gt; boredom (n)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Surprised (</a:t>
            </a:r>
            <a:r>
              <a:rPr lang="en-GB" sz="3200" dirty="0" err="1"/>
              <a:t>adj</a:t>
            </a:r>
            <a:r>
              <a:rPr lang="en-GB" sz="3200" dirty="0"/>
              <a:t>) =&gt; surprise (n)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Satisfying (</a:t>
            </a:r>
            <a:r>
              <a:rPr lang="en-GB" sz="3200" dirty="0" err="1"/>
              <a:t>adj</a:t>
            </a:r>
            <a:r>
              <a:rPr lang="en-GB" sz="3200" dirty="0"/>
              <a:t>) =&gt; satisfaction (n)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Terrifying (</a:t>
            </a:r>
            <a:r>
              <a:rPr lang="en-GB" sz="3200" dirty="0" err="1"/>
              <a:t>adj</a:t>
            </a:r>
            <a:r>
              <a:rPr lang="en-GB" sz="3200" dirty="0"/>
              <a:t>) =&gt; terror (n)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3200" dirty="0"/>
              <a:t>Interested (</a:t>
            </a:r>
            <a:r>
              <a:rPr lang="en-GB" sz="3200" dirty="0" err="1"/>
              <a:t>adj</a:t>
            </a:r>
            <a:r>
              <a:rPr lang="en-GB" sz="3200" dirty="0"/>
              <a:t>) =&gt; interest (n)</a:t>
            </a:r>
          </a:p>
        </p:txBody>
      </p:sp>
    </p:spTree>
    <p:extLst>
      <p:ext uri="{BB962C8B-B14F-4D97-AF65-F5344CB8AC3E}">
        <p14:creationId xmlns:p14="http://schemas.microsoft.com/office/powerpoint/2010/main" val="296898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9DD8-7E21-47F4-B081-3471FA3CF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C00000"/>
                </a:solidFill>
              </a:rPr>
              <a:t>V_ed</a:t>
            </a:r>
            <a:r>
              <a:rPr lang="en-GB" dirty="0">
                <a:solidFill>
                  <a:srgbClr val="C00000"/>
                </a:solidFill>
              </a:rPr>
              <a:t>/</a:t>
            </a:r>
            <a:r>
              <a:rPr lang="en-GB" b="1" dirty="0" err="1">
                <a:solidFill>
                  <a:srgbClr val="C00000"/>
                </a:solidFill>
              </a:rPr>
              <a:t>V_ing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dirty="0"/>
              <a:t>describe?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6F8FD-4349-4A0F-83CA-CFA5A460F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1062769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dirty="0"/>
              <a:t>Describes someone’s feelings: ____________________</a:t>
            </a:r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pPr marL="457200" indent="-457200">
              <a:buFont typeface="+mj-lt"/>
              <a:buAutoNum type="arabicPeriod"/>
            </a:pPr>
            <a:r>
              <a:rPr lang="en-US" sz="3600" dirty="0"/>
              <a:t>Describes what causes the feeling __________________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3F4CD7-DB5B-4BA6-850B-93FE624F067A}"/>
              </a:ext>
            </a:extLst>
          </p:cNvPr>
          <p:cNvSpPr txBox="1"/>
          <p:nvPr/>
        </p:nvSpPr>
        <p:spPr>
          <a:xfrm>
            <a:off x="7005776" y="2286000"/>
            <a:ext cx="518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rgbClr val="EC028D"/>
                </a:solidFill>
                <a:effectLst/>
                <a:latin typeface="TektonPro-Regular"/>
              </a:rPr>
              <a:t>bored, surprised, interested</a:t>
            </a:r>
            <a:r>
              <a:rPr lang="en-US" sz="28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A82F49-756C-479F-B0D1-9DE56B564B5E}"/>
              </a:ext>
            </a:extLst>
          </p:cNvPr>
          <p:cNvSpPr txBox="1"/>
          <p:nvPr/>
        </p:nvSpPr>
        <p:spPr>
          <a:xfrm>
            <a:off x="7662672" y="3668111"/>
            <a:ext cx="518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EC028D"/>
                </a:solidFill>
                <a:latin typeface="TektonPro-Regular"/>
              </a:rPr>
              <a:t>boring, satisfying, terrifying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940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B7AB-0B42-48F9-B2C6-E1E584A0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clef- sentences </a:t>
            </a:r>
            <a:r>
              <a:rPr lang="en-GB" b="1" dirty="0">
                <a:solidFill>
                  <a:srgbClr val="C00000"/>
                </a:solidFill>
              </a:rPr>
              <a:t>It is /was ….that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8D54B-DDCF-43C0-B8A1-01C04102B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1862"/>
            <a:ext cx="9720073" cy="441749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emphasize a part of the sentence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In a cleft sentence, a message is divided across two clauses.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It-clause emphasizes the focused information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that-clause contains the remaining information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3200" dirty="0"/>
              <a:t>E.g.: Did Jane organize the meeting? – No, </a:t>
            </a:r>
            <a:r>
              <a:rPr lang="en-US" sz="3200" b="1" i="1" dirty="0"/>
              <a:t>it was </a:t>
            </a:r>
            <a:r>
              <a:rPr lang="en-US" sz="3200" dirty="0"/>
              <a:t>Susan </a:t>
            </a:r>
            <a:r>
              <a:rPr lang="en-US" sz="3200" b="1" i="1" dirty="0"/>
              <a:t>that</a:t>
            </a:r>
            <a:r>
              <a:rPr lang="en-US" sz="3200" dirty="0"/>
              <a:t> organized the meeting.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US" sz="3200" dirty="0"/>
              <a:t>Did she meet them in the cafe? – No, it was in the office that she met them.</a:t>
            </a:r>
          </a:p>
        </p:txBody>
      </p:sp>
    </p:spTree>
    <p:extLst>
      <p:ext uri="{BB962C8B-B14F-4D97-AF65-F5344CB8AC3E}">
        <p14:creationId xmlns:p14="http://schemas.microsoft.com/office/powerpoint/2010/main" val="3327434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F052-760C-4398-BFDA-DEBCA451D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-201168"/>
            <a:ext cx="9720072" cy="1499616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0070C0"/>
                </a:solidFill>
              </a:rPr>
              <a:t>clef- sentences </a:t>
            </a:r>
            <a:r>
              <a:rPr lang="en-GB" sz="4400" b="1" dirty="0">
                <a:solidFill>
                  <a:srgbClr val="C00000"/>
                </a:solidFill>
              </a:rPr>
              <a:t>It is /was ….that 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4C32A-D97E-466A-AD39-59903E0F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977462"/>
            <a:ext cx="9720073" cy="561252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3200" b="1" dirty="0">
                <a:solidFill>
                  <a:srgbClr val="00B050"/>
                </a:solidFill>
              </a:rPr>
              <a:t>Focus = person =&gt; who = that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GB" sz="3200" dirty="0"/>
              <a:t>A: Is the boss making the task difficult for you?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GB" sz="3200" dirty="0"/>
              <a:t>B: No, </a:t>
            </a:r>
            <a:r>
              <a:rPr lang="en-GB" sz="3200" b="1" dirty="0"/>
              <a:t>it is </a:t>
            </a:r>
            <a:r>
              <a:rPr lang="en-GB" sz="3200" dirty="0"/>
              <a:t>the assistant </a:t>
            </a:r>
            <a:r>
              <a:rPr lang="en-GB" sz="3200" b="1" dirty="0"/>
              <a:t>that/who </a:t>
            </a:r>
            <a:r>
              <a:rPr lang="en-GB" sz="3200" dirty="0"/>
              <a:t>causing us difficulties.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b="1" dirty="0">
                <a:solidFill>
                  <a:srgbClr val="00B050"/>
                </a:solidFill>
              </a:rPr>
              <a:t>Who/that = Object =&gt; omit who/that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GB" sz="3200" b="1" dirty="0"/>
              <a:t>It was </a:t>
            </a:r>
            <a:r>
              <a:rPr lang="en-GB" sz="3200" dirty="0"/>
              <a:t>Mary </a:t>
            </a:r>
            <a:r>
              <a:rPr lang="en-GB" sz="3200" b="1" i="1" dirty="0"/>
              <a:t>(that/who) </a:t>
            </a:r>
            <a:r>
              <a:rPr lang="en-GB" sz="3200" dirty="0"/>
              <a:t>called yesterday.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GB" sz="3200" dirty="0"/>
              <a:t>For our company, </a:t>
            </a:r>
            <a:r>
              <a:rPr lang="en-GB" sz="3200" b="1" dirty="0"/>
              <a:t>it is </a:t>
            </a:r>
            <a:r>
              <a:rPr lang="en-GB" sz="3200" dirty="0"/>
              <a:t>your experience </a:t>
            </a:r>
            <a:r>
              <a:rPr lang="en-GB" sz="3200" b="1" dirty="0"/>
              <a:t>(that) </a:t>
            </a:r>
            <a:r>
              <a:rPr lang="en-GB" sz="3200" dirty="0"/>
              <a:t>we value the most.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3200" b="1" dirty="0">
                <a:solidFill>
                  <a:srgbClr val="00B050"/>
                </a:solidFill>
              </a:rPr>
              <a:t>Focus = plural subject =&gt; It-clause verb is still singular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GB" sz="3200" b="1" dirty="0"/>
              <a:t>It is </a:t>
            </a:r>
            <a:r>
              <a:rPr lang="en-GB" sz="3200" dirty="0"/>
              <a:t>the managers </a:t>
            </a:r>
            <a:r>
              <a:rPr lang="en-GB" sz="3200" b="1" dirty="0"/>
              <a:t>that/who </a:t>
            </a:r>
            <a:r>
              <a:rPr lang="en-GB" sz="3200" dirty="0"/>
              <a:t>are interviewing John.</a:t>
            </a:r>
          </a:p>
          <a:p>
            <a:pPr>
              <a:buFont typeface="Symbol" panose="05050102010706020507" pitchFamily="18" charset="2"/>
              <a:buChar char="Þ"/>
            </a:pPr>
            <a:r>
              <a:rPr lang="en-GB" sz="3200" b="1" dirty="0"/>
              <a:t>It was </a:t>
            </a:r>
            <a:r>
              <a:rPr lang="en-GB" sz="3200" dirty="0"/>
              <a:t>the application processes </a:t>
            </a:r>
            <a:r>
              <a:rPr lang="en-GB" sz="3200" b="1" dirty="0"/>
              <a:t>that</a:t>
            </a:r>
            <a:r>
              <a:rPr lang="en-GB" sz="3200" dirty="0"/>
              <a:t> made us tired, not the job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06963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7C0E-BD94-4652-A601-7C8EF3BDE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76" y="161018"/>
            <a:ext cx="9720072" cy="1499616"/>
          </a:xfrm>
        </p:spPr>
        <p:txBody>
          <a:bodyPr/>
          <a:lstStyle/>
          <a:p>
            <a:r>
              <a:rPr lang="en-GB" sz="7200" b="1" dirty="0">
                <a:solidFill>
                  <a:srgbClr val="00B050"/>
                </a:solidFill>
              </a:rPr>
              <a:t>C</a:t>
            </a:r>
            <a:r>
              <a:rPr lang="en-GB" dirty="0">
                <a:solidFill>
                  <a:srgbClr val="00B050"/>
                </a:solidFill>
              </a:rPr>
              <a:t> – yes or no?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D01A1-E5C0-4C16-895E-5FC9040E4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215" y="1397875"/>
            <a:ext cx="9843569" cy="4648726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 _____ This job pays well, but it is its safety risks that we are worried about.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 _____ Although the salary is high, it was the boss that made us want to leave the job.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 _____ It wasn't the trainer that made us bored. The contents of the training did.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 _____ We all like this job. However, it is the salary that we don't like.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 _____ The employees suggested many ideas, but it was the owner that decided on the final one.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 _____ It was in July that he went on a business trip.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5489D-F4B6-4D24-98DB-96415B09C232}"/>
              </a:ext>
            </a:extLst>
          </p:cNvPr>
          <p:cNvSpPr txBox="1"/>
          <p:nvPr/>
        </p:nvSpPr>
        <p:spPr>
          <a:xfrm>
            <a:off x="1923393" y="1273853"/>
            <a:ext cx="71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B34B0-5C2D-4D85-ABA3-0F895BDA0A63}"/>
              </a:ext>
            </a:extLst>
          </p:cNvPr>
          <p:cNvSpPr txBox="1"/>
          <p:nvPr/>
        </p:nvSpPr>
        <p:spPr>
          <a:xfrm>
            <a:off x="1923393" y="2172488"/>
            <a:ext cx="71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590A2E-D7CF-4B46-94A0-A12F152D8299}"/>
              </a:ext>
            </a:extLst>
          </p:cNvPr>
          <p:cNvSpPr txBox="1"/>
          <p:nvPr/>
        </p:nvSpPr>
        <p:spPr>
          <a:xfrm>
            <a:off x="1923393" y="3032668"/>
            <a:ext cx="71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16B177-4858-44F4-880C-21EF2CB5AF4F}"/>
              </a:ext>
            </a:extLst>
          </p:cNvPr>
          <p:cNvSpPr txBox="1"/>
          <p:nvPr/>
        </p:nvSpPr>
        <p:spPr>
          <a:xfrm>
            <a:off x="1912883" y="4016414"/>
            <a:ext cx="71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EC2772-6266-4EFB-A517-9EB70BB1BDA0}"/>
              </a:ext>
            </a:extLst>
          </p:cNvPr>
          <p:cNvSpPr txBox="1"/>
          <p:nvPr/>
        </p:nvSpPr>
        <p:spPr>
          <a:xfrm>
            <a:off x="1912883" y="4505534"/>
            <a:ext cx="71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Y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61C21A-309B-4925-A7E9-1E199F511524}"/>
              </a:ext>
            </a:extLst>
          </p:cNvPr>
          <p:cNvSpPr txBox="1"/>
          <p:nvPr/>
        </p:nvSpPr>
        <p:spPr>
          <a:xfrm>
            <a:off x="1923393" y="5337120"/>
            <a:ext cx="714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165A45-E009-45B2-B97E-DF130131E1AE}"/>
              </a:ext>
            </a:extLst>
          </p:cNvPr>
          <p:cNvSpPr/>
          <p:nvPr/>
        </p:nvSpPr>
        <p:spPr>
          <a:xfrm>
            <a:off x="8113988" y="1355835"/>
            <a:ext cx="630620" cy="523220"/>
          </a:xfrm>
          <a:prstGeom prst="ellipse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34E7803-FDE3-43CD-9F76-5112FE0353F2}"/>
              </a:ext>
            </a:extLst>
          </p:cNvPr>
          <p:cNvSpPr/>
          <p:nvPr/>
        </p:nvSpPr>
        <p:spPr>
          <a:xfrm>
            <a:off x="8508127" y="4014117"/>
            <a:ext cx="630620" cy="523220"/>
          </a:xfrm>
          <a:prstGeom prst="ellipse">
            <a:avLst/>
          </a:prstGeom>
          <a:solidFill>
            <a:schemeClr val="lt1">
              <a:alpha val="0"/>
            </a:schemeClr>
          </a:solidFill>
          <a:ln w="349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7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BAEE8-184E-454C-977C-53CD9A8A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D. Complete the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88776-B614-4665-94C3-3DDD7DC46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673886" cy="4023360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We liked the training contents, but ______________________________________________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(tight schedule - made us tired)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Although you may have high qualifications, _____________________________________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(skills — important)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We did all the preparation, but __________________________________________________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(boss - get the credit)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You don't get paid in a volunteer job. However, __________________________________</a:t>
            </a: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(joy in helping people - make you happy)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15BA5B-C437-4E1B-8F39-A9EAC1AAEA53}"/>
              </a:ext>
            </a:extLst>
          </p:cNvPr>
          <p:cNvSpPr txBox="1"/>
          <p:nvPr/>
        </p:nvSpPr>
        <p:spPr>
          <a:xfrm>
            <a:off x="5716000" y="2100598"/>
            <a:ext cx="6843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EC028D"/>
                </a:solidFill>
                <a:latin typeface="TektonPro-Regular"/>
              </a:rPr>
              <a:t>it was the tight schedule that made us tired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28420-AA9A-4747-A3AB-AE82EC0A2B2A}"/>
              </a:ext>
            </a:extLst>
          </p:cNvPr>
          <p:cNvSpPr txBox="1"/>
          <p:nvPr/>
        </p:nvSpPr>
        <p:spPr>
          <a:xfrm>
            <a:off x="6814330" y="3027163"/>
            <a:ext cx="518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EC028D"/>
                </a:solidFill>
                <a:latin typeface="TektonPro-Regular"/>
              </a:rPr>
              <a:t>it is your skills that are the most important in this job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C88C11-C09F-4F9A-B5DE-F2992807D703}"/>
              </a:ext>
            </a:extLst>
          </p:cNvPr>
          <p:cNvSpPr txBox="1"/>
          <p:nvPr/>
        </p:nvSpPr>
        <p:spPr>
          <a:xfrm>
            <a:off x="5758040" y="4036070"/>
            <a:ext cx="518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EC028D"/>
                </a:solidFill>
                <a:latin typeface="TektonPro-Regular"/>
              </a:rPr>
              <a:t>it was the boss that got the credit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6B372E-E2AA-47E7-9DF6-0CE272EDE274}"/>
              </a:ext>
            </a:extLst>
          </p:cNvPr>
          <p:cNvSpPr txBox="1"/>
          <p:nvPr/>
        </p:nvSpPr>
        <p:spPr>
          <a:xfrm>
            <a:off x="7224233" y="4929367"/>
            <a:ext cx="518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rgbClr val="EC028D"/>
                </a:solidFill>
                <a:effectLst/>
                <a:latin typeface="TektonPro-Regular"/>
              </a:rPr>
              <a:t>this is the joy in helping people that </a:t>
            </a:r>
            <a:r>
              <a:rPr lang="en-US" sz="2800" b="0" i="0" dirty="0" err="1">
                <a:solidFill>
                  <a:srgbClr val="EC028D"/>
                </a:solidFill>
                <a:effectLst/>
                <a:latin typeface="TektonPro-Regular"/>
              </a:rPr>
              <a:t>canmake</a:t>
            </a:r>
            <a:r>
              <a:rPr lang="en-US" sz="2800" dirty="0">
                <a:solidFill>
                  <a:srgbClr val="EC028D"/>
                </a:solidFill>
                <a:latin typeface="TektonPro-Regular"/>
              </a:rPr>
              <a:t> happy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903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 descr="MM900282749[1]">
            <a:extLst>
              <a:ext uri="{FF2B5EF4-FFF2-40B4-BE49-F238E27FC236}">
                <a16:creationId xmlns:a16="http://schemas.microsoft.com/office/drawing/2014/main" id="{F3670E59-133A-4F7A-8371-7DEB70C722D7}"/>
              </a:ext>
            </a:extLst>
          </p:cNvPr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3926" y="1916114"/>
            <a:ext cx="2124075" cy="2124075"/>
          </a:xfrm>
        </p:spPr>
      </p:pic>
      <p:sp>
        <p:nvSpPr>
          <p:cNvPr id="11267" name="Rectangle 12">
            <a:extLst>
              <a:ext uri="{FF2B5EF4-FFF2-40B4-BE49-F238E27FC236}">
                <a16:creationId xmlns:a16="http://schemas.microsoft.com/office/drawing/2014/main" id="{93946D68-28B0-4804-9FB4-B0A077D6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9" y="260351"/>
            <a:ext cx="85185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3000" b="1">
                <a:solidFill>
                  <a:schemeClr val="tx2"/>
                </a:solidFill>
                <a:latin typeface="Verdana" panose="020B0604030504040204" pitchFamily="34" charset="0"/>
              </a:rPr>
              <a:t>CHOOSE the correct option</a:t>
            </a:r>
          </a:p>
        </p:txBody>
      </p:sp>
      <p:sp>
        <p:nvSpPr>
          <p:cNvPr id="11268" name="Text Box 13">
            <a:extLst>
              <a:ext uri="{FF2B5EF4-FFF2-40B4-BE49-F238E27FC236}">
                <a16:creationId xmlns:a16="http://schemas.microsoft.com/office/drawing/2014/main" id="{509BC488-EC21-4B30-B435-E26D89B59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911" y="1268413"/>
            <a:ext cx="949226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GB" altLang="en-US" sz="2000" dirty="0"/>
              <a:t>Finding a spider in the bathtub is…..  disgusting / disgusted.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If you went on the biggest roller coaster in the world, you’d be exciting / excited. 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A horror film is …  frightening / frightened.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A 10-hour flight is …  tiring / tired.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If you ran 10 km you’d be …  exhausting / exhausted.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A spa session is relaxing / relaxed.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If you lost 100€, you’d be … annoying / annoyed.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When you hear terrible news you feel … worrying / worried.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The film was very long and boring / bored.  We almost fell asleep.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I’m very interesting / interested in languages.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This news is terrible… well, in fact  it’s really shocking / shocked.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She hasn’t been well for quite a long time so she’s a bit depressing / depressed.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There’s nothing interesting / interested on TV this evening.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This exercise is very confusing / confused and I’m quite confusing / confused. </a:t>
            </a:r>
          </a:p>
          <a:p>
            <a:pPr eaLnBrk="1" hangingPunct="1">
              <a:buFontTx/>
              <a:buAutoNum type="arabicPeriod"/>
            </a:pPr>
            <a:r>
              <a:rPr lang="en-GB" altLang="en-US" sz="2000" dirty="0"/>
              <a:t>I need a relaxing / relaxed holiday on a lonely island.</a:t>
            </a:r>
          </a:p>
        </p:txBody>
      </p:sp>
    </p:spTree>
  </p:cSld>
  <p:clrMapOvr>
    <a:masterClrMapping/>
  </p:clrMapOvr>
  <p:transition spd="slow">
    <p:split orient="vert"/>
    <p:sndAc>
      <p:stSnd>
        <p:snd r:embed="rId3" name="click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M900282749[1]">
            <a:extLst>
              <a:ext uri="{FF2B5EF4-FFF2-40B4-BE49-F238E27FC236}">
                <a16:creationId xmlns:a16="http://schemas.microsoft.com/office/drawing/2014/main" id="{7E631EBB-FBB3-48FD-A3BE-A9E58D3CBDAF}"/>
              </a:ext>
            </a:extLst>
          </p:cNvPr>
          <p:cNvPicPr>
            <a:picLocks noGrp="1" noChangeAspect="1" noChangeArrowheads="1" noCrop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3926" y="1916114"/>
            <a:ext cx="2124075" cy="2124075"/>
          </a:xfrm>
        </p:spPr>
      </p:pic>
      <p:sp>
        <p:nvSpPr>
          <p:cNvPr id="12291" name="Rectangle 3">
            <a:extLst>
              <a:ext uri="{FF2B5EF4-FFF2-40B4-BE49-F238E27FC236}">
                <a16:creationId xmlns:a16="http://schemas.microsoft.com/office/drawing/2014/main" id="{78AEAF04-5444-4E0C-B17C-9AB45AAE7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289" y="260351"/>
            <a:ext cx="85185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3000" b="1">
                <a:solidFill>
                  <a:schemeClr val="tx2"/>
                </a:solidFill>
                <a:latin typeface="Verdana" panose="020B0604030504040204" pitchFamily="34" charset="0"/>
              </a:rPr>
              <a:t>CHOOSE the correct option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FD771AF4-0C87-44D5-8403-82F22AF82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9" y="1125539"/>
            <a:ext cx="8713787" cy="531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GB" altLang="en-US" dirty="0"/>
              <a:t>Finding a spider in the bathtub is…..  </a:t>
            </a:r>
            <a:r>
              <a:rPr lang="en-GB" altLang="en-US" b="1" dirty="0">
                <a:solidFill>
                  <a:srgbClr val="FF0000"/>
                </a:solidFill>
              </a:rPr>
              <a:t>disgusting</a:t>
            </a:r>
            <a:r>
              <a:rPr lang="en-GB" altLang="en-US" dirty="0"/>
              <a:t> 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If you went on the biggest roller coaster in the world, you’d be </a:t>
            </a:r>
            <a:r>
              <a:rPr lang="en-GB" altLang="en-US" b="1" dirty="0">
                <a:solidFill>
                  <a:srgbClr val="FF0000"/>
                </a:solidFill>
              </a:rPr>
              <a:t>excited</a:t>
            </a:r>
            <a:r>
              <a:rPr lang="en-GB" altLang="en-US" dirty="0"/>
              <a:t>. 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A horror film is …  </a:t>
            </a:r>
            <a:r>
              <a:rPr lang="en-GB" altLang="en-US" b="1" dirty="0">
                <a:solidFill>
                  <a:srgbClr val="FF0000"/>
                </a:solidFill>
              </a:rPr>
              <a:t>frightening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A 10-hour flight is …  </a:t>
            </a:r>
            <a:r>
              <a:rPr lang="en-GB" altLang="en-US" b="1" dirty="0">
                <a:solidFill>
                  <a:srgbClr val="FF0000"/>
                </a:solidFill>
              </a:rPr>
              <a:t>tiring</a:t>
            </a:r>
            <a:r>
              <a:rPr lang="en-GB" altLang="en-US" dirty="0"/>
              <a:t> 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If you ran 10 km you’d be …  </a:t>
            </a:r>
            <a:r>
              <a:rPr lang="en-GB" altLang="en-US" b="1" dirty="0">
                <a:solidFill>
                  <a:srgbClr val="FF0000"/>
                </a:solidFill>
              </a:rPr>
              <a:t>exhausted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A spa session is </a:t>
            </a:r>
            <a:r>
              <a:rPr lang="en-GB" altLang="en-US" b="1" dirty="0">
                <a:solidFill>
                  <a:srgbClr val="FF0000"/>
                </a:solidFill>
              </a:rPr>
              <a:t>relaxing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If you lost 100€, you’d be … </a:t>
            </a:r>
            <a:r>
              <a:rPr lang="en-GB" altLang="en-US" b="1" dirty="0">
                <a:solidFill>
                  <a:srgbClr val="FF0000"/>
                </a:solidFill>
              </a:rPr>
              <a:t>annoyed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When you hear terrible news you feel … </a:t>
            </a:r>
            <a:r>
              <a:rPr lang="en-GB" altLang="en-US" b="1" dirty="0">
                <a:solidFill>
                  <a:srgbClr val="FF0000"/>
                </a:solidFill>
              </a:rPr>
              <a:t>worried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The film was very long and </a:t>
            </a:r>
            <a:r>
              <a:rPr lang="en-GB" altLang="en-US" b="1" dirty="0">
                <a:solidFill>
                  <a:srgbClr val="FF0000"/>
                </a:solidFill>
              </a:rPr>
              <a:t>boring</a:t>
            </a:r>
            <a:r>
              <a:rPr lang="en-GB" altLang="en-US" dirty="0"/>
              <a:t>.  We almost fell asleep.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I’m very </a:t>
            </a:r>
            <a:r>
              <a:rPr lang="en-GB" altLang="en-US" b="1" dirty="0">
                <a:solidFill>
                  <a:srgbClr val="FF0000"/>
                </a:solidFill>
              </a:rPr>
              <a:t>interested</a:t>
            </a:r>
            <a:r>
              <a:rPr lang="en-GB" altLang="en-US" dirty="0"/>
              <a:t> in languages.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This news is terrible… well, in fact  it’s really </a:t>
            </a:r>
            <a:r>
              <a:rPr lang="en-GB" altLang="en-US" b="1" dirty="0">
                <a:solidFill>
                  <a:srgbClr val="FF0000"/>
                </a:solidFill>
              </a:rPr>
              <a:t>shocking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She hasn’t been well for quite a long time so she’s a bit </a:t>
            </a:r>
            <a:r>
              <a:rPr lang="en-GB" altLang="en-US" b="1" dirty="0">
                <a:solidFill>
                  <a:srgbClr val="FF0000"/>
                </a:solidFill>
              </a:rPr>
              <a:t>depressed</a:t>
            </a:r>
            <a:r>
              <a:rPr lang="en-GB" altLang="en-US" dirty="0"/>
              <a:t>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There’s nothing </a:t>
            </a:r>
            <a:r>
              <a:rPr lang="en-GB" altLang="en-US" b="1" dirty="0">
                <a:solidFill>
                  <a:srgbClr val="FF0000"/>
                </a:solidFill>
              </a:rPr>
              <a:t>interesting </a:t>
            </a:r>
            <a:r>
              <a:rPr lang="en-GB" altLang="en-US" dirty="0"/>
              <a:t>on TV this evening.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This exercise is very </a:t>
            </a:r>
            <a:r>
              <a:rPr lang="en-GB" altLang="en-US" b="1" dirty="0">
                <a:solidFill>
                  <a:srgbClr val="FF0000"/>
                </a:solidFill>
              </a:rPr>
              <a:t>confusing </a:t>
            </a:r>
            <a:r>
              <a:rPr lang="en-GB" altLang="en-US" dirty="0"/>
              <a:t>and I’m quite </a:t>
            </a:r>
            <a:r>
              <a:rPr lang="en-GB" altLang="en-US" b="1" dirty="0">
                <a:solidFill>
                  <a:srgbClr val="FF0000"/>
                </a:solidFill>
              </a:rPr>
              <a:t>confused</a:t>
            </a:r>
            <a:r>
              <a:rPr lang="en-GB" altLang="en-US" dirty="0"/>
              <a:t>. </a:t>
            </a:r>
          </a:p>
          <a:p>
            <a:pPr eaLnBrk="1" hangingPunct="1">
              <a:buFontTx/>
              <a:buAutoNum type="arabicPeriod"/>
            </a:pPr>
            <a:r>
              <a:rPr lang="en-GB" altLang="en-US" dirty="0"/>
              <a:t>I need a </a:t>
            </a:r>
            <a:r>
              <a:rPr lang="en-GB" altLang="en-US" b="1" dirty="0">
                <a:solidFill>
                  <a:srgbClr val="FF0000"/>
                </a:solidFill>
              </a:rPr>
              <a:t>relaxing</a:t>
            </a:r>
            <a:r>
              <a:rPr lang="en-GB" altLang="en-US" dirty="0"/>
              <a:t> holiday on a lonely island.</a:t>
            </a:r>
          </a:p>
          <a:p>
            <a:pPr eaLnBrk="1" hangingPunct="1">
              <a:buFontTx/>
              <a:buAutoNum type="arabicPeriod"/>
            </a:pPr>
            <a:endParaRPr lang="en-GB" altLang="en-US" dirty="0"/>
          </a:p>
          <a:p>
            <a:pPr eaLnBrk="1" hangingPunct="1"/>
            <a:r>
              <a:rPr lang="en-GB" altLang="en-US" dirty="0"/>
              <a:t>For more practice try on </a:t>
            </a:r>
            <a:r>
              <a:rPr lang="en-GB" altLang="en-US" dirty="0">
                <a:hlinkClick r:id="rId5"/>
              </a:rPr>
              <a:t>http://www.better-english.com/grammar/adjing.htm</a:t>
            </a:r>
            <a:r>
              <a:rPr lang="en-GB" altLang="en-US" dirty="0"/>
              <a:t> </a:t>
            </a:r>
          </a:p>
          <a:p>
            <a:pPr eaLnBrk="1" hangingPunct="1"/>
            <a:r>
              <a:rPr lang="en-GB" altLang="en-US" dirty="0"/>
              <a:t>                                       </a:t>
            </a:r>
            <a:r>
              <a:rPr lang="en-GB" altLang="en-US" dirty="0">
                <a:hlinkClick r:id="rId6"/>
              </a:rPr>
              <a:t>http://a4esl.org/q/h/9801/dg-eding.html</a:t>
            </a:r>
            <a:r>
              <a:rPr lang="en-GB" altLang="en-US" dirty="0"/>
              <a:t>   </a:t>
            </a:r>
          </a:p>
          <a:p>
            <a:pPr eaLnBrk="1" hangingPunct="1">
              <a:buFontTx/>
              <a:buAutoNum type="arabicPeriod"/>
            </a:pPr>
            <a:endParaRPr lang="en-GB" altLang="en-US" dirty="0"/>
          </a:p>
        </p:txBody>
      </p:sp>
    </p:spTree>
  </p:cSld>
  <p:clrMapOvr>
    <a:masterClrMapping/>
  </p:clrMapOvr>
  <p:transition spd="slow">
    <p:wheel spokes="1"/>
    <p:sndAc>
      <p:stSnd>
        <p:snd r:embed="rId3" name="coin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833593B-9907-45A2-934D-03933C195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000" b="1">
                <a:latin typeface="Verdana" panose="020B0604030504040204" pitchFamily="34" charset="0"/>
              </a:rPr>
              <a:t>What do you think about the following?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4F973FA-CCF1-4B78-B430-E75E845D0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5516564"/>
            <a:ext cx="8229600" cy="9366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 b="1">
                <a:solidFill>
                  <a:srgbClr val="25938E"/>
                </a:solidFill>
                <a:latin typeface="Verdana" panose="020B0604030504040204" pitchFamily="34" charset="0"/>
              </a:rPr>
              <a:t>Use an –ing / -ed adjective in your response.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600" b="1" i="1">
                <a:solidFill>
                  <a:srgbClr val="25938E"/>
                </a:solidFill>
                <a:latin typeface="Verdana" panose="020B0604030504040204" pitchFamily="34" charset="0"/>
              </a:rPr>
              <a:t>              E.g. I think … is depressing because…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1600" b="1" i="1">
                <a:solidFill>
                  <a:srgbClr val="25938E"/>
                </a:solidFill>
                <a:latin typeface="Verdana" panose="020B0604030504040204" pitchFamily="34" charset="0"/>
              </a:rPr>
              <a:t>                     … makes me feel depressed because …</a:t>
            </a:r>
          </a:p>
        </p:txBody>
      </p:sp>
      <p:sp>
        <p:nvSpPr>
          <p:cNvPr id="13316" name="AutoShape 5">
            <a:extLst>
              <a:ext uri="{FF2B5EF4-FFF2-40B4-BE49-F238E27FC236}">
                <a16:creationId xmlns:a16="http://schemas.microsoft.com/office/drawing/2014/main" id="{5D4B3EBB-79CE-411B-8786-744B94243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5913" y="1700213"/>
            <a:ext cx="6769100" cy="33845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football on TV       politicians       smoking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fast food      climate changes         top models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education in your country      rainy days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Woody Allen’s films       your favourite actor/actress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the economical situation in your country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eating snails       doing sport     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travelling to exotic countries       sunny days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altLang="en-US" sz="2000">
                <a:latin typeface="Verdana" panose="020B0604030504040204" pitchFamily="34" charset="0"/>
              </a:rPr>
              <a:t>running 15 km         snakes     politics </a:t>
            </a:r>
          </a:p>
          <a:p>
            <a:pPr algn="ctr" eaLnBrk="1" hangingPunct="1"/>
            <a:endParaRPr lang="en-GB" altLang="en-US" sz="2000"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0DA7-D4BE-48F4-BE6F-E2DF02FF1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9C221-19C9-4B40-84AC-BD6E88412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7BC85-207D-4556-AEF3-86607FC1A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548640"/>
            <a:ext cx="9135750" cy="60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794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38</TotalTime>
  <Words>1467</Words>
  <Application>Microsoft Office PowerPoint</Application>
  <PresentationFormat>Widescreen</PresentationFormat>
  <Paragraphs>210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Roboto</vt:lpstr>
      <vt:lpstr>Symbol</vt:lpstr>
      <vt:lpstr>TektonPro-Regular</vt:lpstr>
      <vt:lpstr>Tw Cen MT</vt:lpstr>
      <vt:lpstr>Tw Cen MT Condensed</vt:lpstr>
      <vt:lpstr>Verdana</vt:lpstr>
      <vt:lpstr>Wingdings</vt:lpstr>
      <vt:lpstr>Wingdings 3</vt:lpstr>
      <vt:lpstr>Integral</vt:lpstr>
      <vt:lpstr>Language expansion &amp; grammar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most common adjectives</vt:lpstr>
      <vt:lpstr>A. Read the article. What are the noun forms of the words in blue?</vt:lpstr>
      <vt:lpstr>Noun forms</vt:lpstr>
      <vt:lpstr>V_ed/V_ing describe?</vt:lpstr>
      <vt:lpstr>clef- sentences It is /was ….that </vt:lpstr>
      <vt:lpstr>clef- sentences It is /was ….that </vt:lpstr>
      <vt:lpstr>C – yes or no?</vt:lpstr>
      <vt:lpstr>D. Complete the sentences</vt:lpstr>
      <vt:lpstr>PowerPoint Presentation</vt:lpstr>
      <vt:lpstr>PowerPoint Presentation</vt:lpstr>
      <vt:lpstr>What do you think about the following?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expansion &amp; grammar</dc:title>
  <dc:creator>Lương Thị Minh Phương</dc:creator>
  <cp:lastModifiedBy>Lương Thị Minh Phương</cp:lastModifiedBy>
  <cp:revision>36</cp:revision>
  <dcterms:created xsi:type="dcterms:W3CDTF">2023-08-21T04:17:10Z</dcterms:created>
  <dcterms:modified xsi:type="dcterms:W3CDTF">2023-08-21T06:03:18Z</dcterms:modified>
</cp:coreProperties>
</file>