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66" r:id="rId4"/>
    <p:sldId id="264" r:id="rId5"/>
    <p:sldId id="263" r:id="rId6"/>
    <p:sldId id="262" r:id="rId7"/>
    <p:sldId id="265" r:id="rId8"/>
    <p:sldId id="261" r:id="rId9"/>
    <p:sldId id="260" r:id="rId10"/>
    <p:sldId id="259" r:id="rId11"/>
    <p:sldId id="267" r:id="rId12"/>
    <p:sldId id="268" r:id="rId13"/>
    <p:sldId id="269" r:id="rId14"/>
    <p:sldId id="270" r:id="rId15"/>
    <p:sldId id="274" r:id="rId16"/>
    <p:sldId id="258" r:id="rId17"/>
    <p:sldId id="272" r:id="rId18"/>
    <p:sldId id="275" r:id="rId19"/>
    <p:sldId id="271" r:id="rId20"/>
    <p:sldId id="276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1377" autoAdjust="0"/>
  </p:normalViewPr>
  <p:slideViewPr>
    <p:cSldViewPr snapToGrid="0">
      <p:cViewPr varScale="1">
        <p:scale>
          <a:sx n="51" d="100"/>
          <a:sy n="51" d="100"/>
        </p:scale>
        <p:origin x="118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F2E85E-5918-4C9D-B0DA-87D16FBDDFD9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50C951-4924-4E9F-840D-1E87CB6E7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65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50C951-4924-4E9F-840D-1E87CB6E707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439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380A4F44-5B66-4B74-890B-25D31746B11E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58963-FBC4-4343-B4D5-5313B24DE49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824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A4F44-5B66-4B74-890B-25D31746B11E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58963-FBC4-4343-B4D5-5313B24DE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83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A4F44-5B66-4B74-890B-25D31746B11E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58963-FBC4-4343-B4D5-5313B24DE49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6526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A4F44-5B66-4B74-890B-25D31746B11E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58963-FBC4-4343-B4D5-5313B24DE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848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A4F44-5B66-4B74-890B-25D31746B11E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58963-FBC4-4343-B4D5-5313B24DE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836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A4F44-5B66-4B74-890B-25D31746B11E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58963-FBC4-4343-B4D5-5313B24DE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19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A4F44-5B66-4B74-890B-25D31746B11E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58963-FBC4-4343-B4D5-5313B24DE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22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A4F44-5B66-4B74-890B-25D31746B11E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58963-FBC4-4343-B4D5-5313B24DE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39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A4F44-5B66-4B74-890B-25D31746B11E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58963-FBC4-4343-B4D5-5313B24DE49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8703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A4F44-5B66-4B74-890B-25D31746B11E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58963-FBC4-4343-B4D5-5313B24DE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885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A4F44-5B66-4B74-890B-25D31746B11E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58963-FBC4-4343-B4D5-5313B24DE49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9763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380A4F44-5B66-4B74-890B-25D31746B11E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C1558963-FBC4-4343-B4D5-5313B24DE49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6200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34.png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12" Type="http://schemas.openxmlformats.org/officeDocument/2006/relationships/image" Target="../media/image33.png"/><Relationship Id="rId17" Type="http://schemas.microsoft.com/office/2007/relationships/hdphoto" Target="../media/hdphoto6.wdp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32.png"/><Relationship Id="rId5" Type="http://schemas.openxmlformats.org/officeDocument/2006/relationships/image" Target="../media/image29.png"/><Relationship Id="rId15" Type="http://schemas.openxmlformats.org/officeDocument/2006/relationships/image" Target="../media/image35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31.png"/><Relationship Id="rId14" Type="http://schemas.microsoft.com/office/2007/relationships/hdphoto" Target="../media/hdphoto5.wdp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8.wdp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38C6B-E474-464D-A0EA-C3A011C517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communication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A907B8-0A8E-4743-AC5E-1335899383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UNIT 11 - CAREERS</a:t>
            </a:r>
          </a:p>
        </p:txBody>
      </p:sp>
    </p:spTree>
    <p:extLst>
      <p:ext uri="{BB962C8B-B14F-4D97-AF65-F5344CB8AC3E}">
        <p14:creationId xmlns:p14="http://schemas.microsoft.com/office/powerpoint/2010/main" val="3845490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53B9E-69BD-404E-B535-8D8AF9CC3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187" y="8648"/>
            <a:ext cx="9720072" cy="1499616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rgbClr val="FF0000"/>
                </a:solidFill>
              </a:rPr>
              <a:t>Warm up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40AB059-32F2-4D77-84D4-D6495184439F}"/>
              </a:ext>
            </a:extLst>
          </p:cNvPr>
          <p:cNvSpPr txBox="1"/>
          <p:nvPr/>
        </p:nvSpPr>
        <p:spPr>
          <a:xfrm>
            <a:off x="3952326" y="340670"/>
            <a:ext cx="93916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chemeClr val="accent3">
                    <a:lumMod val="75000"/>
                  </a:schemeClr>
                </a:solidFill>
              </a:rPr>
              <a:t>GIVING ADVICE</a:t>
            </a:r>
            <a:endParaRPr lang="en-US" sz="4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0CD0C504-A2C4-4013-9A69-BB7339CC14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13" y="1295060"/>
            <a:ext cx="11193374" cy="5315289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4F843EE-E8A2-41B4-B7B0-A9E86E2223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6828" y="2334968"/>
            <a:ext cx="1959659" cy="198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62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53B9E-69BD-404E-B535-8D8AF9CC3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187" y="8648"/>
            <a:ext cx="9720072" cy="1499616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rgbClr val="FF0000"/>
                </a:solidFill>
              </a:rPr>
              <a:t>Warm up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40AB059-32F2-4D77-84D4-D6495184439F}"/>
              </a:ext>
            </a:extLst>
          </p:cNvPr>
          <p:cNvSpPr txBox="1"/>
          <p:nvPr/>
        </p:nvSpPr>
        <p:spPr>
          <a:xfrm>
            <a:off x="3952326" y="340670"/>
            <a:ext cx="93916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chemeClr val="accent3">
                    <a:lumMod val="75000"/>
                  </a:schemeClr>
                </a:solidFill>
              </a:rPr>
              <a:t>GIVING ADVICE</a:t>
            </a:r>
            <a:endParaRPr lang="en-US" sz="4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D10ED4-6C1D-493A-B299-38F4F1B7C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946" y="1382638"/>
            <a:ext cx="8830907" cy="51346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F13EDAC-3810-4388-BD40-86FFBD6B30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1895" y="4362449"/>
            <a:ext cx="2025233" cy="207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08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53B9E-69BD-404E-B535-8D8AF9CC3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187" y="8648"/>
            <a:ext cx="9720072" cy="1499616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rgbClr val="FF0000"/>
                </a:solidFill>
              </a:rPr>
              <a:t>Warm up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40AB059-32F2-4D77-84D4-D6495184439F}"/>
              </a:ext>
            </a:extLst>
          </p:cNvPr>
          <p:cNvSpPr txBox="1"/>
          <p:nvPr/>
        </p:nvSpPr>
        <p:spPr>
          <a:xfrm>
            <a:off x="3952326" y="340670"/>
            <a:ext cx="93916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chemeClr val="accent3">
                    <a:lumMod val="75000"/>
                  </a:schemeClr>
                </a:solidFill>
              </a:rPr>
              <a:t>GIVING ADVICE</a:t>
            </a:r>
            <a:endParaRPr lang="en-US" sz="4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C13260-8C04-487F-9199-5D5AD2BD25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194" y="1508264"/>
            <a:ext cx="8544481" cy="51727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221E1A9-1A0A-4DDC-83EC-72ECA1B3B3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1499" y="2462799"/>
            <a:ext cx="2028825" cy="205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279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53B9E-69BD-404E-B535-8D8AF9CC3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187" y="8648"/>
            <a:ext cx="9720072" cy="1499616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rgbClr val="FF0000"/>
                </a:solidFill>
              </a:rPr>
              <a:t>Warm up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40AB059-32F2-4D77-84D4-D6495184439F}"/>
              </a:ext>
            </a:extLst>
          </p:cNvPr>
          <p:cNvSpPr txBox="1"/>
          <p:nvPr/>
        </p:nvSpPr>
        <p:spPr>
          <a:xfrm>
            <a:off x="3952326" y="340670"/>
            <a:ext cx="93916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chemeClr val="accent3">
                    <a:lumMod val="75000"/>
                  </a:schemeClr>
                </a:solidFill>
              </a:rPr>
              <a:t>GIVING ADVICE</a:t>
            </a:r>
            <a:endParaRPr lang="en-US" sz="4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E449DE-FA6F-45E6-B980-96D1AB100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219" y="1344533"/>
            <a:ext cx="10116962" cy="51727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C7B13A-7D52-4FB4-895A-95927B7327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2976" y="2222516"/>
            <a:ext cx="1905430" cy="193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741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53B9E-69BD-404E-B535-8D8AF9CC3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187" y="8648"/>
            <a:ext cx="9720072" cy="1499616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rgbClr val="FF0000"/>
                </a:solidFill>
              </a:rPr>
              <a:t>Warm up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40AB059-32F2-4D77-84D4-D6495184439F}"/>
              </a:ext>
            </a:extLst>
          </p:cNvPr>
          <p:cNvSpPr txBox="1"/>
          <p:nvPr/>
        </p:nvSpPr>
        <p:spPr>
          <a:xfrm>
            <a:off x="3952326" y="340670"/>
            <a:ext cx="93916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chemeClr val="accent3">
                    <a:lumMod val="75000"/>
                  </a:schemeClr>
                </a:solidFill>
              </a:rPr>
              <a:t>GIVING ADVICE</a:t>
            </a:r>
            <a:endParaRPr lang="en-US" sz="4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C9E5C8-2FE3-4A7B-AE99-1E63A8C846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756" y="1382638"/>
            <a:ext cx="10126488" cy="51346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1043EF-C1D9-440D-8747-84FEFF2E2B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7669" y="4371975"/>
            <a:ext cx="2063162" cy="200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665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BB8EA-D051-4E0E-BAA3-C17448751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2D91E-D5CE-4B6D-8BF2-577E803B9A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408F25-600D-4E7D-9636-504D83D307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7" y="1293102"/>
            <a:ext cx="9458131" cy="556489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7E00D8E-9C5A-4FF3-8B35-49E77FDA3D35}"/>
              </a:ext>
            </a:extLst>
          </p:cNvPr>
          <p:cNvSpPr txBox="1">
            <a:spLocks/>
          </p:cNvSpPr>
          <p:nvPr/>
        </p:nvSpPr>
        <p:spPr>
          <a:xfrm>
            <a:off x="762187" y="8648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>
                <a:solidFill>
                  <a:srgbClr val="FF0000"/>
                </a:solidFill>
              </a:rPr>
              <a:t>Warm up</a:t>
            </a:r>
            <a:endParaRPr lang="en-US" sz="60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1B794C-7525-40EA-89F5-CF303346C8A6}"/>
              </a:ext>
            </a:extLst>
          </p:cNvPr>
          <p:cNvSpPr txBox="1"/>
          <p:nvPr/>
        </p:nvSpPr>
        <p:spPr>
          <a:xfrm>
            <a:off x="3952326" y="340670"/>
            <a:ext cx="93916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chemeClr val="accent3">
                    <a:lumMod val="75000"/>
                  </a:schemeClr>
                </a:solidFill>
              </a:rPr>
              <a:t>GIVING ADVICE</a:t>
            </a:r>
            <a:endParaRPr lang="en-US" sz="4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B3912BB-F61E-4B7D-A780-32F790469F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485021"/>
            <a:ext cx="2214761" cy="2103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733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53B9E-69BD-404E-B535-8D8AF9CC3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187" y="8648"/>
            <a:ext cx="9720072" cy="1499616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rgbClr val="FF0000"/>
                </a:solidFill>
              </a:rPr>
              <a:t>Warm up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40AB059-32F2-4D77-84D4-D6495184439F}"/>
              </a:ext>
            </a:extLst>
          </p:cNvPr>
          <p:cNvSpPr txBox="1"/>
          <p:nvPr/>
        </p:nvSpPr>
        <p:spPr>
          <a:xfrm>
            <a:off x="3952326" y="340670"/>
            <a:ext cx="93916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chemeClr val="accent3">
                    <a:lumMod val="75000"/>
                  </a:schemeClr>
                </a:solidFill>
              </a:rPr>
              <a:t>GIVING ADVICE</a:t>
            </a:r>
            <a:endParaRPr lang="en-US" sz="4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4E5058-1B6A-4035-B042-1D06751943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0528" y="1380578"/>
            <a:ext cx="8735644" cy="51061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15FB3ED-31D2-47A1-AC59-5E24EB08A6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029" y="2344285"/>
            <a:ext cx="1928896" cy="1960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917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53B9E-69BD-404E-B535-8D8AF9CC3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187" y="8648"/>
            <a:ext cx="9720072" cy="1499616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rgbClr val="FF0000"/>
                </a:solidFill>
              </a:rPr>
              <a:t>Warm up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40AB059-32F2-4D77-84D4-D6495184439F}"/>
              </a:ext>
            </a:extLst>
          </p:cNvPr>
          <p:cNvSpPr txBox="1"/>
          <p:nvPr/>
        </p:nvSpPr>
        <p:spPr>
          <a:xfrm>
            <a:off x="3952326" y="340670"/>
            <a:ext cx="93916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chemeClr val="accent3">
                    <a:lumMod val="75000"/>
                  </a:schemeClr>
                </a:solidFill>
              </a:rPr>
              <a:t>GIVING ADVICE</a:t>
            </a:r>
            <a:endParaRPr lang="en-US" sz="4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379E93-DAD9-4987-9119-3FCBC092F0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914" y="1380578"/>
            <a:ext cx="8926171" cy="50870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325F8FF-7B5D-402B-AEF4-B257242226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7161" y="4462540"/>
            <a:ext cx="2005098" cy="2005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323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53B9E-69BD-404E-B535-8D8AF9CC3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187" y="8648"/>
            <a:ext cx="9720072" cy="1499616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rgbClr val="FF0000"/>
                </a:solidFill>
              </a:rPr>
              <a:t>Warm up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40AB059-32F2-4D77-84D4-D6495184439F}"/>
              </a:ext>
            </a:extLst>
          </p:cNvPr>
          <p:cNvSpPr txBox="1"/>
          <p:nvPr/>
        </p:nvSpPr>
        <p:spPr>
          <a:xfrm>
            <a:off x="3952326" y="340670"/>
            <a:ext cx="93916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chemeClr val="accent3">
                    <a:lumMod val="75000"/>
                  </a:schemeClr>
                </a:solidFill>
              </a:rPr>
              <a:t>GIVING ADVICE</a:t>
            </a:r>
            <a:endParaRPr lang="en-US" sz="4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8E5F03-418E-4AD1-84A0-4DE875E39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991" y="1277849"/>
            <a:ext cx="9974067" cy="52394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2E4CB86-549D-460F-9EF4-C6844E539A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2524" y="4385028"/>
            <a:ext cx="2015233" cy="1940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216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53B9E-69BD-404E-B535-8D8AF9CC3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187" y="8648"/>
            <a:ext cx="9720072" cy="1499616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rgbClr val="FF0000"/>
                </a:solidFill>
              </a:rPr>
              <a:t>Warm up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40AB059-32F2-4D77-84D4-D6495184439F}"/>
              </a:ext>
            </a:extLst>
          </p:cNvPr>
          <p:cNvSpPr txBox="1"/>
          <p:nvPr/>
        </p:nvSpPr>
        <p:spPr>
          <a:xfrm>
            <a:off x="3952326" y="340670"/>
            <a:ext cx="93916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chemeClr val="accent3">
                    <a:lumMod val="75000"/>
                  </a:schemeClr>
                </a:solidFill>
              </a:rPr>
              <a:t>GIVING ADVICE</a:t>
            </a:r>
            <a:endParaRPr lang="en-US" sz="4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DE8661-C759-4FA2-A937-20B99DC3A3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306" y="1430270"/>
            <a:ext cx="8335538" cy="50870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53D7A6E-16EE-4122-8430-48F1FAB438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7349" y="4338997"/>
            <a:ext cx="2057573" cy="2025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673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255EF-3F00-4791-A437-0922A575C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accent5"/>
                </a:solidFill>
              </a:rPr>
              <a:t>MOST RESPECTED JOBS IN VIETNAM?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205912-C553-41D9-AAD0-78FE78CA7D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0043E7-1A39-480F-85A9-8D34D6AA0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1672942"/>
            <a:ext cx="3129261" cy="23277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5CF62AD-61C6-4525-95EA-223EBEF4C1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6460" y="1596741"/>
            <a:ext cx="5441289" cy="28469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4CD8949-65FB-41B9-8B40-5B67BA31B4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7200" y="447523"/>
            <a:ext cx="4039810" cy="36769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F641B82-16C9-4AFC-85F3-5AE8C18300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99" y="3607013"/>
            <a:ext cx="4201111" cy="30960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2446B0E-02E3-49D0-946A-5E694AF941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1342" y="3276100"/>
            <a:ext cx="2372056" cy="35819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E9D44DD-1D5B-477D-8FC2-69C79F367C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03830" y="3276100"/>
            <a:ext cx="4277322" cy="318179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DA29406-41BF-4309-B42E-D422B09036B0}"/>
              </a:ext>
            </a:extLst>
          </p:cNvPr>
          <p:cNvSpPr/>
          <p:nvPr/>
        </p:nvSpPr>
        <p:spPr>
          <a:xfrm>
            <a:off x="2306025" y="2285999"/>
            <a:ext cx="1189650" cy="38100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/>
              <a:t>DOCTOR</a:t>
            </a:r>
            <a:endParaRPr lang="en-US" b="1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13C58CF-5A82-4DA6-8707-330010AC23B7}"/>
              </a:ext>
            </a:extLst>
          </p:cNvPr>
          <p:cNvSpPr/>
          <p:nvPr/>
        </p:nvSpPr>
        <p:spPr>
          <a:xfrm>
            <a:off x="4465480" y="2113406"/>
            <a:ext cx="1189650" cy="38100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/>
              <a:t>TEACHER</a:t>
            </a:r>
            <a:endParaRPr lang="en-US" b="1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F178A53-5D02-432A-B2C2-470C5E535391}"/>
              </a:ext>
            </a:extLst>
          </p:cNvPr>
          <p:cNvSpPr/>
          <p:nvPr/>
        </p:nvSpPr>
        <p:spPr>
          <a:xfrm>
            <a:off x="10391502" y="490710"/>
            <a:ext cx="1189650" cy="38100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/>
              <a:t>PILOT</a:t>
            </a:r>
            <a:endParaRPr lang="en-US" b="1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F85DFD5-FD38-41A4-9D3C-63805782ADAB}"/>
              </a:ext>
            </a:extLst>
          </p:cNvPr>
          <p:cNvSpPr/>
          <p:nvPr/>
        </p:nvSpPr>
        <p:spPr>
          <a:xfrm>
            <a:off x="2286594" y="3982815"/>
            <a:ext cx="1189650" cy="38100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/>
              <a:t>ARTIST</a:t>
            </a:r>
            <a:endParaRPr lang="en-US" b="1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0B39A42-0250-4212-B983-1C55B853E1E4}"/>
              </a:ext>
            </a:extLst>
          </p:cNvPr>
          <p:cNvSpPr/>
          <p:nvPr/>
        </p:nvSpPr>
        <p:spPr>
          <a:xfrm>
            <a:off x="5250042" y="5667476"/>
            <a:ext cx="1189650" cy="38100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/>
              <a:t>SINGER</a:t>
            </a:r>
            <a:endParaRPr lang="en-US" b="1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464EDCE-0A69-4508-965C-DBC58DD65987}"/>
              </a:ext>
            </a:extLst>
          </p:cNvPr>
          <p:cNvSpPr/>
          <p:nvPr/>
        </p:nvSpPr>
        <p:spPr>
          <a:xfrm>
            <a:off x="8013823" y="5667476"/>
            <a:ext cx="2225551" cy="38100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/>
              <a:t>FIREFIGHTER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16920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CBD55-8958-4302-B8E5-E94F467E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3300" y="261488"/>
            <a:ext cx="9720072" cy="1499616"/>
          </a:xfrm>
        </p:spPr>
        <p:txBody>
          <a:bodyPr/>
          <a:lstStyle/>
          <a:p>
            <a:r>
              <a:rPr lang="en-GB" dirty="0">
                <a:solidFill>
                  <a:schemeClr val="accent5"/>
                </a:solidFill>
              </a:rPr>
              <a:t>MOST COMMON PART-TIME JOBS</a:t>
            </a:r>
            <a:endParaRPr lang="en-US" dirty="0">
              <a:solidFill>
                <a:schemeClr val="accent5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F70117C-AFBD-4D8E-9664-E95295E6B4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693" y="1796015"/>
            <a:ext cx="2514951" cy="331516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6E5A6A3-2E10-4A9C-9CF4-9E5354BE25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50168" y="1903688"/>
            <a:ext cx="1146995" cy="4204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86D51D1-E97E-40DB-BF1A-7CB41D3C76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33684" y="1898157"/>
            <a:ext cx="4067743" cy="281979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3EA4BF7-119F-4B17-BC53-959F4E4407B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51796" y="2084831"/>
            <a:ext cx="1474701" cy="51549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1D78450-83E6-4BF1-92E0-449A8CAB89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98084" y="172534"/>
            <a:ext cx="3203591" cy="425793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8C550D6-3C8D-46DC-A504-94542BD7C96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430521" y="311246"/>
            <a:ext cx="1474702" cy="5479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55E4637-C691-4EEF-B9CC-446804D9CEE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693" y="4252116"/>
            <a:ext cx="4105848" cy="250110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01CD147-3B65-4468-8E0C-B380F02AE932}"/>
              </a:ext>
            </a:extLst>
          </p:cNvPr>
          <p:cNvSpPr/>
          <p:nvPr/>
        </p:nvSpPr>
        <p:spPr>
          <a:xfrm>
            <a:off x="2145617" y="4825624"/>
            <a:ext cx="1559608" cy="38100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bg1"/>
                </a:solidFill>
              </a:rPr>
              <a:t>shipper </a:t>
            </a: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A4E8032-DD72-4486-9611-F830D6E6608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346718" y="3609446"/>
            <a:ext cx="5687124" cy="307602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790BD7C-C056-4D6A-A7F4-D48CCC52DBE0}"/>
              </a:ext>
            </a:extLst>
          </p:cNvPr>
          <p:cNvSpPr/>
          <p:nvPr/>
        </p:nvSpPr>
        <p:spPr>
          <a:xfrm>
            <a:off x="4764991" y="5502670"/>
            <a:ext cx="2445433" cy="52822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bg1"/>
                </a:solidFill>
              </a:rPr>
              <a:t>cashier/teller</a:t>
            </a: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5325B6F8-86A9-4A43-96C5-43099CFF825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11438" y="2497514"/>
            <a:ext cx="4067743" cy="2722589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E1766280-6BF5-4FB7-B62A-1F8DC5277A5C}"/>
              </a:ext>
            </a:extLst>
          </p:cNvPr>
          <p:cNvSpPr/>
          <p:nvPr/>
        </p:nvSpPr>
        <p:spPr>
          <a:xfrm>
            <a:off x="7515225" y="4678403"/>
            <a:ext cx="4486450" cy="52822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bg1"/>
                </a:solidFill>
              </a:rPr>
              <a:t>content creator/live streamer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53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 animBg="1"/>
      <p:bldP spid="2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15B93A4A-4FAD-49D1-ADD7-098B2455CB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8336254"/>
              </p:ext>
            </p:extLst>
          </p:nvPr>
        </p:nvGraphicFramePr>
        <p:xfrm>
          <a:off x="1024128" y="1819275"/>
          <a:ext cx="9720262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0131">
                  <a:extLst>
                    <a:ext uri="{9D8B030D-6E8A-4147-A177-3AD203B41FA5}">
                      <a16:colId xmlns:a16="http://schemas.microsoft.com/office/drawing/2014/main" val="2393481557"/>
                    </a:ext>
                  </a:extLst>
                </a:gridCol>
                <a:gridCol w="4860131">
                  <a:extLst>
                    <a:ext uri="{9D8B030D-6E8A-4147-A177-3AD203B41FA5}">
                      <a16:colId xmlns:a16="http://schemas.microsoft.com/office/drawing/2014/main" val="2316903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Reasons for having a part-time job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Reasons for not having a part-time job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753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indent="-457200">
                        <a:buFontTx/>
                        <a:buChar char="-"/>
                      </a:pPr>
                      <a:r>
                        <a:rPr lang="en-US" sz="2800" dirty="0"/>
                        <a:t>Money to pay for tuition fee</a:t>
                      </a:r>
                    </a:p>
                    <a:p>
                      <a:pPr marL="457200" indent="-457200">
                        <a:buFontTx/>
                        <a:buChar char="-"/>
                      </a:pPr>
                      <a:r>
                        <a:rPr lang="en-US" sz="2800" dirty="0"/>
                        <a:t>Chance to meet different people</a:t>
                      </a:r>
                    </a:p>
                    <a:p>
                      <a:pPr marL="457200" indent="-457200">
                        <a:buFontTx/>
                        <a:buChar char="-"/>
                      </a:pPr>
                      <a:r>
                        <a:rPr lang="en-US" sz="2800" dirty="0"/>
                        <a:t>Learn new skills</a:t>
                      </a:r>
                    </a:p>
                    <a:p>
                      <a:pPr marL="457200" indent="-457200">
                        <a:buFontTx/>
                        <a:buChar char="-"/>
                      </a:pPr>
                      <a:r>
                        <a:rPr lang="en-US" sz="2800" dirty="0"/>
                        <a:t>Know how to behave in different situations</a:t>
                      </a:r>
                    </a:p>
                    <a:p>
                      <a:pPr marL="457200" indent="-457200">
                        <a:buFontTx/>
                        <a:buChar char="-"/>
                      </a:pPr>
                      <a:r>
                        <a:rPr lang="en-US" sz="2800" dirty="0"/>
                        <a:t>Learn more knowledge that can’t learn at school, etc.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Tx/>
                        <a:buChar char="-"/>
                      </a:pPr>
                      <a:r>
                        <a:rPr lang="en-US" sz="2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Not enough time for study</a:t>
                      </a:r>
                    </a:p>
                    <a:p>
                      <a:pPr marL="457200" indent="-457200">
                        <a:buFontTx/>
                        <a:buChar char="-"/>
                      </a:pPr>
                      <a:r>
                        <a:rPr lang="en-US" sz="2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Unsuitable jobs</a:t>
                      </a:r>
                    </a:p>
                    <a:p>
                      <a:pPr marL="457200" indent="-457200">
                        <a:buFontTx/>
                        <a:buChar char="-"/>
                      </a:pPr>
                      <a:r>
                        <a:rPr lang="en-US" sz="2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Bad bosses/managers/ colleagues </a:t>
                      </a:r>
                    </a:p>
                    <a:p>
                      <a:pPr marL="457200" indent="-457200" algn="just">
                        <a:buFontTx/>
                        <a:buChar char="-"/>
                      </a:pPr>
                      <a:r>
                        <a:rPr lang="en-US" sz="2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Low pay</a:t>
                      </a:r>
                    </a:p>
                    <a:p>
                      <a:pPr marL="457200" indent="-457200" algn="just">
                        <a:buFontTx/>
                        <a:buChar char="-"/>
                      </a:pPr>
                      <a:r>
                        <a:rPr lang="en-US" sz="2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Dangers at work/ on the way</a:t>
                      </a:r>
                    </a:p>
                    <a:p>
                      <a:pPr marL="457200" indent="-457200" algn="just">
                        <a:buFontTx/>
                        <a:buChar char="-"/>
                      </a:pPr>
                      <a:r>
                        <a:rPr lang="en-US" sz="2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Etc.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009112"/>
                  </a:ext>
                </a:extLst>
              </a:tr>
            </a:tbl>
          </a:graphicData>
        </a:graphic>
      </p:graphicFrame>
      <p:sp>
        <p:nvSpPr>
          <p:cNvPr id="8" name="Title 7">
            <a:extLst>
              <a:ext uri="{FF2B5EF4-FFF2-40B4-BE49-F238E27FC236}">
                <a16:creationId xmlns:a16="http://schemas.microsoft.com/office/drawing/2014/main" id="{624B967C-2ED5-4208-8ED2-ACD0EAA84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938" y="749808"/>
            <a:ext cx="9720072" cy="1499616"/>
          </a:xfrm>
        </p:spPr>
        <p:txBody>
          <a:bodyPr>
            <a:normAutofit/>
          </a:bodyPr>
          <a:lstStyle/>
          <a:p>
            <a:r>
              <a:rPr lang="en-US" sz="4400" dirty="0"/>
              <a:t>brainstorming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29E8813-3FB7-4C68-B8EE-9D6050573B86}"/>
              </a:ext>
            </a:extLst>
          </p:cNvPr>
          <p:cNvSpPr txBox="1">
            <a:spLocks/>
          </p:cNvSpPr>
          <p:nvPr/>
        </p:nvSpPr>
        <p:spPr>
          <a:xfrm>
            <a:off x="1023938" y="0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rgbClr val="FF0000"/>
                </a:solidFill>
              </a:rPr>
              <a:t>ROLE-PLAY: </a:t>
            </a:r>
            <a:r>
              <a:rPr lang="en-GB" dirty="0">
                <a:solidFill>
                  <a:srgbClr val="00B050"/>
                </a:solidFill>
              </a:rPr>
              <a:t>GET A PART-TIME JOB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0626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24B967C-2ED5-4208-8ED2-ACD0EAA84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938" y="749808"/>
            <a:ext cx="9720072" cy="1499616"/>
          </a:xfrm>
        </p:spPr>
        <p:txBody>
          <a:bodyPr>
            <a:normAutofit/>
          </a:bodyPr>
          <a:lstStyle/>
          <a:p>
            <a:r>
              <a:rPr lang="en-US" sz="4400" dirty="0"/>
              <a:t>Brainstorming: </a:t>
            </a:r>
            <a:r>
              <a:rPr lang="en-US" sz="4400" dirty="0">
                <a:solidFill>
                  <a:srgbClr val="7030A0"/>
                </a:solidFill>
              </a:rPr>
              <a:t>tips on balancing work-study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29E8813-3FB7-4C68-B8EE-9D6050573B86}"/>
              </a:ext>
            </a:extLst>
          </p:cNvPr>
          <p:cNvSpPr txBox="1">
            <a:spLocks/>
          </p:cNvSpPr>
          <p:nvPr/>
        </p:nvSpPr>
        <p:spPr>
          <a:xfrm>
            <a:off x="1023938" y="-3657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rgbClr val="FF0000"/>
                </a:solidFill>
              </a:rPr>
              <a:t>ROLE-PLAY: </a:t>
            </a:r>
            <a:r>
              <a:rPr lang="en-GB" dirty="0">
                <a:solidFill>
                  <a:srgbClr val="00B050"/>
                </a:solidFill>
              </a:rPr>
              <a:t>GET A PART-TIME JOB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AD43B8-5251-4A02-B780-CB82C90F0D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153920"/>
            <a:ext cx="10639552" cy="415544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4400" dirty="0"/>
              <a:t>Keep an updated schedule/ set time-table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400" dirty="0"/>
              <a:t>Prioritize your work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400" dirty="0"/>
              <a:t>Try to study everyday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400" dirty="0"/>
              <a:t>Do homework/review lesson right after class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400" dirty="0"/>
              <a:t>Get enough sleep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400" dirty="0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32733386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7551E7-70E7-4B41-9D7F-4951A909C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846" y="2783634"/>
            <a:ext cx="3657600" cy="346826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9F682AA-AD1A-45A3-BB0D-9C6AED37ED1E}"/>
              </a:ext>
            </a:extLst>
          </p:cNvPr>
          <p:cNvSpPr txBox="1">
            <a:spLocks/>
          </p:cNvSpPr>
          <p:nvPr/>
        </p:nvSpPr>
        <p:spPr>
          <a:xfrm>
            <a:off x="3807085" y="-206714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rgbClr val="FF0000"/>
                </a:solidFill>
              </a:rPr>
              <a:t>ROLE-PLAY: </a:t>
            </a:r>
            <a:r>
              <a:rPr lang="en-GB" dirty="0">
                <a:solidFill>
                  <a:srgbClr val="00B050"/>
                </a:solidFill>
              </a:rPr>
              <a:t>GET A PART-TIME JOB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6AEB499-637E-42E3-9D5D-B3463A61A2DB}"/>
              </a:ext>
            </a:extLst>
          </p:cNvPr>
          <p:cNvSpPr txBox="1">
            <a:spLocks/>
          </p:cNvSpPr>
          <p:nvPr/>
        </p:nvSpPr>
        <p:spPr>
          <a:xfrm>
            <a:off x="4113416" y="2033826"/>
            <a:ext cx="72435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8800" b="1" dirty="0"/>
          </a:p>
        </p:txBody>
      </p:sp>
      <p:sp>
        <p:nvSpPr>
          <p:cNvPr id="11" name="Cloud 10">
            <a:extLst>
              <a:ext uri="{FF2B5EF4-FFF2-40B4-BE49-F238E27FC236}">
                <a16:creationId xmlns:a16="http://schemas.microsoft.com/office/drawing/2014/main" id="{457A7516-BDF0-48D2-9F7E-E703BCCBF9DF}"/>
              </a:ext>
            </a:extLst>
          </p:cNvPr>
          <p:cNvSpPr/>
          <p:nvPr/>
        </p:nvSpPr>
        <p:spPr>
          <a:xfrm>
            <a:off x="-127843" y="953555"/>
            <a:ext cx="5270511" cy="168595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What should I do?</a:t>
            </a:r>
            <a:endParaRPr lang="en-US" sz="4800" b="1" dirty="0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8AAA8E43-D398-4DED-802B-60F61E249A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851239" y="2475404"/>
            <a:ext cx="4805008" cy="4073210"/>
          </a:xfrm>
        </p:spPr>
      </p:pic>
      <p:sp>
        <p:nvSpPr>
          <p:cNvPr id="16" name="Cloud 15">
            <a:extLst>
              <a:ext uri="{FF2B5EF4-FFF2-40B4-BE49-F238E27FC236}">
                <a16:creationId xmlns:a16="http://schemas.microsoft.com/office/drawing/2014/main" id="{FC045674-863A-4524-B357-3ED7EBD99BA9}"/>
              </a:ext>
            </a:extLst>
          </p:cNvPr>
          <p:cNvSpPr/>
          <p:nvPr/>
        </p:nvSpPr>
        <p:spPr>
          <a:xfrm>
            <a:off x="6618639" y="837463"/>
            <a:ext cx="4917913" cy="2392726"/>
          </a:xfrm>
          <a:prstGeom prst="cloud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YOU SHOULD/HAD BETER</a:t>
            </a:r>
            <a:br>
              <a:rPr lang="en-US" sz="1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1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+ DO/ NOT 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0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24B967C-2ED5-4208-8ED2-ACD0EAA84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938" y="749808"/>
            <a:ext cx="9720072" cy="1499616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0070C0"/>
                </a:solidFill>
              </a:rPr>
              <a:t>Modelling 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29E8813-3FB7-4C68-B8EE-9D6050573B86}"/>
              </a:ext>
            </a:extLst>
          </p:cNvPr>
          <p:cNvSpPr txBox="1">
            <a:spLocks/>
          </p:cNvSpPr>
          <p:nvPr/>
        </p:nvSpPr>
        <p:spPr>
          <a:xfrm>
            <a:off x="1023938" y="0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rgbClr val="FF0000"/>
                </a:solidFill>
              </a:rPr>
              <a:t>ROLE-PLAY: </a:t>
            </a:r>
            <a:r>
              <a:rPr lang="en-GB" dirty="0">
                <a:solidFill>
                  <a:srgbClr val="00B050"/>
                </a:solidFill>
              </a:rPr>
              <a:t>GET A PART-TIME JOB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99D76B-2C6C-4252-9705-95A1AAD562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3937" y="1940560"/>
            <a:ext cx="9720073" cy="4368800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/>
              <a:t>A: I want to get a part-time job but I’m not sure if it’s a wise decision.</a:t>
            </a:r>
          </a:p>
          <a:p>
            <a:r>
              <a:rPr lang="en-US" sz="2800" dirty="0"/>
              <a:t>B: Why do you want to have a part-time job?</a:t>
            </a:r>
          </a:p>
          <a:p>
            <a:r>
              <a:rPr lang="en-US" sz="2800" dirty="0"/>
              <a:t>A: Because I want to have money to pay for the tuition fee.</a:t>
            </a:r>
          </a:p>
          <a:p>
            <a:r>
              <a:rPr lang="en-US" sz="2800" dirty="0"/>
              <a:t>B: Uhm, but I think you’d better focus on studying while you are still at school.</a:t>
            </a:r>
          </a:p>
          <a:p>
            <a:r>
              <a:rPr lang="en-US" sz="2800" dirty="0"/>
              <a:t>A: Yeah, I know, but having a part-time job can bring me chance to meet different people</a:t>
            </a:r>
          </a:p>
          <a:p>
            <a:r>
              <a:rPr lang="en-US" sz="2800" dirty="0"/>
              <a:t>B: You should think carefully because …. </a:t>
            </a:r>
            <a:r>
              <a:rPr lang="en-US" sz="2800" dirty="0">
                <a:solidFill>
                  <a:srgbClr val="7030A0"/>
                </a:solidFill>
              </a:rPr>
              <a:t>(REASONS FOR NOT HAVING PART-TIME JOB)</a:t>
            </a:r>
          </a:p>
          <a:p>
            <a:r>
              <a:rPr lang="en-US" sz="2800" dirty="0"/>
              <a:t>A: You’re right. But I think ….. </a:t>
            </a:r>
            <a:r>
              <a:rPr lang="en-US" sz="2800" dirty="0">
                <a:solidFill>
                  <a:srgbClr val="7030A0"/>
                </a:solidFill>
              </a:rPr>
              <a:t>(GIVE YOUR REASON(S FOR A PART-TIME JOB)</a:t>
            </a:r>
          </a:p>
        </p:txBody>
      </p:sp>
    </p:spTree>
    <p:extLst>
      <p:ext uri="{BB962C8B-B14F-4D97-AF65-F5344CB8AC3E}">
        <p14:creationId xmlns:p14="http://schemas.microsoft.com/office/powerpoint/2010/main" val="25894453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75E58-1E61-4E88-8E07-8750F5489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5858" y="121920"/>
            <a:ext cx="9720072" cy="1499616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98A2CE-040A-4658-ACC9-DC8FAAA3A5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7940546"/>
              </p:ext>
            </p:extLst>
          </p:nvPr>
        </p:nvGraphicFramePr>
        <p:xfrm>
          <a:off x="593765" y="60960"/>
          <a:ext cx="11234058" cy="66897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7029">
                  <a:extLst>
                    <a:ext uri="{9D8B030D-6E8A-4147-A177-3AD203B41FA5}">
                      <a16:colId xmlns:a16="http://schemas.microsoft.com/office/drawing/2014/main" val="2625390678"/>
                    </a:ext>
                  </a:extLst>
                </a:gridCol>
                <a:gridCol w="5617029">
                  <a:extLst>
                    <a:ext uri="{9D8B030D-6E8A-4147-A177-3AD203B41FA5}">
                      <a16:colId xmlns:a16="http://schemas.microsoft.com/office/drawing/2014/main" val="2659404409"/>
                    </a:ext>
                  </a:extLst>
                </a:gridCol>
              </a:tblGrid>
              <a:tr h="564462">
                <a:tc gridSpan="2">
                  <a:txBody>
                    <a:bodyPr/>
                    <a:lstStyle/>
                    <a:p>
                      <a:pPr algn="ctr"/>
                      <a:r>
                        <a:rPr lang="en-US" sz="3200" b="1" i="0" dirty="0">
                          <a:solidFill>
                            <a:schemeClr val="bg1"/>
                          </a:solidFill>
                          <a:effectLst/>
                          <a:latin typeface="YouTube Sans"/>
                        </a:rPr>
                        <a:t>LET’S MATCH</a:t>
                      </a:r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276714"/>
                  </a:ext>
                </a:extLst>
              </a:tr>
              <a:tr h="887407">
                <a:tc>
                  <a:txBody>
                    <a:bodyPr/>
                    <a:lstStyle/>
                    <a:p>
                      <a:r>
                        <a:rPr lang="en-US" sz="2400" dirty="0"/>
                        <a:t>What’s your name?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I’m good at marketing, Microsoft Office. I’m punctual, ….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553789"/>
                  </a:ext>
                </a:extLst>
              </a:tr>
              <a:tr h="887407">
                <a:tc>
                  <a:txBody>
                    <a:bodyPr/>
                    <a:lstStyle/>
                    <a:p>
                      <a:r>
                        <a:rPr lang="en-US" sz="2400" dirty="0"/>
                        <a:t>Where are you from?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I’ve graduated 2 years ago from ULIS.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578165"/>
                  </a:ext>
                </a:extLst>
              </a:tr>
              <a:tr h="887407">
                <a:tc>
                  <a:txBody>
                    <a:bodyPr/>
                    <a:lstStyle/>
                    <a:p>
                      <a:r>
                        <a:rPr lang="en-US" sz="2400" dirty="0"/>
                        <a:t>What are your strengths?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I’m an experienced one so I want my salary would be from … to...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674017"/>
                  </a:ext>
                </a:extLst>
              </a:tr>
              <a:tr h="920964">
                <a:tc>
                  <a:txBody>
                    <a:bodyPr/>
                    <a:lstStyle/>
                    <a:p>
                      <a:r>
                        <a:rPr lang="en-US" sz="2400" dirty="0"/>
                        <a:t>What do you consider your weaknesses?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I come from Hanoi.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807680"/>
                  </a:ext>
                </a:extLst>
              </a:tr>
              <a:tr h="887407">
                <a:tc>
                  <a:txBody>
                    <a:bodyPr/>
                    <a:lstStyle/>
                    <a:p>
                      <a:r>
                        <a:rPr lang="en-US" sz="2400" dirty="0"/>
                        <a:t>When did you graduate from school?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I need to improve my English skills to get IELTS band 8.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873140"/>
                  </a:ext>
                </a:extLst>
              </a:tr>
              <a:tr h="752659">
                <a:tc>
                  <a:txBody>
                    <a:bodyPr/>
                    <a:lstStyle/>
                    <a:p>
                      <a:r>
                        <a:rPr lang="en-US" sz="2400" dirty="0"/>
                        <a:t>How do you want your salary be?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I used to work as a sale staff at ….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226087"/>
                  </a:ext>
                </a:extLst>
              </a:tr>
              <a:tr h="887407">
                <a:tc>
                  <a:txBody>
                    <a:bodyPr/>
                    <a:lstStyle/>
                    <a:p>
                      <a:r>
                        <a:rPr lang="en-US" sz="2400" dirty="0"/>
                        <a:t>Do you have any experience for this job?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I’m Susan.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3868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81099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E6387-388F-4AC7-90DE-81F2FF391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408" y="341376"/>
            <a:ext cx="9720072" cy="1499616"/>
          </a:xfrm>
        </p:spPr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Communication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BED2CD6-809C-43D9-BC83-3F7F95F7AC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7671" y="1933020"/>
            <a:ext cx="10975849" cy="2292138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A833235-962C-4955-8A24-CE2490DF40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7671" y="263217"/>
            <a:ext cx="10836657" cy="647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83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0DE8B-325E-4A2A-85F2-4EE20EFE7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372662-5BFD-49D5-93BF-2032AAA9CA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79A595-4D18-484F-A7FB-58D562C94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071" y="1471339"/>
            <a:ext cx="10621857" cy="391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2270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163</TotalTime>
  <Words>450</Words>
  <Application>Microsoft Office PowerPoint</Application>
  <PresentationFormat>Widescreen</PresentationFormat>
  <Paragraphs>85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Calibri</vt:lpstr>
      <vt:lpstr>Times New Roman</vt:lpstr>
      <vt:lpstr>Tw Cen MT</vt:lpstr>
      <vt:lpstr>Tw Cen MT Condensed</vt:lpstr>
      <vt:lpstr>Wingdings</vt:lpstr>
      <vt:lpstr>Wingdings 3</vt:lpstr>
      <vt:lpstr>YouTube Sans</vt:lpstr>
      <vt:lpstr>Integral</vt:lpstr>
      <vt:lpstr>communication</vt:lpstr>
      <vt:lpstr>Warm up</vt:lpstr>
      <vt:lpstr>Warm up</vt:lpstr>
      <vt:lpstr>Warm up</vt:lpstr>
      <vt:lpstr>Warm up</vt:lpstr>
      <vt:lpstr>Warm up</vt:lpstr>
      <vt:lpstr>PowerPoint Presentation</vt:lpstr>
      <vt:lpstr>Warm up</vt:lpstr>
      <vt:lpstr>Warm up</vt:lpstr>
      <vt:lpstr>Warm up</vt:lpstr>
      <vt:lpstr>Warm up</vt:lpstr>
      <vt:lpstr>MOST RESPECTED JOBS IN VIETNAM?</vt:lpstr>
      <vt:lpstr>MOST COMMON PART-TIME JOBS</vt:lpstr>
      <vt:lpstr>brainstorming</vt:lpstr>
      <vt:lpstr>Brainstorming: tips on balancing work-study</vt:lpstr>
      <vt:lpstr>PowerPoint Presentation</vt:lpstr>
      <vt:lpstr>Modelling </vt:lpstr>
      <vt:lpstr>PowerPoint Presentation</vt:lpstr>
      <vt:lpstr>Communication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Lương Thị Minh Phương</dc:creator>
  <cp:lastModifiedBy>Lương Thị Minh Phương</cp:lastModifiedBy>
  <cp:revision>37</cp:revision>
  <dcterms:created xsi:type="dcterms:W3CDTF">2023-08-13T08:50:24Z</dcterms:created>
  <dcterms:modified xsi:type="dcterms:W3CDTF">2023-08-13T16:20:45Z</dcterms:modified>
</cp:coreProperties>
</file>