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2" r:id="rId2"/>
    <p:sldId id="257" r:id="rId3"/>
    <p:sldId id="303" r:id="rId4"/>
    <p:sldId id="283" r:id="rId5"/>
    <p:sldId id="284" r:id="rId6"/>
    <p:sldId id="286" r:id="rId7"/>
    <p:sldId id="287" r:id="rId8"/>
    <p:sldId id="291" r:id="rId9"/>
    <p:sldId id="304" r:id="rId10"/>
    <p:sldId id="305" r:id="rId11"/>
    <p:sldId id="30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A64433F-5C4F-4DA9-BCA5-CBC91503C90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927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433F-5C4F-4DA9-BCA5-CBC91503C90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76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433F-5C4F-4DA9-BCA5-CBC91503C90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4784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433F-5C4F-4DA9-BCA5-CBC91503C90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60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433F-5C4F-4DA9-BCA5-CBC91503C90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6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433F-5C4F-4DA9-BCA5-CBC91503C90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472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433F-5C4F-4DA9-BCA5-CBC91503C90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32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433F-5C4F-4DA9-BCA5-CBC91503C90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424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433F-5C4F-4DA9-BCA5-CBC91503C90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111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433F-5C4F-4DA9-BCA5-CBC91503C90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262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433F-5C4F-4DA9-BCA5-CBC91503C90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4447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A64433F-5C4F-4DA9-BCA5-CBC91503C903}" type="datetimeFigureOut">
              <a:rPr lang="en-US" smtClean="0"/>
              <a:t>8/13/2023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4341609-BF8F-457B-89A2-D90EF84A501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213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64160" y="185738"/>
            <a:ext cx="1109471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914400"/>
            <a:r>
              <a:rPr lang="en-US" sz="5400" b="1" dirty="0">
                <a:ln w="12700">
                  <a:solidFill>
                    <a:srgbClr val="B32C16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B32C16"/>
                  </a:fgClr>
                  <a:bgClr>
                    <a:srgbClr val="B32C16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B32C16">
                      <a:lumMod val="50000"/>
                    </a:srgbClr>
                  </a:innerShdw>
                </a:effectLst>
                <a:latin typeface="Century Schoolbook"/>
              </a:rPr>
              <a:t>Useful Language</a:t>
            </a:r>
          </a:p>
          <a:p>
            <a:pPr algn="ctr" defTabSz="914400"/>
            <a:r>
              <a:rPr lang="en-US" sz="5400" b="1" dirty="0">
                <a:ln w="12700">
                  <a:solidFill>
                    <a:srgbClr val="B32C16">
                      <a:lumMod val="50000"/>
                    </a:srgbClr>
                  </a:solidFill>
                  <a:prstDash val="solid"/>
                </a:ln>
                <a:pattFill prst="narHorz">
                  <a:fgClr>
                    <a:srgbClr val="B32C16"/>
                  </a:fgClr>
                  <a:bgClr>
                    <a:srgbClr val="B32C16">
                      <a:lumMod val="40000"/>
                      <a:lumOff val="60000"/>
                    </a:srgbClr>
                  </a:bgClr>
                </a:pattFill>
                <a:effectLst>
                  <a:innerShdw blurRad="177800">
                    <a:srgbClr val="B32C16">
                      <a:lumMod val="50000"/>
                    </a:srgbClr>
                  </a:innerShdw>
                </a:effectLst>
                <a:latin typeface="Century Schoolbook"/>
              </a:rPr>
              <a:t>For formal letters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68DE79-98D7-484F-A136-229AE709A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300" y="185738"/>
            <a:ext cx="11012437" cy="62302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622F2F1-5477-436F-9A9E-853FE00BADB2}"/>
              </a:ext>
            </a:extLst>
          </p:cNvPr>
          <p:cNvSpPr/>
          <p:nvPr/>
        </p:nvSpPr>
        <p:spPr>
          <a:xfrm>
            <a:off x="2895600" y="4612640"/>
            <a:ext cx="1727200" cy="4368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3538F01-122F-41EA-83EF-598B0E53C951}"/>
              </a:ext>
            </a:extLst>
          </p:cNvPr>
          <p:cNvSpPr txBox="1">
            <a:spLocks/>
          </p:cNvSpPr>
          <p:nvPr/>
        </p:nvSpPr>
        <p:spPr>
          <a:xfrm>
            <a:off x="4224528" y="116980"/>
            <a:ext cx="7772400" cy="1463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C00000"/>
                </a:solidFill>
              </a:rPr>
              <a:t>Writing 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B9923BD-DD54-4362-A130-F7B2F60399AE}"/>
              </a:ext>
            </a:extLst>
          </p:cNvPr>
          <p:cNvSpPr txBox="1">
            <a:spLocks/>
          </p:cNvSpPr>
          <p:nvPr/>
        </p:nvSpPr>
        <p:spPr>
          <a:xfrm>
            <a:off x="679696" y="429768"/>
            <a:ext cx="3200400" cy="146304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C00000"/>
                </a:solidFill>
              </a:rPr>
              <a:t>UNIT 11 - CAREERS</a:t>
            </a:r>
          </a:p>
        </p:txBody>
      </p:sp>
    </p:spTree>
    <p:extLst>
      <p:ext uri="{BB962C8B-B14F-4D97-AF65-F5344CB8AC3E}">
        <p14:creationId xmlns:p14="http://schemas.microsoft.com/office/powerpoint/2010/main" val="43424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29B3A-003E-42DB-8C2A-8F0AE147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117" y="873200"/>
            <a:ext cx="9803766" cy="793396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Warm-up -Arranging Letter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98484-E4F9-4C76-8A3D-B5D87EB27A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6889B0-1F58-4DD4-BF4D-CA2FA90063E0}"/>
              </a:ext>
            </a:extLst>
          </p:cNvPr>
          <p:cNvSpPr/>
          <p:nvPr/>
        </p:nvSpPr>
        <p:spPr>
          <a:xfrm>
            <a:off x="7245223" y="3899687"/>
            <a:ext cx="4248468" cy="92582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rgbClr val="242021"/>
                </a:solidFill>
                <a:effectLst/>
                <a:latin typeface="HelveticaLTStd-Light"/>
                <a:ea typeface="Calibri" panose="020F0502020204030204" pitchFamily="34" charset="0"/>
              </a:rPr>
              <a:t>Dear Sir/Madam,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rgbClr val="242021"/>
                </a:solidFill>
                <a:effectLst/>
                <a:latin typeface="HelveticaLTStd-Light"/>
                <a:ea typeface="Calibri" panose="020F0502020204030204" pitchFamily="34" charset="0"/>
              </a:rPr>
              <a:t>I’m writing this letter to ask for your advice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A56BE0-82D1-41C4-A746-E89BBD8D02EC}"/>
              </a:ext>
            </a:extLst>
          </p:cNvPr>
          <p:cNvSpPr/>
          <p:nvPr/>
        </p:nvSpPr>
        <p:spPr>
          <a:xfrm>
            <a:off x="828675" y="199520"/>
            <a:ext cx="9803766" cy="14996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1600" dirty="0">
                <a:solidFill>
                  <a:srgbClr val="242021"/>
                </a:solidFill>
                <a:effectLst/>
                <a:latin typeface="HelveticaLTStd-Light"/>
                <a:ea typeface="Calibri" panose="020F0502020204030204" pitchFamily="34" charset="0"/>
              </a:rPr>
              <a:t>I am a(n) (1)________ graduate specializing in social media marketing. I have significant experience with tour companies and hotels, and have developed my design and (2) _________ skills through these marketing projects. At the moment, I am a marketing freelancer. I work in a team managing many e-commerce websites for companies.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6F2E18-593B-45BD-BD95-A5D51B251267}"/>
              </a:ext>
            </a:extLst>
          </p:cNvPr>
          <p:cNvSpPr/>
          <p:nvPr/>
        </p:nvSpPr>
        <p:spPr>
          <a:xfrm>
            <a:off x="912369" y="5444920"/>
            <a:ext cx="9720072" cy="9258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1600" dirty="0">
                <a:solidFill>
                  <a:srgbClr val="242021"/>
                </a:solidFill>
                <a:effectLst/>
                <a:latin typeface="HelveticaLTStd-Light"/>
                <a:ea typeface="Calibri" panose="020F0502020204030204" pitchFamily="34" charset="0"/>
              </a:rPr>
              <a:t>I’m (3)_________ in finding a(n) (4) _________ position as a social media (5) _________ where I can use my creativity to develop (6) _________ ways of using social media for the company’s growth.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FB0270-60BA-49EB-9E76-DC044C88618D}"/>
              </a:ext>
            </a:extLst>
          </p:cNvPr>
          <p:cNvSpPr/>
          <p:nvPr/>
        </p:nvSpPr>
        <p:spPr>
          <a:xfrm>
            <a:off x="1689925" y="1827403"/>
            <a:ext cx="9803766" cy="188948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1600" dirty="0">
                <a:solidFill>
                  <a:srgbClr val="242021"/>
                </a:solidFill>
                <a:effectLst/>
                <a:latin typeface="HelveticaLTStd-Light"/>
                <a:ea typeface="Calibri" panose="020F0502020204030204" pitchFamily="34" charset="0"/>
              </a:rPr>
              <a:t>Recently, I have gotten an offer from ABC Models, a Vietnamese model management and training company. Being a marketing manager for this company is very appealing to me. However, I have very little (7) _________ knowledge in modeling and fashion. I am afraid that my limited knowledge in the (8) _________  may cause difficulties in performing my job. Could you suggest some of the fastest ways to learn about this field?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37754C-8D1C-4A07-B843-161B84BB4502}"/>
              </a:ext>
            </a:extLst>
          </p:cNvPr>
          <p:cNvSpPr/>
          <p:nvPr/>
        </p:nvSpPr>
        <p:spPr>
          <a:xfrm>
            <a:off x="828675" y="3787226"/>
            <a:ext cx="6221095" cy="143458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1600" dirty="0">
                <a:solidFill>
                  <a:srgbClr val="242021"/>
                </a:solidFill>
                <a:effectLst/>
                <a:latin typeface="HelveticaLTStd-Light"/>
                <a:ea typeface="Calibri" panose="020F0502020204030204" pitchFamily="34" charset="0"/>
              </a:rPr>
              <a:t>I am looking forward to hearing from you.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1600" dirty="0">
                <a:solidFill>
                  <a:srgbClr val="242021"/>
                </a:solidFill>
                <a:effectLst/>
                <a:latin typeface="HelveticaLTStd-Light"/>
                <a:ea typeface="Calibri" panose="020F0502020204030204" pitchFamily="34" charset="0"/>
              </a:rPr>
              <a:t>Sincerely yours,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1600" dirty="0">
                <a:solidFill>
                  <a:srgbClr val="242021"/>
                </a:solidFill>
                <a:effectLst/>
                <a:latin typeface="HelveticaLTStd-Light"/>
                <a:ea typeface="Calibri" panose="020F0502020204030204" pitchFamily="34" charset="0"/>
              </a:rPr>
              <a:t>Trang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07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E9710-8F1D-4BEF-8B6F-8F932DAB2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A2D208-AF8B-412D-B9E7-6DD0F6481807}"/>
              </a:ext>
            </a:extLst>
          </p:cNvPr>
          <p:cNvSpPr/>
          <p:nvPr/>
        </p:nvSpPr>
        <p:spPr>
          <a:xfrm>
            <a:off x="496951" y="224249"/>
            <a:ext cx="4248468" cy="7559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rgbClr val="242021"/>
                </a:solidFill>
                <a:effectLst/>
                <a:latin typeface="HelveticaLTStd-Light"/>
                <a:ea typeface="Calibri" panose="020F0502020204030204" pitchFamily="34" charset="0"/>
              </a:rPr>
              <a:t>Dear Sir/Madam,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600" dirty="0">
                <a:solidFill>
                  <a:srgbClr val="242021"/>
                </a:solidFill>
                <a:effectLst/>
                <a:latin typeface="HelveticaLTStd-Light"/>
                <a:ea typeface="Calibri" panose="020F0502020204030204" pitchFamily="34" charset="0"/>
              </a:rPr>
              <a:t>I’m writing this letter to ask for your advice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F1B485-D6F4-468B-A812-AF08A91C22D0}"/>
              </a:ext>
            </a:extLst>
          </p:cNvPr>
          <p:cNvSpPr/>
          <p:nvPr/>
        </p:nvSpPr>
        <p:spPr>
          <a:xfrm>
            <a:off x="474979" y="1050648"/>
            <a:ext cx="9803766" cy="14996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1600" dirty="0">
                <a:solidFill>
                  <a:srgbClr val="242021"/>
                </a:solidFill>
                <a:effectLst/>
                <a:latin typeface="HelveticaLTStd-Light"/>
                <a:ea typeface="Calibri" panose="020F0502020204030204" pitchFamily="34" charset="0"/>
              </a:rPr>
              <a:t>I am a(n) (1)________ graduate specializing in social media marketing. I have significant experience with tour companies and hotels, and have developed my design and (2) _________ skills through these marketing projects. At the moment, I am a marketing freelancer. I work in a team managing many e-commerce websites for companies.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1A5CFF-2606-449E-BC25-7CE4A1BFB88C}"/>
              </a:ext>
            </a:extLst>
          </p:cNvPr>
          <p:cNvSpPr/>
          <p:nvPr/>
        </p:nvSpPr>
        <p:spPr>
          <a:xfrm>
            <a:off x="466057" y="2571220"/>
            <a:ext cx="9803765" cy="9258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1600" dirty="0">
                <a:solidFill>
                  <a:srgbClr val="242021"/>
                </a:solidFill>
                <a:effectLst/>
                <a:latin typeface="HelveticaLTStd-Light"/>
                <a:ea typeface="Calibri" panose="020F0502020204030204" pitchFamily="34" charset="0"/>
              </a:rPr>
              <a:t>I’m (3)_________ in finding a(n) (4) _________ position as a social media (5) _________ where I can use my creativity to develop (6) _________ ways of using social media for the company’s growth.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C8CB69F-AB82-4FDF-BCC6-AA61FE673749}"/>
              </a:ext>
            </a:extLst>
          </p:cNvPr>
          <p:cNvSpPr/>
          <p:nvPr/>
        </p:nvSpPr>
        <p:spPr>
          <a:xfrm>
            <a:off x="466057" y="3638041"/>
            <a:ext cx="9803766" cy="188948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1600" dirty="0">
                <a:solidFill>
                  <a:srgbClr val="242021"/>
                </a:solidFill>
                <a:effectLst/>
                <a:latin typeface="HelveticaLTStd-Light"/>
                <a:ea typeface="Calibri" panose="020F0502020204030204" pitchFamily="34" charset="0"/>
              </a:rPr>
              <a:t>Recently, I have gotten an offer from ABC Models, a Vietnamese model management and training company. Being a marketing manager for this company is very appealing to me. However, I have very little (7) _________ knowledge in modeling and fashion. I am afraid that my limited knowledge in the (8) _________  may cause difficulties in performing my job. Could you suggest some of the fastest ways to learn about this field?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83DC42-0A6B-484B-9E76-B86B813C8EE9}"/>
              </a:ext>
            </a:extLst>
          </p:cNvPr>
          <p:cNvSpPr/>
          <p:nvPr/>
        </p:nvSpPr>
        <p:spPr>
          <a:xfrm>
            <a:off x="466057" y="5553162"/>
            <a:ext cx="4471003" cy="12545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1600" dirty="0">
                <a:solidFill>
                  <a:srgbClr val="242021"/>
                </a:solidFill>
                <a:effectLst/>
                <a:latin typeface="HelveticaLTStd-Light"/>
                <a:ea typeface="Calibri" panose="020F0502020204030204" pitchFamily="34" charset="0"/>
              </a:rPr>
              <a:t>I am looking forward to hearing from you.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1600" dirty="0">
                <a:solidFill>
                  <a:srgbClr val="242021"/>
                </a:solidFill>
                <a:effectLst/>
                <a:latin typeface="HelveticaLTStd-Light"/>
                <a:ea typeface="Calibri" panose="020F0502020204030204" pitchFamily="34" charset="0"/>
              </a:rPr>
              <a:t>Sincerely yours,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US" sz="1600" dirty="0">
                <a:solidFill>
                  <a:srgbClr val="242021"/>
                </a:solidFill>
                <a:effectLst/>
                <a:latin typeface="HelveticaLTStd-Light"/>
                <a:ea typeface="Calibri" panose="020F0502020204030204" pitchFamily="34" charset="0"/>
              </a:rPr>
              <a:t>Trang</a:t>
            </a:r>
            <a:endParaRPr lang="en-US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AB284E1-085B-4BA1-9F95-4D2EE7C257F9}"/>
              </a:ext>
            </a:extLst>
          </p:cNvPr>
          <p:cNvCxnSpPr>
            <a:cxnSpLocks/>
          </p:cNvCxnSpPr>
          <p:nvPr/>
        </p:nvCxnSpPr>
        <p:spPr>
          <a:xfrm>
            <a:off x="2275840" y="375920"/>
            <a:ext cx="26416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EA2B6F2-BC8A-407A-8601-2D2F2966BC8C}"/>
              </a:ext>
            </a:extLst>
          </p:cNvPr>
          <p:cNvSpPr txBox="1"/>
          <p:nvPr/>
        </p:nvSpPr>
        <p:spPr>
          <a:xfrm>
            <a:off x="4972968" y="91738"/>
            <a:ext cx="1311341" cy="40011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Greeting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4FF6194-8B0D-4751-B693-728407201243}"/>
              </a:ext>
            </a:extLst>
          </p:cNvPr>
          <p:cNvCxnSpPr>
            <a:cxnSpLocks/>
          </p:cNvCxnSpPr>
          <p:nvPr/>
        </p:nvCxnSpPr>
        <p:spPr>
          <a:xfrm>
            <a:off x="4423980" y="792932"/>
            <a:ext cx="102616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8DCBF45-0A74-48B4-A8B9-FFB0F082D96C}"/>
              </a:ext>
            </a:extLst>
          </p:cNvPr>
          <p:cNvSpPr txBox="1"/>
          <p:nvPr/>
        </p:nvSpPr>
        <p:spPr>
          <a:xfrm>
            <a:off x="5463447" y="625780"/>
            <a:ext cx="2357120" cy="400110"/>
          </a:xfrm>
          <a:prstGeom prst="rect">
            <a:avLst/>
          </a:prstGeom>
          <a:solidFill>
            <a:schemeClr val="accent3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Reason for writing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E7912CB-7F11-4693-A075-5B3F0F2A2872}"/>
              </a:ext>
            </a:extLst>
          </p:cNvPr>
          <p:cNvCxnSpPr>
            <a:cxnSpLocks/>
          </p:cNvCxnSpPr>
          <p:nvPr/>
        </p:nvCxnSpPr>
        <p:spPr>
          <a:xfrm flipV="1">
            <a:off x="8963916" y="619391"/>
            <a:ext cx="344042" cy="3803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3F90C24-DF77-4C10-BF58-37B6076F863D}"/>
              </a:ext>
            </a:extLst>
          </p:cNvPr>
          <p:cNvSpPr txBox="1"/>
          <p:nvPr/>
        </p:nvSpPr>
        <p:spPr>
          <a:xfrm>
            <a:off x="9307958" y="81474"/>
            <a:ext cx="2670682" cy="707886"/>
          </a:xfrm>
          <a:prstGeom prst="rect">
            <a:avLst/>
          </a:prstGeom>
          <a:solidFill>
            <a:srgbClr val="92D05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Qualifications/ Skills/ Experience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C2B94BC-7D31-450E-9F14-EADACABBDF2A}"/>
              </a:ext>
            </a:extLst>
          </p:cNvPr>
          <p:cNvCxnSpPr>
            <a:cxnSpLocks/>
          </p:cNvCxnSpPr>
          <p:nvPr/>
        </p:nvCxnSpPr>
        <p:spPr>
          <a:xfrm flipV="1">
            <a:off x="10179114" y="2807978"/>
            <a:ext cx="324390" cy="2314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840C9D4-741D-4697-8E6E-317686EF7661}"/>
              </a:ext>
            </a:extLst>
          </p:cNvPr>
          <p:cNvSpPr txBox="1"/>
          <p:nvPr/>
        </p:nvSpPr>
        <p:spPr>
          <a:xfrm>
            <a:off x="10572444" y="1734655"/>
            <a:ext cx="1459656" cy="1631216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Job position you are interested in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B6FC690-4EAC-400F-96F3-3E765A7943DC}"/>
              </a:ext>
            </a:extLst>
          </p:cNvPr>
          <p:cNvCxnSpPr>
            <a:cxnSpLocks/>
          </p:cNvCxnSpPr>
          <p:nvPr/>
        </p:nvCxnSpPr>
        <p:spPr>
          <a:xfrm>
            <a:off x="9784428" y="4033497"/>
            <a:ext cx="719076" cy="3048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1A38F08A-D0A5-45B1-B39E-5C3C3CBF444C}"/>
              </a:ext>
            </a:extLst>
          </p:cNvPr>
          <p:cNvSpPr txBox="1"/>
          <p:nvPr/>
        </p:nvSpPr>
        <p:spPr>
          <a:xfrm>
            <a:off x="10518984" y="3652422"/>
            <a:ext cx="1673016" cy="19389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Kind of information you need from the career advice agency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92933F6-B5A3-4175-A355-148370971DBC}"/>
              </a:ext>
            </a:extLst>
          </p:cNvPr>
          <p:cNvCxnSpPr>
            <a:cxnSpLocks/>
          </p:cNvCxnSpPr>
          <p:nvPr/>
        </p:nvCxnSpPr>
        <p:spPr>
          <a:xfrm>
            <a:off x="4423980" y="5800347"/>
            <a:ext cx="103946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D499200B-1BE0-4CC2-9999-5F262894C844}"/>
              </a:ext>
            </a:extLst>
          </p:cNvPr>
          <p:cNvSpPr txBox="1"/>
          <p:nvPr/>
        </p:nvSpPr>
        <p:spPr>
          <a:xfrm>
            <a:off x="5531676" y="5576637"/>
            <a:ext cx="1311341" cy="40011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Closing 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527B02C-BA88-42F6-A793-A423E5ABD7FA}"/>
              </a:ext>
            </a:extLst>
          </p:cNvPr>
          <p:cNvCxnSpPr>
            <a:cxnSpLocks/>
          </p:cNvCxnSpPr>
          <p:nvPr/>
        </p:nvCxnSpPr>
        <p:spPr>
          <a:xfrm>
            <a:off x="2204720" y="6275612"/>
            <a:ext cx="317214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0C2A289E-4474-405C-9784-63D98B9E406D}"/>
              </a:ext>
            </a:extLst>
          </p:cNvPr>
          <p:cNvSpPr txBox="1"/>
          <p:nvPr/>
        </p:nvSpPr>
        <p:spPr>
          <a:xfrm>
            <a:off x="5486209" y="6096008"/>
            <a:ext cx="1311341" cy="40011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Salutation 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ADF9CE12-A980-4605-806D-30B37C0C03A4}"/>
              </a:ext>
            </a:extLst>
          </p:cNvPr>
          <p:cNvCxnSpPr>
            <a:cxnSpLocks/>
          </p:cNvCxnSpPr>
          <p:nvPr/>
        </p:nvCxnSpPr>
        <p:spPr>
          <a:xfrm>
            <a:off x="1168144" y="6708419"/>
            <a:ext cx="103946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86D235ED-7153-489C-BE56-B5645CD1C7FC}"/>
              </a:ext>
            </a:extLst>
          </p:cNvPr>
          <p:cNvSpPr txBox="1"/>
          <p:nvPr/>
        </p:nvSpPr>
        <p:spPr>
          <a:xfrm>
            <a:off x="2275840" y="6413589"/>
            <a:ext cx="1311341" cy="40011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Signature </a:t>
            </a:r>
          </a:p>
        </p:txBody>
      </p:sp>
    </p:spTree>
    <p:extLst>
      <p:ext uri="{BB962C8B-B14F-4D97-AF65-F5344CB8AC3E}">
        <p14:creationId xmlns:p14="http://schemas.microsoft.com/office/powerpoint/2010/main" val="362011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8" grpId="0" animBg="1"/>
      <p:bldP spid="20" grpId="0" animBg="1"/>
      <p:bldP spid="26" grpId="0" animBg="1"/>
      <p:bldP spid="31" grpId="0" animBg="1"/>
      <p:bldP spid="37" grpId="0" animBg="1"/>
      <p:bldP spid="46" grpId="0" animBg="1"/>
      <p:bldP spid="52" grpId="0" animBg="1"/>
      <p:bldP spid="5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457200"/>
            <a:ext cx="6589200" cy="685800"/>
          </a:xfrm>
        </p:spPr>
        <p:txBody>
          <a:bodyPr>
            <a:normAutofit fontScale="90000"/>
          </a:bodyPr>
          <a:lstStyle/>
          <a:p>
            <a:r>
              <a:rPr lang="en-GB" sz="4800" dirty="0"/>
              <a:t>Formal or informal?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161766"/>
              </p:ext>
            </p:extLst>
          </p:nvPr>
        </p:nvGraphicFramePr>
        <p:xfrm>
          <a:off x="1905001" y="1219200"/>
          <a:ext cx="8077199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09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07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326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Informal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Formal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5026">
                <a:tc>
                  <a:txBody>
                    <a:bodyPr/>
                    <a:lstStyle/>
                    <a:p>
                      <a:r>
                        <a:rPr lang="en-GB" b="1" dirty="0"/>
                        <a:t>Greeting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Dear + first name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Dear Sir or Madam,</a:t>
                      </a:r>
                    </a:p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Dear Mr/</a:t>
                      </a:r>
                      <a:r>
                        <a:rPr lang="en-GB" sz="18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Mrs + last name,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518">
                <a:tc>
                  <a:txBody>
                    <a:bodyPr/>
                    <a:lstStyle/>
                    <a:p>
                      <a:r>
                        <a:rPr lang="en-GB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Opening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hope this letter finds you well.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NO </a:t>
                      </a:r>
                      <a:r>
                        <a:rPr lang="en-GB" dirty="0"/>
                        <a:t>friendly greeting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518">
                <a:tc>
                  <a:txBody>
                    <a:bodyPr/>
                    <a:lstStyle/>
                    <a:p>
                      <a:r>
                        <a:rPr lang="en-GB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Contractions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I'm, didn't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am, did not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1518">
                <a:tc>
                  <a:txBody>
                    <a:bodyPr/>
                    <a:lstStyle/>
                    <a:p>
                      <a:r>
                        <a:rPr lang="en-GB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Questions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 you remember...? Why don't you...?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Avoid direct questions</a:t>
                      </a:r>
                    </a:p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Use: </a:t>
                      </a:r>
                      <a:r>
                        <a:rPr lang="en-GB" sz="1800" b="1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would like</a:t>
                      </a:r>
                      <a:endParaRPr lang="en-GB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5026">
                <a:tc>
                  <a:txBody>
                    <a:bodyPr/>
                    <a:lstStyle/>
                    <a:p>
                      <a:r>
                        <a:rPr lang="en-GB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Linking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Well, Anyway, so, and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However, Consequently, and, also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8534">
                <a:tc>
                  <a:txBody>
                    <a:bodyPr/>
                    <a:lstStyle/>
                    <a:p>
                      <a:r>
                        <a:rPr lang="en-GB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Closing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Hope to see you soon.</a:t>
                      </a:r>
                    </a:p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First name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await your prompt response.</a:t>
                      </a:r>
                      <a:r>
                        <a:rPr lang="en-GB" sz="1800" b="0" i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8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Yours faithfully,</a:t>
                      </a:r>
                    </a:p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full name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479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REASONS FOR WRITING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10476992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I am writing in connection with…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I am writing with regard to…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I am writing in reply/ response to your letter/ email...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I am writing to apply for the position of….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I am writing to thank you for…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246489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ASKING FOR INFORMATION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2286000"/>
            <a:ext cx="10344912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4000" dirty="0"/>
              <a:t>Could you give me some information about…..</a:t>
            </a:r>
            <a:endParaRPr lang="en-GB" sz="4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/>
              <a:t>I am writing to ask whether/if…</a:t>
            </a:r>
            <a:endParaRPr lang="en-GB" sz="4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/>
              <a:t>I would like to know….</a:t>
            </a:r>
            <a:endParaRPr lang="en-GB" sz="4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/>
              <a:t>I am interested in receiving….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101081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REQUESTS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696720"/>
            <a:ext cx="9720073" cy="275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I would be grateful if you could…</a:t>
            </a:r>
            <a:endParaRPr lang="en-GB" sz="36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I wonder if you could…?</a:t>
            </a:r>
            <a:endParaRPr lang="en-GB" sz="36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3600" dirty="0"/>
              <a:t>Do you think I could have…?</a:t>
            </a:r>
            <a:endParaRPr lang="en-GB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042076-AD24-4C68-B259-7ED309F0C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648" y="3763378"/>
            <a:ext cx="5572903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171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CLOSING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4052" y="1717040"/>
            <a:ext cx="9720073" cy="402336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I look forward to your reply                           </a:t>
            </a:r>
            <a:endParaRPr lang="en-GB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I am looking forward to…..     </a:t>
            </a:r>
            <a:endParaRPr lang="en-GB" sz="32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I would be grateful if you could reply as soon as possible</a:t>
            </a:r>
            <a:endParaRPr lang="en-GB" sz="32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07925BA-F21A-4B95-AAF5-25083BF149DA}"/>
              </a:ext>
            </a:extLst>
          </p:cNvPr>
          <p:cNvSpPr txBox="1">
            <a:spLocks/>
          </p:cNvSpPr>
          <p:nvPr/>
        </p:nvSpPr>
        <p:spPr>
          <a:xfrm>
            <a:off x="924053" y="348378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00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Salutation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32C317-119B-4474-90E5-D2B8F3398C47}"/>
              </a:ext>
            </a:extLst>
          </p:cNvPr>
          <p:cNvSpPr txBox="1"/>
          <p:nvPr/>
        </p:nvSpPr>
        <p:spPr>
          <a:xfrm>
            <a:off x="924051" y="4535697"/>
            <a:ext cx="60960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/>
              <a:t>Best regards,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/>
              <a:t>Sincerely yours,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3200" dirty="0"/>
              <a:t>Your faithfully,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118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B673B-6A64-4A46-8F0C-B1A8FBDAB5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8BA74CD-C1EB-4571-AC71-7F33EA6D2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4074CD-5350-4873-A042-DE2316CD7A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720" y="320041"/>
            <a:ext cx="7345821" cy="636015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ED0E4ED-0CE2-43D0-9B12-A9AF9727378D}"/>
              </a:ext>
            </a:extLst>
          </p:cNvPr>
          <p:cNvSpPr/>
          <p:nvPr/>
        </p:nvSpPr>
        <p:spPr>
          <a:xfrm>
            <a:off x="5720080" y="81280"/>
            <a:ext cx="6045200" cy="97536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Complete the letter with the words in the box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EFA72B-462D-4560-8BA4-8F31FF442D7E}"/>
              </a:ext>
            </a:extLst>
          </p:cNvPr>
          <p:cNvSpPr/>
          <p:nvPr/>
        </p:nvSpPr>
        <p:spPr>
          <a:xfrm>
            <a:off x="9235440" y="1321815"/>
            <a:ext cx="2106168" cy="45405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0" i="0" dirty="0">
                <a:solidFill>
                  <a:srgbClr val="242021"/>
                </a:solidFill>
                <a:effectLst/>
                <a:latin typeface="HelveticaLTStd-Light"/>
              </a:rPr>
              <a:t>challenging</a:t>
            </a:r>
          </a:p>
          <a:p>
            <a:pPr algn="ctr">
              <a:lnSpc>
                <a:spcPct val="150000"/>
              </a:lnSpc>
            </a:pPr>
            <a:r>
              <a:rPr lang="en-US" sz="2400" b="0" i="0" dirty="0">
                <a:solidFill>
                  <a:srgbClr val="242021"/>
                </a:solidFill>
                <a:effectLst/>
                <a:latin typeface="HelveticaLTStd-Light"/>
              </a:rPr>
              <a:t> digital</a:t>
            </a:r>
          </a:p>
          <a:p>
            <a:pPr algn="ctr">
              <a:lnSpc>
                <a:spcPct val="150000"/>
              </a:lnSpc>
            </a:pPr>
            <a:r>
              <a:rPr lang="en-US" sz="2400" b="0" i="0" dirty="0">
                <a:solidFill>
                  <a:srgbClr val="242021"/>
                </a:solidFill>
                <a:effectLst/>
                <a:latin typeface="HelveticaLTStd-Light"/>
              </a:rPr>
              <a:t> fields </a:t>
            </a:r>
          </a:p>
          <a:p>
            <a:pPr algn="ctr">
              <a:lnSpc>
                <a:spcPct val="150000"/>
              </a:lnSpc>
            </a:pPr>
            <a:r>
              <a:rPr lang="en-US" sz="2400" b="0" i="0" dirty="0">
                <a:solidFill>
                  <a:srgbClr val="242021"/>
                </a:solidFill>
                <a:effectLst/>
                <a:latin typeface="HelveticaLTStd-Light"/>
              </a:rPr>
              <a:t>innovative</a:t>
            </a:r>
            <a:br>
              <a:rPr lang="en-US" sz="2400" b="0" i="0" dirty="0">
                <a:solidFill>
                  <a:srgbClr val="242021"/>
                </a:solidFill>
                <a:effectLst/>
                <a:latin typeface="HelveticaLTStd-Light"/>
              </a:rPr>
            </a:br>
            <a:r>
              <a:rPr lang="en-US" sz="2400" b="0" i="0" dirty="0">
                <a:solidFill>
                  <a:srgbClr val="242021"/>
                </a:solidFill>
                <a:effectLst/>
                <a:latin typeface="HelveticaLTStd-Light"/>
              </a:rPr>
              <a:t>interested</a:t>
            </a:r>
          </a:p>
          <a:p>
            <a:pPr algn="ctr">
              <a:lnSpc>
                <a:spcPct val="150000"/>
              </a:lnSpc>
            </a:pPr>
            <a:r>
              <a:rPr lang="en-US" sz="2400" b="0" i="0" dirty="0">
                <a:solidFill>
                  <a:srgbClr val="242021"/>
                </a:solidFill>
                <a:effectLst/>
                <a:latin typeface="HelveticaLTStd-Light"/>
              </a:rPr>
              <a:t> background </a:t>
            </a:r>
          </a:p>
          <a:p>
            <a:pPr algn="ctr">
              <a:lnSpc>
                <a:spcPct val="150000"/>
              </a:lnSpc>
            </a:pPr>
            <a:r>
              <a:rPr lang="en-US" sz="2400" b="0" i="0" dirty="0">
                <a:solidFill>
                  <a:srgbClr val="242021"/>
                </a:solidFill>
                <a:effectLst/>
                <a:latin typeface="HelveticaLTStd-Light"/>
              </a:rPr>
              <a:t>manager</a:t>
            </a:r>
          </a:p>
          <a:p>
            <a:pPr algn="ctr">
              <a:lnSpc>
                <a:spcPct val="150000"/>
              </a:lnSpc>
            </a:pPr>
            <a:r>
              <a:rPr lang="en-US" sz="2400" b="0" i="0" dirty="0">
                <a:solidFill>
                  <a:srgbClr val="242021"/>
                </a:solidFill>
                <a:effectLst/>
                <a:latin typeface="HelveticaLTStd-Light"/>
              </a:rPr>
              <a:t> marketing</a:t>
            </a:r>
            <a:r>
              <a:rPr lang="en-US" sz="2400" dirty="0"/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FDF71E-BD7A-4947-B7F3-0A826BE9F0BF}"/>
              </a:ext>
            </a:extLst>
          </p:cNvPr>
          <p:cNvSpPr/>
          <p:nvPr/>
        </p:nvSpPr>
        <p:spPr>
          <a:xfrm>
            <a:off x="1950720" y="1056640"/>
            <a:ext cx="1158240" cy="265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096B84-2DCD-474F-A009-CDA5E1E53D3F}"/>
              </a:ext>
            </a:extLst>
          </p:cNvPr>
          <p:cNvSpPr/>
          <p:nvPr/>
        </p:nvSpPr>
        <p:spPr>
          <a:xfrm>
            <a:off x="2428240" y="1671321"/>
            <a:ext cx="1158240" cy="243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E524D31-2074-48A6-A94C-0BECA5A40316}"/>
              </a:ext>
            </a:extLst>
          </p:cNvPr>
          <p:cNvSpPr/>
          <p:nvPr/>
        </p:nvSpPr>
        <p:spPr>
          <a:xfrm>
            <a:off x="1371600" y="2588768"/>
            <a:ext cx="1158240" cy="243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83F1332-CD91-4ABC-ACAD-5D6ED2F778B2}"/>
              </a:ext>
            </a:extLst>
          </p:cNvPr>
          <p:cNvSpPr/>
          <p:nvPr/>
        </p:nvSpPr>
        <p:spPr>
          <a:xfrm>
            <a:off x="4836160" y="2588768"/>
            <a:ext cx="1158240" cy="243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75A3994-C3B5-44C2-8A8B-75603EC880CC}"/>
              </a:ext>
            </a:extLst>
          </p:cNvPr>
          <p:cNvSpPr/>
          <p:nvPr/>
        </p:nvSpPr>
        <p:spPr>
          <a:xfrm>
            <a:off x="2326640" y="2879346"/>
            <a:ext cx="1158240" cy="243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3F8D384-CAA3-4C23-9E31-C628BA625318}"/>
              </a:ext>
            </a:extLst>
          </p:cNvPr>
          <p:cNvSpPr/>
          <p:nvPr/>
        </p:nvSpPr>
        <p:spPr>
          <a:xfrm>
            <a:off x="1310640" y="3143507"/>
            <a:ext cx="1158240" cy="243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A34AE75-6C6B-4EF6-83C1-C88B8E21ECD4}"/>
              </a:ext>
            </a:extLst>
          </p:cNvPr>
          <p:cNvSpPr/>
          <p:nvPr/>
        </p:nvSpPr>
        <p:spPr>
          <a:xfrm>
            <a:off x="1168400" y="4462272"/>
            <a:ext cx="1158240" cy="243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509D333-14D7-46EF-861C-ABE388718ECF}"/>
              </a:ext>
            </a:extLst>
          </p:cNvPr>
          <p:cNvSpPr/>
          <p:nvPr/>
        </p:nvSpPr>
        <p:spPr>
          <a:xfrm>
            <a:off x="3707313" y="4700524"/>
            <a:ext cx="1158240" cy="243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21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496B6-32F7-47F1-A798-FF135FE17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Brainstorming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E88F2-0049-4FFC-8000-57B1CAE72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0924032" cy="402336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600" b="0" i="0" dirty="0">
                <a:solidFill>
                  <a:srgbClr val="242021"/>
                </a:solidFill>
                <a:effectLst/>
                <a:latin typeface="HelveticaLTStd-Light"/>
              </a:rPr>
              <a:t>What qualifications, training, and experience do you have?</a:t>
            </a:r>
            <a:r>
              <a:rPr lang="en-US" sz="4000" dirty="0"/>
              <a:t>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3600" b="0" i="0" dirty="0">
                <a:solidFill>
                  <a:srgbClr val="242021"/>
                </a:solidFill>
                <a:effectLst/>
                <a:latin typeface="HelveticaLTStd-Light"/>
              </a:rPr>
              <a:t>What other skills do you have?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600" b="0" i="0" dirty="0">
                <a:solidFill>
                  <a:srgbClr val="242021"/>
                </a:solidFill>
                <a:effectLst/>
                <a:latin typeface="HelveticaLTStd-Light"/>
              </a:rPr>
              <a:t>What full-time or part-time job are you interested in?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63434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BE904-0AA3-47E6-9B96-A8D80A11C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9F769-B527-4158-B717-888D9DD146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CCDBF5-12F5-4C59-8CAD-A821F0900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791" y="1745659"/>
            <a:ext cx="10621857" cy="3915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7072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127</TotalTime>
  <Words>769</Words>
  <Application>Microsoft Office PowerPoint</Application>
  <PresentationFormat>Widescreen</PresentationFormat>
  <Paragraphs>91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Century Schoolbook</vt:lpstr>
      <vt:lpstr>HelveticaLTStd-Light</vt:lpstr>
      <vt:lpstr>Times New Roman</vt:lpstr>
      <vt:lpstr>Tw Cen MT</vt:lpstr>
      <vt:lpstr>Tw Cen MT Condensed</vt:lpstr>
      <vt:lpstr>Wingdings</vt:lpstr>
      <vt:lpstr>Wingdings 3</vt:lpstr>
      <vt:lpstr>Integral</vt:lpstr>
      <vt:lpstr>r</vt:lpstr>
      <vt:lpstr>Warm-up -Arranging Letter</vt:lpstr>
      <vt:lpstr>PowerPoint Presentation</vt:lpstr>
      <vt:lpstr>Formal or informal?</vt:lpstr>
      <vt:lpstr>REASONS FOR WRITING</vt:lpstr>
      <vt:lpstr>ASKING FOR INFORMATION</vt:lpstr>
      <vt:lpstr>REQUESTS</vt:lpstr>
      <vt:lpstr>CLOSING</vt:lpstr>
      <vt:lpstr>PowerPoint Presentation</vt:lpstr>
      <vt:lpstr>Brainstorming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</dc:title>
  <dc:creator>Lương Thị Minh Phương</dc:creator>
  <cp:lastModifiedBy>Lương Thị Minh Phương</cp:lastModifiedBy>
  <cp:revision>20</cp:revision>
  <dcterms:created xsi:type="dcterms:W3CDTF">2023-08-13T14:12:30Z</dcterms:created>
  <dcterms:modified xsi:type="dcterms:W3CDTF">2023-08-13T16:20:20Z</dcterms:modified>
</cp:coreProperties>
</file>