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6" y="8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19/09/2023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19/09/2023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19/09/2023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19/09/2023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19/09/2023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19/09/2023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	grammar</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r>
              <a:rPr lang="en-US" b="1"/>
              <a:t>UNIT 11 - CAREERS</a:t>
            </a:r>
            <a:endParaRPr lang="en-US" b="1" dirty="0"/>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9AC570-A3AE-4E11-8854-0E831520AABB}"/>
              </a:ext>
            </a:extLst>
          </p:cNvPr>
          <p:cNvSpPr txBox="1"/>
          <p:nvPr/>
        </p:nvSpPr>
        <p:spPr>
          <a:xfrm>
            <a:off x="1024128" y="1875544"/>
            <a:ext cx="3639312" cy="535531"/>
          </a:xfrm>
          <a:prstGeom prst="rect">
            <a:avLst/>
          </a:prstGeom>
          <a:noFill/>
        </p:spPr>
        <p:txBody>
          <a:bodyPr wrap="square" rtlCol="0">
            <a:sp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en-US" sz="3200" b="0" i="0" u="none" strike="noStrike" kern="1200" cap="none" spc="0" normalizeH="0" baseline="0" noProof="0" dirty="0">
                <a:ln>
                  <a:noFill/>
                </a:ln>
                <a:solidFill>
                  <a:prstClr val="black"/>
                </a:solidFill>
                <a:effectLst/>
                <a:uLnTx/>
                <a:uFillTx/>
                <a:latin typeface="Tw Cen MT" panose="020B0602020104020603"/>
                <a:ea typeface="+mn-ea"/>
                <a:cs typeface="+mn-cs"/>
              </a:rPr>
              <a:t>Macy should …….</a:t>
            </a:r>
          </a:p>
        </p:txBody>
      </p:sp>
      <p:sp>
        <p:nvSpPr>
          <p:cNvPr id="2" name="Title 1">
            <a:extLst>
              <a:ext uri="{FF2B5EF4-FFF2-40B4-BE49-F238E27FC236}">
                <a16:creationId xmlns:a16="http://schemas.microsoft.com/office/drawing/2014/main" id="{6BB4175A-5A58-49AD-898C-908E40885EDB}"/>
              </a:ext>
            </a:extLst>
          </p:cNvPr>
          <p:cNvSpPr>
            <a:spLocks noGrp="1"/>
          </p:cNvSpPr>
          <p:nvPr>
            <p:ph type="title"/>
          </p:nvPr>
        </p:nvSpPr>
        <p:spPr/>
        <p:txBody>
          <a:bodyPr>
            <a:normAutofit/>
          </a:bodyPr>
          <a:lstStyle/>
          <a:p>
            <a:r>
              <a:rPr lang="en-US" sz="2800" b="1" dirty="0">
                <a:solidFill>
                  <a:srgbClr val="0070C0"/>
                </a:solidFill>
                <a:effectLst/>
                <a:latin typeface="Times New Roman" panose="02020603050405020304" pitchFamily="18" charset="0"/>
                <a:ea typeface="Calibri" panose="020F0502020204030204" pitchFamily="34" charset="0"/>
              </a:rPr>
              <a:t>What advice can you give to Marcy? </a:t>
            </a:r>
            <a:endParaRPr lang="en-US" sz="6600" b="1" dirty="0">
              <a:solidFill>
                <a:srgbClr val="0070C0"/>
              </a:solidFill>
            </a:endParaRPr>
          </a:p>
        </p:txBody>
      </p:sp>
      <p:sp>
        <p:nvSpPr>
          <p:cNvPr id="3" name="Content Placeholder 2">
            <a:extLst>
              <a:ext uri="{FF2B5EF4-FFF2-40B4-BE49-F238E27FC236}">
                <a16:creationId xmlns:a16="http://schemas.microsoft.com/office/drawing/2014/main" id="{EA3FD758-73DD-41DB-B6F7-57C8AB091F3A}"/>
              </a:ext>
            </a:extLst>
          </p:cNvPr>
          <p:cNvSpPr>
            <a:spLocks noGrp="1"/>
          </p:cNvSpPr>
          <p:nvPr>
            <p:ph idx="1"/>
          </p:nvPr>
        </p:nvSpPr>
        <p:spPr>
          <a:xfrm>
            <a:off x="1235963" y="2789867"/>
            <a:ext cx="10090685" cy="3810630"/>
          </a:xfrm>
        </p:spPr>
        <p:txBody>
          <a:bodyPr>
            <a:normAutofit/>
          </a:bodyPr>
          <a:lstStyle/>
          <a:p>
            <a:pPr>
              <a:lnSpc>
                <a:spcPct val="114000"/>
              </a:lnSpc>
              <a:spcBef>
                <a:spcPts val="600"/>
              </a:spcBef>
              <a:buFont typeface="Wingdings" panose="05000000000000000000" pitchFamily="2" charset="2"/>
              <a:buChar char="Ø"/>
            </a:pPr>
            <a:r>
              <a:rPr lang="en-US" sz="3200" dirty="0"/>
              <a:t>Use </a:t>
            </a:r>
            <a:r>
              <a:rPr lang="en-US" sz="3200" b="1" i="1" dirty="0"/>
              <a:t>should </a:t>
            </a:r>
            <a:r>
              <a:rPr lang="en-US" sz="3200" dirty="0"/>
              <a:t> to give advice</a:t>
            </a:r>
          </a:p>
          <a:p>
            <a:pPr>
              <a:lnSpc>
                <a:spcPct val="114000"/>
              </a:lnSpc>
              <a:spcBef>
                <a:spcPts val="600"/>
              </a:spcBef>
              <a:buFont typeface="Wingdings" panose="05000000000000000000" pitchFamily="2" charset="2"/>
              <a:buChar char="Ø"/>
            </a:pPr>
            <a:r>
              <a:rPr lang="en-US" sz="3200" dirty="0"/>
              <a:t>Should + </a:t>
            </a:r>
            <a:r>
              <a:rPr lang="en-US" sz="3200" dirty="0" err="1"/>
              <a:t>V_Inf</a:t>
            </a:r>
            <a:r>
              <a:rPr lang="en-US" sz="3200" dirty="0"/>
              <a:t>. </a:t>
            </a:r>
          </a:p>
          <a:p>
            <a:pPr>
              <a:lnSpc>
                <a:spcPct val="114000"/>
              </a:lnSpc>
              <a:spcBef>
                <a:spcPts val="600"/>
              </a:spcBef>
              <a:buFont typeface="Wingdings" panose="05000000000000000000" pitchFamily="2" charset="2"/>
              <a:buChar char="Ø"/>
            </a:pPr>
            <a:r>
              <a:rPr lang="en-US" sz="3200" dirty="0"/>
              <a:t>Had better + </a:t>
            </a:r>
            <a:r>
              <a:rPr lang="en-US" sz="3200" dirty="0" err="1"/>
              <a:t>V_Inf</a:t>
            </a:r>
            <a:r>
              <a:rPr lang="en-US" sz="3200" dirty="0"/>
              <a:t>. </a:t>
            </a:r>
          </a:p>
          <a:p>
            <a:pPr>
              <a:lnSpc>
                <a:spcPct val="114000"/>
              </a:lnSpc>
              <a:spcBef>
                <a:spcPts val="600"/>
              </a:spcBef>
              <a:buFont typeface="Wingdings" panose="05000000000000000000" pitchFamily="2" charset="2"/>
              <a:buChar char="Ø"/>
            </a:pPr>
            <a:r>
              <a:rPr lang="en-US" sz="3200" dirty="0"/>
              <a:t>Maybe/perhaps/I think + should/had better</a:t>
            </a:r>
          </a:p>
          <a:p>
            <a:pPr>
              <a:lnSpc>
                <a:spcPct val="114000"/>
              </a:lnSpc>
              <a:spcBef>
                <a:spcPts val="600"/>
              </a:spcBef>
              <a:buFont typeface="Wingdings" panose="05000000000000000000" pitchFamily="2" charset="2"/>
              <a:buChar char="Ø"/>
            </a:pPr>
            <a:endParaRPr lang="en-US" sz="3200" dirty="0"/>
          </a:p>
        </p:txBody>
      </p:sp>
      <p:sp>
        <p:nvSpPr>
          <p:cNvPr id="4" name="TextBox 3">
            <a:extLst>
              <a:ext uri="{FF2B5EF4-FFF2-40B4-BE49-F238E27FC236}">
                <a16:creationId xmlns:a16="http://schemas.microsoft.com/office/drawing/2014/main" id="{FC8034A3-6FDC-47EA-977D-010CD53C891C}"/>
              </a:ext>
            </a:extLst>
          </p:cNvPr>
          <p:cNvSpPr txBox="1"/>
          <p:nvPr/>
        </p:nvSpPr>
        <p:spPr>
          <a:xfrm>
            <a:off x="3371368" y="1666255"/>
            <a:ext cx="7955280" cy="954107"/>
          </a:xfrm>
          <a:prstGeom prst="rect">
            <a:avLst/>
          </a:prstGeom>
          <a:solidFill>
            <a:schemeClr val="accent3">
              <a:lumMod val="20000"/>
              <a:lumOff val="80000"/>
            </a:schemeClr>
          </a:solidFill>
        </p:spPr>
        <p:txBody>
          <a:bodyPr wrap="square" rtlCol="0">
            <a:spAutoFit/>
          </a:bodyPr>
          <a:lstStyle/>
          <a:p>
            <a:r>
              <a:rPr lang="en-US" sz="2800" dirty="0">
                <a:solidFill>
                  <a:srgbClr val="FF0000"/>
                </a:solidFill>
              </a:rPr>
              <a:t>prepare herself with certificates and degrees as well as soft skills</a:t>
            </a:r>
          </a:p>
        </p:txBody>
      </p:sp>
    </p:spTree>
    <p:extLst>
      <p:ext uri="{BB962C8B-B14F-4D97-AF65-F5344CB8AC3E}">
        <p14:creationId xmlns:p14="http://schemas.microsoft.com/office/powerpoint/2010/main" val="52634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9AC570-A3AE-4E11-8854-0E831520AABB}"/>
              </a:ext>
            </a:extLst>
          </p:cNvPr>
          <p:cNvSpPr txBox="1"/>
          <p:nvPr/>
        </p:nvSpPr>
        <p:spPr>
          <a:xfrm>
            <a:off x="1024128" y="1875544"/>
            <a:ext cx="3639312" cy="535531"/>
          </a:xfrm>
          <a:prstGeom prst="rect">
            <a:avLst/>
          </a:prstGeom>
          <a:noFill/>
        </p:spPr>
        <p:txBody>
          <a:bodyPr wrap="square" rtlCol="0">
            <a:sp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en-US" sz="3200" b="0" i="0" u="none" strike="noStrike" kern="1200" cap="none" spc="0" normalizeH="0" baseline="0" noProof="0" dirty="0">
                <a:ln>
                  <a:noFill/>
                </a:ln>
                <a:solidFill>
                  <a:prstClr val="black"/>
                </a:solidFill>
                <a:effectLst/>
                <a:uLnTx/>
                <a:uFillTx/>
                <a:latin typeface="Tw Cen MT" panose="020B0602020104020603"/>
                <a:ea typeface="+mn-ea"/>
                <a:cs typeface="+mn-cs"/>
              </a:rPr>
              <a:t>Macy should …….</a:t>
            </a:r>
          </a:p>
        </p:txBody>
      </p:sp>
      <p:sp>
        <p:nvSpPr>
          <p:cNvPr id="2" name="Title 1">
            <a:extLst>
              <a:ext uri="{FF2B5EF4-FFF2-40B4-BE49-F238E27FC236}">
                <a16:creationId xmlns:a16="http://schemas.microsoft.com/office/drawing/2014/main" id="{6BB4175A-5A58-49AD-898C-908E40885EDB}"/>
              </a:ext>
            </a:extLst>
          </p:cNvPr>
          <p:cNvSpPr>
            <a:spLocks noGrp="1"/>
          </p:cNvSpPr>
          <p:nvPr>
            <p:ph type="title"/>
          </p:nvPr>
        </p:nvSpPr>
        <p:spPr/>
        <p:txBody>
          <a:bodyPr>
            <a:normAutofit/>
          </a:bodyPr>
          <a:lstStyle/>
          <a:p>
            <a:r>
              <a:rPr lang="en-US" sz="2800" b="1" dirty="0">
                <a:solidFill>
                  <a:srgbClr val="0070C0"/>
                </a:solidFill>
                <a:effectLst/>
                <a:latin typeface="Times New Roman" panose="02020603050405020304" pitchFamily="18" charset="0"/>
                <a:ea typeface="Calibri" panose="020F0502020204030204" pitchFamily="34" charset="0"/>
              </a:rPr>
              <a:t>What advice can you give to Marcy? </a:t>
            </a:r>
            <a:endParaRPr lang="en-US" sz="6600" b="1" dirty="0">
              <a:solidFill>
                <a:srgbClr val="0070C0"/>
              </a:solidFill>
            </a:endParaRPr>
          </a:p>
        </p:txBody>
      </p:sp>
      <p:sp>
        <p:nvSpPr>
          <p:cNvPr id="3" name="Content Placeholder 2">
            <a:extLst>
              <a:ext uri="{FF2B5EF4-FFF2-40B4-BE49-F238E27FC236}">
                <a16:creationId xmlns:a16="http://schemas.microsoft.com/office/drawing/2014/main" id="{EA3FD758-73DD-41DB-B6F7-57C8AB091F3A}"/>
              </a:ext>
            </a:extLst>
          </p:cNvPr>
          <p:cNvSpPr>
            <a:spLocks noGrp="1"/>
          </p:cNvSpPr>
          <p:nvPr>
            <p:ph idx="1"/>
          </p:nvPr>
        </p:nvSpPr>
        <p:spPr>
          <a:xfrm>
            <a:off x="1235963" y="2789867"/>
            <a:ext cx="9720073" cy="4023360"/>
          </a:xfrm>
        </p:spPr>
        <p:txBody>
          <a:bodyPr>
            <a:normAutofit/>
          </a:bodyPr>
          <a:lstStyle/>
          <a:p>
            <a:pPr>
              <a:buFont typeface="Wingdings" panose="05000000000000000000" pitchFamily="2" charset="2"/>
              <a:buChar char="Ø"/>
            </a:pPr>
            <a:r>
              <a:rPr lang="en-US" sz="3200" dirty="0"/>
              <a:t>Examples: </a:t>
            </a:r>
          </a:p>
          <a:p>
            <a:pPr>
              <a:buFont typeface="Wingdings" panose="05000000000000000000" pitchFamily="2" charset="2"/>
              <a:buChar char="Ø"/>
            </a:pPr>
            <a:r>
              <a:rPr lang="en-US" sz="3200" b="1" dirty="0">
                <a:solidFill>
                  <a:srgbClr val="00B050"/>
                </a:solidFill>
              </a:rPr>
              <a:t>Should + </a:t>
            </a:r>
            <a:r>
              <a:rPr lang="en-US" sz="3200" b="1" dirty="0" err="1">
                <a:solidFill>
                  <a:srgbClr val="00B050"/>
                </a:solidFill>
              </a:rPr>
              <a:t>V_Inf</a:t>
            </a:r>
            <a:r>
              <a:rPr lang="en-US" sz="3200" dirty="0"/>
              <a:t>. =&gt; something is/isn’t a good idea to do</a:t>
            </a:r>
          </a:p>
          <a:p>
            <a:pPr>
              <a:buFont typeface="Wingdings" panose="05000000000000000000" pitchFamily="2" charset="2"/>
              <a:buChar char="ü"/>
            </a:pPr>
            <a:r>
              <a:rPr lang="en-US" sz="3200" dirty="0"/>
              <a:t>You </a:t>
            </a:r>
            <a:r>
              <a:rPr lang="en-US" sz="3200" b="1" i="1" dirty="0"/>
              <a:t>should choose </a:t>
            </a:r>
            <a:r>
              <a:rPr lang="en-US" sz="3200" dirty="0"/>
              <a:t>a career that fits your personality.</a:t>
            </a:r>
          </a:p>
          <a:p>
            <a:pPr>
              <a:buFont typeface="Wingdings" panose="05000000000000000000" pitchFamily="2" charset="2"/>
              <a:buChar char="ü"/>
            </a:pPr>
            <a:r>
              <a:rPr lang="en-US" sz="3200" dirty="0"/>
              <a:t>You </a:t>
            </a:r>
            <a:r>
              <a:rPr lang="en-US" sz="3200" b="1" i="1" dirty="0"/>
              <a:t>shouldn’t apply </a:t>
            </a:r>
            <a:r>
              <a:rPr lang="en-US" sz="3200" dirty="0"/>
              <a:t>for an office job if you don’t like to be inside all day.</a:t>
            </a:r>
          </a:p>
        </p:txBody>
      </p:sp>
      <p:sp>
        <p:nvSpPr>
          <p:cNvPr id="4" name="TextBox 3">
            <a:extLst>
              <a:ext uri="{FF2B5EF4-FFF2-40B4-BE49-F238E27FC236}">
                <a16:creationId xmlns:a16="http://schemas.microsoft.com/office/drawing/2014/main" id="{FC8034A3-6FDC-47EA-977D-010CD53C891C}"/>
              </a:ext>
            </a:extLst>
          </p:cNvPr>
          <p:cNvSpPr txBox="1"/>
          <p:nvPr/>
        </p:nvSpPr>
        <p:spPr>
          <a:xfrm>
            <a:off x="3371368" y="1666255"/>
            <a:ext cx="7955280" cy="954107"/>
          </a:xfrm>
          <a:prstGeom prst="rect">
            <a:avLst/>
          </a:prstGeom>
          <a:solidFill>
            <a:schemeClr val="accent3">
              <a:lumMod val="20000"/>
              <a:lumOff val="80000"/>
            </a:schemeClr>
          </a:solidFill>
        </p:spPr>
        <p:txBody>
          <a:bodyPr wrap="square" rtlCol="0">
            <a:spAutoFit/>
          </a:bodyPr>
          <a:lstStyle/>
          <a:p>
            <a:r>
              <a:rPr lang="en-US" sz="2800" dirty="0">
                <a:solidFill>
                  <a:srgbClr val="FF0000"/>
                </a:solidFill>
              </a:rPr>
              <a:t>prepare herself with certificates and degrees as well as soft skills</a:t>
            </a:r>
          </a:p>
        </p:txBody>
      </p:sp>
    </p:spTree>
    <p:extLst>
      <p:ext uri="{BB962C8B-B14F-4D97-AF65-F5344CB8AC3E}">
        <p14:creationId xmlns:p14="http://schemas.microsoft.com/office/powerpoint/2010/main" val="423169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9AC570-A3AE-4E11-8854-0E831520AABB}"/>
              </a:ext>
            </a:extLst>
          </p:cNvPr>
          <p:cNvSpPr txBox="1"/>
          <p:nvPr/>
        </p:nvSpPr>
        <p:spPr>
          <a:xfrm>
            <a:off x="1024128" y="1875544"/>
            <a:ext cx="3639312" cy="535531"/>
          </a:xfrm>
          <a:prstGeom prst="rect">
            <a:avLst/>
          </a:prstGeom>
          <a:noFill/>
        </p:spPr>
        <p:txBody>
          <a:bodyPr wrap="square" rtlCol="0">
            <a:spAutoFit/>
          </a:bodyPr>
          <a:lstStyle/>
          <a:p>
            <a:pPr marL="91440" marR="0" lvl="0" indent="-91440" algn="l" defTabSz="914400" rtl="0" eaLnBrk="1" fontAlgn="auto" latinLnBrk="0" hangingPunct="1">
              <a:lnSpc>
                <a:spcPct val="90000"/>
              </a:lnSpc>
              <a:spcBef>
                <a:spcPts val="1200"/>
              </a:spcBef>
              <a:spcAft>
                <a:spcPts val="200"/>
              </a:spcAft>
              <a:buClr>
                <a:srgbClr val="1CADE4"/>
              </a:buClr>
              <a:buSzPct val="100000"/>
              <a:buFont typeface="Tw Cen MT" panose="020B0602020104020603" pitchFamily="34" charset="0"/>
              <a:buChar char=" "/>
              <a:tabLst/>
              <a:defRPr/>
            </a:pPr>
            <a:r>
              <a:rPr kumimoji="0" lang="en-US" sz="3200" b="0" i="0" u="none" strike="noStrike" kern="1200" cap="none" spc="0" normalizeH="0" baseline="0" noProof="0" dirty="0">
                <a:ln>
                  <a:noFill/>
                </a:ln>
                <a:solidFill>
                  <a:prstClr val="black"/>
                </a:solidFill>
                <a:effectLst/>
                <a:uLnTx/>
                <a:uFillTx/>
                <a:latin typeface="Tw Cen MT" panose="020B0602020104020603"/>
                <a:ea typeface="+mn-ea"/>
                <a:cs typeface="+mn-cs"/>
              </a:rPr>
              <a:t>Macy should …….</a:t>
            </a:r>
          </a:p>
        </p:txBody>
      </p:sp>
      <p:sp>
        <p:nvSpPr>
          <p:cNvPr id="2" name="Title 1">
            <a:extLst>
              <a:ext uri="{FF2B5EF4-FFF2-40B4-BE49-F238E27FC236}">
                <a16:creationId xmlns:a16="http://schemas.microsoft.com/office/drawing/2014/main" id="{6BB4175A-5A58-49AD-898C-908E40885EDB}"/>
              </a:ext>
            </a:extLst>
          </p:cNvPr>
          <p:cNvSpPr>
            <a:spLocks noGrp="1"/>
          </p:cNvSpPr>
          <p:nvPr>
            <p:ph type="title"/>
          </p:nvPr>
        </p:nvSpPr>
        <p:spPr/>
        <p:txBody>
          <a:bodyPr>
            <a:normAutofit/>
          </a:bodyPr>
          <a:lstStyle/>
          <a:p>
            <a:r>
              <a:rPr lang="en-US" sz="2800" b="1" dirty="0">
                <a:solidFill>
                  <a:srgbClr val="0070C0"/>
                </a:solidFill>
                <a:effectLst/>
                <a:latin typeface="Times New Roman" panose="02020603050405020304" pitchFamily="18" charset="0"/>
                <a:ea typeface="Calibri" panose="020F0502020204030204" pitchFamily="34" charset="0"/>
              </a:rPr>
              <a:t>What advice can you give to Marcy? </a:t>
            </a:r>
            <a:endParaRPr lang="en-US" sz="6600" b="1" dirty="0">
              <a:solidFill>
                <a:srgbClr val="0070C0"/>
              </a:solidFill>
            </a:endParaRPr>
          </a:p>
        </p:txBody>
      </p:sp>
      <p:sp>
        <p:nvSpPr>
          <p:cNvPr id="3" name="Content Placeholder 2">
            <a:extLst>
              <a:ext uri="{FF2B5EF4-FFF2-40B4-BE49-F238E27FC236}">
                <a16:creationId xmlns:a16="http://schemas.microsoft.com/office/drawing/2014/main" id="{EA3FD758-73DD-41DB-B6F7-57C8AB091F3A}"/>
              </a:ext>
            </a:extLst>
          </p:cNvPr>
          <p:cNvSpPr>
            <a:spLocks noGrp="1"/>
          </p:cNvSpPr>
          <p:nvPr>
            <p:ph idx="1"/>
          </p:nvPr>
        </p:nvSpPr>
        <p:spPr>
          <a:xfrm>
            <a:off x="1235963" y="2789867"/>
            <a:ext cx="9720073" cy="4023360"/>
          </a:xfrm>
        </p:spPr>
        <p:txBody>
          <a:bodyPr>
            <a:normAutofit/>
          </a:bodyPr>
          <a:lstStyle/>
          <a:p>
            <a:pPr>
              <a:buFont typeface="Wingdings" panose="05000000000000000000" pitchFamily="2" charset="2"/>
              <a:buChar char="Ø"/>
            </a:pPr>
            <a:r>
              <a:rPr lang="en-US" sz="3200" b="1" dirty="0">
                <a:solidFill>
                  <a:srgbClr val="00B050"/>
                </a:solidFill>
              </a:rPr>
              <a:t>Had better + </a:t>
            </a:r>
            <a:r>
              <a:rPr lang="en-US" sz="3200" b="1" dirty="0" err="1">
                <a:solidFill>
                  <a:srgbClr val="00B050"/>
                </a:solidFill>
              </a:rPr>
              <a:t>V_Inf</a:t>
            </a:r>
            <a:r>
              <a:rPr lang="en-US" sz="3200" b="1" dirty="0">
                <a:solidFill>
                  <a:srgbClr val="00B050"/>
                </a:solidFill>
              </a:rPr>
              <a:t>. </a:t>
            </a:r>
            <a:r>
              <a:rPr lang="en-US" sz="3200" dirty="0"/>
              <a:t>=&gt; something bad could happen if the advice isn’t followed.</a:t>
            </a:r>
          </a:p>
          <a:p>
            <a:pPr>
              <a:buFont typeface="Wingdings" panose="05000000000000000000" pitchFamily="2" charset="2"/>
              <a:buChar char="ü"/>
            </a:pPr>
            <a:r>
              <a:rPr lang="en-US" sz="3200" dirty="0"/>
              <a:t>You </a:t>
            </a:r>
            <a:r>
              <a:rPr lang="en-US" sz="3200" b="1" i="1" dirty="0"/>
              <a:t>had better prepare </a:t>
            </a:r>
            <a:r>
              <a:rPr lang="en-US" sz="3200" dirty="0"/>
              <a:t>well for your interview.</a:t>
            </a:r>
          </a:p>
          <a:p>
            <a:pPr>
              <a:buFont typeface="Wingdings" panose="05000000000000000000" pitchFamily="2" charset="2"/>
              <a:buChar char="ü"/>
            </a:pPr>
            <a:r>
              <a:rPr lang="en-US" sz="3200" dirty="0"/>
              <a:t>He’</a:t>
            </a:r>
            <a:r>
              <a:rPr lang="en-US" sz="3200" b="1" i="1" dirty="0"/>
              <a:t>d better practice </a:t>
            </a:r>
            <a:r>
              <a:rPr lang="en-US" sz="3200" dirty="0"/>
              <a:t>his English before he goes.</a:t>
            </a:r>
          </a:p>
          <a:p>
            <a:pPr>
              <a:buFont typeface="Wingdings" panose="05000000000000000000" pitchFamily="2" charset="2"/>
              <a:buChar char="Ø"/>
            </a:pPr>
            <a:r>
              <a:rPr lang="en-US" sz="3200" b="1" dirty="0">
                <a:solidFill>
                  <a:srgbClr val="00B050"/>
                </a:solidFill>
              </a:rPr>
              <a:t>Maybe/perhaps/I think + should/had better </a:t>
            </a:r>
            <a:r>
              <a:rPr lang="en-US" sz="3200" dirty="0"/>
              <a:t>=&gt; make the advice sounds gentler and friendlier</a:t>
            </a:r>
          </a:p>
          <a:p>
            <a:pPr>
              <a:buFont typeface="Wingdings" panose="05000000000000000000" pitchFamily="2" charset="2"/>
              <a:buChar char="ü"/>
            </a:pPr>
            <a:r>
              <a:rPr lang="en-US" sz="3200" b="1" i="1" dirty="0"/>
              <a:t>Maybe</a:t>
            </a:r>
            <a:r>
              <a:rPr lang="en-US" sz="3200" dirty="0"/>
              <a:t> you </a:t>
            </a:r>
            <a:r>
              <a:rPr lang="en-US" sz="3200" b="1" i="1" dirty="0"/>
              <a:t>should become </a:t>
            </a:r>
            <a:r>
              <a:rPr lang="en-US" sz="3200" dirty="0"/>
              <a:t>a healthcare worker.</a:t>
            </a:r>
          </a:p>
          <a:p>
            <a:pPr>
              <a:buFont typeface="Wingdings" panose="05000000000000000000" pitchFamily="2" charset="2"/>
              <a:buChar char="Ø"/>
            </a:pPr>
            <a:endParaRPr lang="en-US" sz="3200" dirty="0"/>
          </a:p>
        </p:txBody>
      </p:sp>
      <p:sp>
        <p:nvSpPr>
          <p:cNvPr id="4" name="TextBox 3">
            <a:extLst>
              <a:ext uri="{FF2B5EF4-FFF2-40B4-BE49-F238E27FC236}">
                <a16:creationId xmlns:a16="http://schemas.microsoft.com/office/drawing/2014/main" id="{FC8034A3-6FDC-47EA-977D-010CD53C891C}"/>
              </a:ext>
            </a:extLst>
          </p:cNvPr>
          <p:cNvSpPr txBox="1"/>
          <p:nvPr/>
        </p:nvSpPr>
        <p:spPr>
          <a:xfrm>
            <a:off x="3371368" y="1666255"/>
            <a:ext cx="7955280" cy="954107"/>
          </a:xfrm>
          <a:prstGeom prst="rect">
            <a:avLst/>
          </a:prstGeom>
          <a:solidFill>
            <a:schemeClr val="accent3">
              <a:lumMod val="20000"/>
              <a:lumOff val="80000"/>
            </a:schemeClr>
          </a:solidFill>
        </p:spPr>
        <p:txBody>
          <a:bodyPr wrap="square" rtlCol="0">
            <a:spAutoFit/>
          </a:bodyPr>
          <a:lstStyle/>
          <a:p>
            <a:r>
              <a:rPr lang="en-US" sz="2800" dirty="0">
                <a:solidFill>
                  <a:srgbClr val="FF0000"/>
                </a:solidFill>
              </a:rPr>
              <a:t>prepare herself with certificates and degrees as well as soft skills</a:t>
            </a:r>
          </a:p>
        </p:txBody>
      </p:sp>
    </p:spTree>
    <p:extLst>
      <p:ext uri="{BB962C8B-B14F-4D97-AF65-F5344CB8AC3E}">
        <p14:creationId xmlns:p14="http://schemas.microsoft.com/office/powerpoint/2010/main" val="157820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2D450-A7E6-413D-98D6-256DD784EA46}"/>
              </a:ext>
            </a:extLst>
          </p:cNvPr>
          <p:cNvSpPr>
            <a:spLocks noGrp="1"/>
          </p:cNvSpPr>
          <p:nvPr>
            <p:ph type="title"/>
          </p:nvPr>
        </p:nvSpPr>
        <p:spPr>
          <a:xfrm>
            <a:off x="1024128" y="213570"/>
            <a:ext cx="10947155" cy="1499616"/>
          </a:xfrm>
        </p:spPr>
        <p:txBody>
          <a:bodyPr/>
          <a:lstStyle/>
          <a:p>
            <a:r>
              <a:rPr lang="en-US" sz="6000" b="1" dirty="0">
                <a:solidFill>
                  <a:srgbClr val="00B050"/>
                </a:solidFill>
              </a:rPr>
              <a:t>F. </a:t>
            </a:r>
            <a:r>
              <a:rPr lang="en-US" dirty="0">
                <a:solidFill>
                  <a:srgbClr val="0070C0"/>
                </a:solidFill>
              </a:rPr>
              <a:t>Complete each sentence with an advice modal </a:t>
            </a:r>
          </a:p>
        </p:txBody>
      </p:sp>
      <p:sp>
        <p:nvSpPr>
          <p:cNvPr id="3" name="Content Placeholder 2">
            <a:extLst>
              <a:ext uri="{FF2B5EF4-FFF2-40B4-BE49-F238E27FC236}">
                <a16:creationId xmlns:a16="http://schemas.microsoft.com/office/drawing/2014/main" id="{263DC480-FF81-4942-BB52-4458D161CAF5}"/>
              </a:ext>
            </a:extLst>
          </p:cNvPr>
          <p:cNvSpPr>
            <a:spLocks noGrp="1"/>
          </p:cNvSpPr>
          <p:nvPr>
            <p:ph idx="1"/>
          </p:nvPr>
        </p:nvSpPr>
        <p:spPr>
          <a:xfrm>
            <a:off x="1024128" y="1408386"/>
            <a:ext cx="10842051" cy="5449614"/>
          </a:xfrm>
        </p:spPr>
        <p:txBody>
          <a:bodyPr>
            <a:normAutofit/>
          </a:bodyPr>
          <a:lstStyle/>
          <a:p>
            <a:pPr algn="l">
              <a:lnSpc>
                <a:spcPct val="150000"/>
              </a:lnSpc>
            </a:pPr>
            <a:r>
              <a:rPr lang="en-US" sz="2800" b="0" i="0" dirty="0">
                <a:solidFill>
                  <a:srgbClr val="333333"/>
                </a:solidFill>
                <a:effectLst/>
                <a:latin typeface="Roboto" panose="02000000000000000000" pitchFamily="2" charset="0"/>
              </a:rPr>
              <a:t>1. You ___________ listen to your boss!</a:t>
            </a:r>
          </a:p>
          <a:p>
            <a:pPr algn="l">
              <a:lnSpc>
                <a:spcPct val="150000"/>
              </a:lnSpc>
            </a:pPr>
            <a:r>
              <a:rPr lang="en-US" sz="2800" b="0" i="0" dirty="0">
                <a:solidFill>
                  <a:srgbClr val="333333"/>
                </a:solidFill>
                <a:effectLst/>
                <a:latin typeface="Roboto" panose="02000000000000000000" pitchFamily="2" charset="0"/>
              </a:rPr>
              <a:t>2. Juan ___________ finish the course so he can get his degree.</a:t>
            </a:r>
          </a:p>
          <a:p>
            <a:pPr algn="l">
              <a:lnSpc>
                <a:spcPct val="150000"/>
              </a:lnSpc>
            </a:pPr>
            <a:r>
              <a:rPr lang="en-US" sz="2800" b="0" i="0" dirty="0">
                <a:solidFill>
                  <a:srgbClr val="333333"/>
                </a:solidFill>
                <a:effectLst/>
                <a:latin typeface="Roboto" panose="02000000000000000000" pitchFamily="2" charset="0"/>
              </a:rPr>
              <a:t>3. The employees _____________ leave early when the boss isn't there.</a:t>
            </a:r>
          </a:p>
          <a:p>
            <a:pPr algn="l">
              <a:lnSpc>
                <a:spcPct val="150000"/>
              </a:lnSpc>
            </a:pPr>
            <a:r>
              <a:rPr lang="en-US" sz="2800" b="0" i="0" dirty="0">
                <a:solidFill>
                  <a:srgbClr val="333333"/>
                </a:solidFill>
                <a:effectLst/>
                <a:latin typeface="Roboto" panose="02000000000000000000" pitchFamily="2" charset="0"/>
              </a:rPr>
              <a:t>4. Perhaps you _____________ look for a job as an assistant first.</a:t>
            </a:r>
          </a:p>
          <a:p>
            <a:pPr algn="l">
              <a:lnSpc>
                <a:spcPct val="150000"/>
              </a:lnSpc>
            </a:pPr>
            <a:r>
              <a:rPr lang="en-US" sz="2800" b="0" i="0" dirty="0">
                <a:solidFill>
                  <a:srgbClr val="333333"/>
                </a:solidFill>
                <a:effectLst/>
                <a:latin typeface="Roboto" panose="02000000000000000000" pitchFamily="2" charset="0"/>
              </a:rPr>
              <a:t>5. Martha _____________ do the training program if she’s not interested in the job.</a:t>
            </a:r>
          </a:p>
        </p:txBody>
      </p:sp>
      <p:sp>
        <p:nvSpPr>
          <p:cNvPr id="4" name="TextBox 3">
            <a:extLst>
              <a:ext uri="{FF2B5EF4-FFF2-40B4-BE49-F238E27FC236}">
                <a16:creationId xmlns:a16="http://schemas.microsoft.com/office/drawing/2014/main" id="{4203F406-9083-44A4-99AD-C27D5AC2CA95}"/>
              </a:ext>
            </a:extLst>
          </p:cNvPr>
          <p:cNvSpPr txBox="1"/>
          <p:nvPr/>
        </p:nvSpPr>
        <p:spPr>
          <a:xfrm>
            <a:off x="2479810" y="1534903"/>
            <a:ext cx="1797269" cy="523220"/>
          </a:xfrm>
          <a:prstGeom prst="rect">
            <a:avLst/>
          </a:prstGeom>
          <a:noFill/>
        </p:spPr>
        <p:txBody>
          <a:bodyPr wrap="square" rtlCol="0">
            <a:spAutoFit/>
          </a:bodyPr>
          <a:lstStyle/>
          <a:p>
            <a:r>
              <a:rPr lang="en-US" sz="2800" b="1" i="0" dirty="0">
                <a:solidFill>
                  <a:srgbClr val="C00000"/>
                </a:solidFill>
                <a:effectLst/>
                <a:latin typeface="Roboto" panose="02000000000000000000" pitchFamily="2" charset="0"/>
              </a:rPr>
              <a:t>should</a:t>
            </a:r>
            <a:endParaRPr lang="en-US" sz="2800" dirty="0">
              <a:solidFill>
                <a:srgbClr val="C00000"/>
              </a:solidFill>
            </a:endParaRPr>
          </a:p>
        </p:txBody>
      </p:sp>
      <p:sp>
        <p:nvSpPr>
          <p:cNvPr id="6" name="TextBox 5">
            <a:extLst>
              <a:ext uri="{FF2B5EF4-FFF2-40B4-BE49-F238E27FC236}">
                <a16:creationId xmlns:a16="http://schemas.microsoft.com/office/drawing/2014/main" id="{F853D687-1D7C-49A0-8548-726FCADB5233}"/>
              </a:ext>
            </a:extLst>
          </p:cNvPr>
          <p:cNvSpPr txBox="1"/>
          <p:nvPr/>
        </p:nvSpPr>
        <p:spPr>
          <a:xfrm>
            <a:off x="2569147" y="2298739"/>
            <a:ext cx="1797269" cy="523220"/>
          </a:xfrm>
          <a:prstGeom prst="rect">
            <a:avLst/>
          </a:prstGeom>
          <a:noFill/>
        </p:spPr>
        <p:txBody>
          <a:bodyPr wrap="square" rtlCol="0">
            <a:spAutoFit/>
          </a:bodyPr>
          <a:lstStyle/>
          <a:p>
            <a:r>
              <a:rPr lang="en-US" sz="2800" b="1" dirty="0">
                <a:solidFill>
                  <a:srgbClr val="C00000"/>
                </a:solidFill>
                <a:latin typeface="Roboto" panose="02000000000000000000" pitchFamily="2" charset="0"/>
              </a:rPr>
              <a:t>must</a:t>
            </a:r>
            <a:endParaRPr lang="en-US" sz="2800" dirty="0">
              <a:solidFill>
                <a:srgbClr val="C00000"/>
              </a:solidFill>
            </a:endParaRPr>
          </a:p>
        </p:txBody>
      </p:sp>
      <p:sp>
        <p:nvSpPr>
          <p:cNvPr id="7" name="TextBox 6">
            <a:extLst>
              <a:ext uri="{FF2B5EF4-FFF2-40B4-BE49-F238E27FC236}">
                <a16:creationId xmlns:a16="http://schemas.microsoft.com/office/drawing/2014/main" id="{883D9D2C-7B94-4D19-AF02-4D2F5851DD3C}"/>
              </a:ext>
            </a:extLst>
          </p:cNvPr>
          <p:cNvSpPr txBox="1"/>
          <p:nvPr/>
        </p:nvSpPr>
        <p:spPr>
          <a:xfrm>
            <a:off x="4198251" y="3145902"/>
            <a:ext cx="1797269" cy="523220"/>
          </a:xfrm>
          <a:prstGeom prst="rect">
            <a:avLst/>
          </a:prstGeom>
          <a:noFill/>
        </p:spPr>
        <p:txBody>
          <a:bodyPr wrap="square" rtlCol="0">
            <a:spAutoFit/>
          </a:bodyPr>
          <a:lstStyle/>
          <a:p>
            <a:r>
              <a:rPr lang="en-US" sz="2800" b="1" i="0" dirty="0">
                <a:solidFill>
                  <a:srgbClr val="C00000"/>
                </a:solidFill>
                <a:effectLst/>
                <a:latin typeface="Roboto" panose="02000000000000000000" pitchFamily="2" charset="0"/>
              </a:rPr>
              <a:t>shouldn’t</a:t>
            </a:r>
            <a:endParaRPr lang="en-US" sz="2800" dirty="0">
              <a:solidFill>
                <a:srgbClr val="C00000"/>
              </a:solidFill>
            </a:endParaRPr>
          </a:p>
        </p:txBody>
      </p:sp>
      <p:sp>
        <p:nvSpPr>
          <p:cNvPr id="8" name="TextBox 7">
            <a:extLst>
              <a:ext uri="{FF2B5EF4-FFF2-40B4-BE49-F238E27FC236}">
                <a16:creationId xmlns:a16="http://schemas.microsoft.com/office/drawing/2014/main" id="{CA3D0524-1AF1-41F3-84A2-F677D69B15C8}"/>
              </a:ext>
            </a:extLst>
          </p:cNvPr>
          <p:cNvSpPr txBox="1"/>
          <p:nvPr/>
        </p:nvSpPr>
        <p:spPr>
          <a:xfrm>
            <a:off x="3846154" y="4578618"/>
            <a:ext cx="1797269" cy="523220"/>
          </a:xfrm>
          <a:prstGeom prst="rect">
            <a:avLst/>
          </a:prstGeom>
          <a:noFill/>
        </p:spPr>
        <p:txBody>
          <a:bodyPr wrap="square" rtlCol="0">
            <a:spAutoFit/>
          </a:bodyPr>
          <a:lstStyle/>
          <a:p>
            <a:r>
              <a:rPr lang="en-US" sz="2800" b="1" i="0" dirty="0">
                <a:solidFill>
                  <a:srgbClr val="C00000"/>
                </a:solidFill>
                <a:effectLst/>
                <a:latin typeface="Roboto" panose="02000000000000000000" pitchFamily="2" charset="0"/>
              </a:rPr>
              <a:t>shouldn’t</a:t>
            </a:r>
            <a:endParaRPr lang="en-US" sz="2800" dirty="0">
              <a:solidFill>
                <a:srgbClr val="C00000"/>
              </a:solidFill>
            </a:endParaRPr>
          </a:p>
        </p:txBody>
      </p:sp>
      <p:sp>
        <p:nvSpPr>
          <p:cNvPr id="9" name="TextBox 8">
            <a:extLst>
              <a:ext uri="{FF2B5EF4-FFF2-40B4-BE49-F238E27FC236}">
                <a16:creationId xmlns:a16="http://schemas.microsoft.com/office/drawing/2014/main" id="{BA2A10C5-8717-42BF-91D7-1E557BCA5308}"/>
              </a:ext>
            </a:extLst>
          </p:cNvPr>
          <p:cNvSpPr txBox="1"/>
          <p:nvPr/>
        </p:nvSpPr>
        <p:spPr>
          <a:xfrm>
            <a:off x="2947519" y="5412142"/>
            <a:ext cx="1797269" cy="523220"/>
          </a:xfrm>
          <a:prstGeom prst="rect">
            <a:avLst/>
          </a:prstGeom>
          <a:noFill/>
        </p:spPr>
        <p:txBody>
          <a:bodyPr wrap="square" rtlCol="0">
            <a:spAutoFit/>
          </a:bodyPr>
          <a:lstStyle/>
          <a:p>
            <a:r>
              <a:rPr lang="en-US" sz="2800" b="1" i="0" dirty="0">
                <a:solidFill>
                  <a:srgbClr val="C00000"/>
                </a:solidFill>
                <a:effectLst/>
                <a:latin typeface="Roboto" panose="02000000000000000000" pitchFamily="2" charset="0"/>
              </a:rPr>
              <a:t>shouldn’t</a:t>
            </a:r>
            <a:endParaRPr lang="en-US" sz="2800" dirty="0">
              <a:solidFill>
                <a:srgbClr val="C00000"/>
              </a:solidFill>
            </a:endParaRPr>
          </a:p>
        </p:txBody>
      </p:sp>
    </p:spTree>
    <p:extLst>
      <p:ext uri="{BB962C8B-B14F-4D97-AF65-F5344CB8AC3E}">
        <p14:creationId xmlns:p14="http://schemas.microsoft.com/office/powerpoint/2010/main" val="33278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EC4D7-DFB9-4537-BBD4-8AB8DFAF3502}"/>
              </a:ext>
            </a:extLst>
          </p:cNvPr>
          <p:cNvSpPr>
            <a:spLocks noGrp="1"/>
          </p:cNvSpPr>
          <p:nvPr>
            <p:ph type="title"/>
          </p:nvPr>
        </p:nvSpPr>
        <p:spPr/>
        <p:txBody>
          <a:bodyPr>
            <a:normAutofit fontScale="90000"/>
          </a:bodyPr>
          <a:lstStyle/>
          <a:p>
            <a:r>
              <a:rPr lang="en-US" b="1" i="0" dirty="0">
                <a:solidFill>
                  <a:srgbClr val="00B050"/>
                </a:solidFill>
                <a:effectLst/>
                <a:latin typeface="Roboto" panose="02000000000000000000" pitchFamily="2" charset="0"/>
              </a:rPr>
              <a:t>G. </a:t>
            </a:r>
            <a:r>
              <a:rPr lang="en-US" b="1" i="0" dirty="0">
                <a:solidFill>
                  <a:srgbClr val="0070C0"/>
                </a:solidFill>
                <a:effectLst/>
                <a:latin typeface="Roboto" panose="02000000000000000000" pitchFamily="2" charset="0"/>
              </a:rPr>
              <a:t>Complete the sentences in pairs. Use your own ideas.</a:t>
            </a:r>
            <a:endParaRPr lang="en-US" dirty="0">
              <a:solidFill>
                <a:srgbClr val="0070C0"/>
              </a:solidFill>
            </a:endParaRPr>
          </a:p>
        </p:txBody>
      </p:sp>
      <p:sp>
        <p:nvSpPr>
          <p:cNvPr id="3" name="Content Placeholder 2">
            <a:extLst>
              <a:ext uri="{FF2B5EF4-FFF2-40B4-BE49-F238E27FC236}">
                <a16:creationId xmlns:a16="http://schemas.microsoft.com/office/drawing/2014/main" id="{8F0CF35F-9F0E-450C-8387-D864AC52B17D}"/>
              </a:ext>
            </a:extLst>
          </p:cNvPr>
          <p:cNvSpPr>
            <a:spLocks noGrp="1"/>
          </p:cNvSpPr>
          <p:nvPr>
            <p:ph idx="1"/>
          </p:nvPr>
        </p:nvSpPr>
        <p:spPr>
          <a:xfrm>
            <a:off x="1024128" y="2286000"/>
            <a:ext cx="10621334" cy="4023360"/>
          </a:xfrm>
        </p:spPr>
        <p:txBody>
          <a:bodyPr>
            <a:normAutofit lnSpcReduction="10000"/>
          </a:bodyPr>
          <a:lstStyle/>
          <a:p>
            <a:pPr algn="just">
              <a:lnSpc>
                <a:spcPct val="124000"/>
              </a:lnSpc>
            </a:pPr>
            <a:r>
              <a:rPr lang="en-US" sz="3200" b="1" i="0" dirty="0">
                <a:solidFill>
                  <a:srgbClr val="333333"/>
                </a:solidFill>
                <a:effectLst/>
                <a:latin typeface="Roboto" panose="02000000000000000000" pitchFamily="2" charset="0"/>
              </a:rPr>
              <a:t>Career Advice</a:t>
            </a:r>
            <a:endParaRPr lang="en-US" sz="3200" b="0" i="0" dirty="0">
              <a:solidFill>
                <a:srgbClr val="333333"/>
              </a:solidFill>
              <a:effectLst/>
              <a:latin typeface="Roboto" panose="02000000000000000000" pitchFamily="2" charset="0"/>
            </a:endParaRPr>
          </a:p>
          <a:p>
            <a:pPr algn="just">
              <a:lnSpc>
                <a:spcPct val="124000"/>
              </a:lnSpc>
            </a:pPr>
            <a:r>
              <a:rPr lang="en-US" sz="3200" b="0" i="0" dirty="0">
                <a:solidFill>
                  <a:srgbClr val="333333"/>
                </a:solidFill>
                <a:effectLst/>
                <a:latin typeface="Roboto" panose="02000000000000000000" pitchFamily="2" charset="0"/>
              </a:rPr>
              <a:t>If you want to become a successful business owner, you should _____________, but you shouldn't ______________</a:t>
            </a:r>
          </a:p>
          <a:p>
            <a:pPr algn="just">
              <a:lnSpc>
                <a:spcPct val="124000"/>
              </a:lnSpc>
            </a:pPr>
            <a:r>
              <a:rPr lang="en-US" sz="3200" b="0" i="0" dirty="0">
                <a:solidFill>
                  <a:srgbClr val="333333"/>
                </a:solidFill>
                <a:effectLst/>
                <a:latin typeface="Roboto" panose="02000000000000000000" pitchFamily="2" charset="0"/>
              </a:rPr>
              <a:t>If you want to get a degree, you had better ______________</a:t>
            </a:r>
          </a:p>
          <a:p>
            <a:pPr algn="just">
              <a:lnSpc>
                <a:spcPct val="124000"/>
              </a:lnSpc>
            </a:pPr>
            <a:r>
              <a:rPr lang="en-US" sz="3200" b="0" i="0" dirty="0">
                <a:solidFill>
                  <a:srgbClr val="333333"/>
                </a:solidFill>
                <a:effectLst/>
                <a:latin typeface="Roboto" panose="02000000000000000000" pitchFamily="2" charset="0"/>
              </a:rPr>
              <a:t>You should ______________ if you want to get some work experience. Good luck!</a:t>
            </a:r>
          </a:p>
        </p:txBody>
      </p:sp>
    </p:spTree>
    <p:extLst>
      <p:ext uri="{BB962C8B-B14F-4D97-AF65-F5344CB8AC3E}">
        <p14:creationId xmlns:p14="http://schemas.microsoft.com/office/powerpoint/2010/main" val="291555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D533C-B741-4687-B7C5-3AC09C54A07F}"/>
              </a:ext>
            </a:extLst>
          </p:cNvPr>
          <p:cNvSpPr>
            <a:spLocks noGrp="1"/>
          </p:cNvSpPr>
          <p:nvPr>
            <p:ph type="title"/>
          </p:nvPr>
        </p:nvSpPr>
        <p:spPr>
          <a:xfrm>
            <a:off x="1024128" y="224081"/>
            <a:ext cx="9720072" cy="1499616"/>
          </a:xfrm>
        </p:spPr>
        <p:txBody>
          <a:bodyPr>
            <a:normAutofit/>
          </a:bodyPr>
          <a:lstStyle/>
          <a:p>
            <a:r>
              <a:rPr lang="en-US" sz="4800" b="1" dirty="0">
                <a:solidFill>
                  <a:srgbClr val="0070C0"/>
                </a:solidFill>
              </a:rPr>
              <a:t>Suggested answer </a:t>
            </a:r>
          </a:p>
        </p:txBody>
      </p:sp>
      <p:sp>
        <p:nvSpPr>
          <p:cNvPr id="3" name="Content Placeholder 2">
            <a:extLst>
              <a:ext uri="{FF2B5EF4-FFF2-40B4-BE49-F238E27FC236}">
                <a16:creationId xmlns:a16="http://schemas.microsoft.com/office/drawing/2014/main" id="{D5063493-6715-4792-8260-B196AE76873B}"/>
              </a:ext>
            </a:extLst>
          </p:cNvPr>
          <p:cNvSpPr>
            <a:spLocks noGrp="1"/>
          </p:cNvSpPr>
          <p:nvPr>
            <p:ph idx="1"/>
          </p:nvPr>
        </p:nvSpPr>
        <p:spPr>
          <a:xfrm>
            <a:off x="788276" y="1450429"/>
            <a:ext cx="10993821" cy="5586248"/>
          </a:xfrm>
        </p:spPr>
        <p:txBody>
          <a:bodyPr>
            <a:normAutofit/>
          </a:bodyPr>
          <a:lstStyle/>
          <a:p>
            <a:pPr algn="just">
              <a:lnSpc>
                <a:spcPct val="124000"/>
              </a:lnSpc>
            </a:pPr>
            <a:r>
              <a:rPr lang="en-US" b="0" i="0" dirty="0">
                <a:solidFill>
                  <a:srgbClr val="333333"/>
                </a:solidFill>
                <a:effectLst/>
                <a:latin typeface="Roboto" panose="02000000000000000000" pitchFamily="2" charset="0"/>
              </a:rPr>
              <a:t>If you want to become a successful business owner, you should have a clear business plan and focus on building a strong customer base, but you shouldn't overlook the importance of financial management and risk assessment.</a:t>
            </a:r>
          </a:p>
          <a:p>
            <a:pPr algn="just">
              <a:lnSpc>
                <a:spcPct val="124000"/>
              </a:lnSpc>
            </a:pPr>
            <a:r>
              <a:rPr lang="en-US" b="0" i="0" dirty="0">
                <a:solidFill>
                  <a:srgbClr val="333333"/>
                </a:solidFill>
                <a:effectLst/>
                <a:latin typeface="Roboto" panose="02000000000000000000" pitchFamily="2" charset="0"/>
              </a:rPr>
              <a:t>If you want to get a degree, you had better start planning early and choose a field that aligns with your interests and career goals. However, you shouldn't rely solely on your degree to guarantee success, and should also gain practical experience through internships and extracurricular activities.</a:t>
            </a:r>
          </a:p>
          <a:p>
            <a:pPr algn="just">
              <a:lnSpc>
                <a:spcPct val="124000"/>
              </a:lnSpc>
            </a:pPr>
            <a:r>
              <a:rPr lang="en-US" b="0" i="0" dirty="0">
                <a:solidFill>
                  <a:srgbClr val="333333"/>
                </a:solidFill>
                <a:effectLst/>
                <a:latin typeface="Roboto" panose="02000000000000000000" pitchFamily="2" charset="0"/>
              </a:rPr>
              <a:t>You should consider doing an internship or volunteering if you want to get some work experience. Good luck! This can help you gain valuable skills and make connections in your desired industry. However, you shouldn't expect immediate financial gain and should be willing to invest your time and effort in learning and growing.</a:t>
            </a:r>
          </a:p>
        </p:txBody>
      </p:sp>
    </p:spTree>
    <p:extLst>
      <p:ext uri="{BB962C8B-B14F-4D97-AF65-F5344CB8AC3E}">
        <p14:creationId xmlns:p14="http://schemas.microsoft.com/office/powerpoint/2010/main" val="301514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5AC7-5887-47D5-97DC-784E9A8C4655}"/>
              </a:ext>
            </a:extLst>
          </p:cNvPr>
          <p:cNvSpPr>
            <a:spLocks noGrp="1"/>
          </p:cNvSpPr>
          <p:nvPr>
            <p:ph type="title"/>
          </p:nvPr>
        </p:nvSpPr>
        <p:spPr/>
        <p:txBody>
          <a:bodyPr/>
          <a:lstStyle/>
          <a:p>
            <a:r>
              <a:rPr lang="en-US" sz="6000" b="1" dirty="0">
                <a:solidFill>
                  <a:srgbClr val="00B050"/>
                </a:solidFill>
              </a:rPr>
              <a:t>H – </a:t>
            </a:r>
            <a:r>
              <a:rPr lang="en-US" b="1" dirty="0">
                <a:solidFill>
                  <a:srgbClr val="0070C0"/>
                </a:solidFill>
              </a:rPr>
              <a:t>Pair work</a:t>
            </a:r>
          </a:p>
        </p:txBody>
      </p:sp>
      <p:sp>
        <p:nvSpPr>
          <p:cNvPr id="3" name="Content Placeholder 2">
            <a:extLst>
              <a:ext uri="{FF2B5EF4-FFF2-40B4-BE49-F238E27FC236}">
                <a16:creationId xmlns:a16="http://schemas.microsoft.com/office/drawing/2014/main" id="{4BDF1183-8EE1-47C2-823A-4121A48C7A69}"/>
              </a:ext>
            </a:extLst>
          </p:cNvPr>
          <p:cNvSpPr>
            <a:spLocks noGrp="1"/>
          </p:cNvSpPr>
          <p:nvPr>
            <p:ph idx="1"/>
          </p:nvPr>
        </p:nvSpPr>
        <p:spPr>
          <a:xfrm>
            <a:off x="729838" y="3158359"/>
            <a:ext cx="10957665" cy="2601310"/>
          </a:xfrm>
        </p:spPr>
        <p:txBody>
          <a:bodyPr numCol="2">
            <a:normAutofit/>
          </a:bodyPr>
          <a:lstStyle/>
          <a:p>
            <a:pPr algn="l">
              <a:lnSpc>
                <a:spcPct val="200000"/>
              </a:lnSpc>
            </a:pPr>
            <a:r>
              <a:rPr lang="en-US" b="0" i="0" dirty="0">
                <a:solidFill>
                  <a:srgbClr val="333333"/>
                </a:solidFill>
                <a:effectLst/>
                <a:latin typeface="Roboto" panose="02000000000000000000" pitchFamily="2" charset="0"/>
              </a:rPr>
              <a:t>1. I don’t know what career to choose. </a:t>
            </a:r>
          </a:p>
          <a:p>
            <a:pPr algn="l">
              <a:lnSpc>
                <a:spcPct val="200000"/>
              </a:lnSpc>
            </a:pPr>
            <a:r>
              <a:rPr lang="en-US" b="0" i="0" dirty="0">
                <a:solidFill>
                  <a:srgbClr val="333333"/>
                </a:solidFill>
                <a:effectLst/>
                <a:latin typeface="Roboto" panose="02000000000000000000" pitchFamily="2" charset="0"/>
              </a:rPr>
              <a:t>2. I don’t have any experience. </a:t>
            </a:r>
          </a:p>
          <a:p>
            <a:pPr algn="l">
              <a:lnSpc>
                <a:spcPct val="200000"/>
              </a:lnSpc>
            </a:pPr>
            <a:r>
              <a:rPr lang="en-US" b="0" i="0" dirty="0">
                <a:solidFill>
                  <a:srgbClr val="333333"/>
                </a:solidFill>
                <a:effectLst/>
                <a:latin typeface="Roboto" panose="02000000000000000000" pitchFamily="2" charset="0"/>
              </a:rPr>
              <a:t>3. I want to get a better job. </a:t>
            </a:r>
          </a:p>
          <a:p>
            <a:pPr algn="l">
              <a:lnSpc>
                <a:spcPct val="200000"/>
              </a:lnSpc>
            </a:pPr>
            <a:r>
              <a:rPr lang="en-US" b="0" i="0" dirty="0">
                <a:solidFill>
                  <a:srgbClr val="333333"/>
                </a:solidFill>
                <a:effectLst/>
                <a:latin typeface="Roboto" panose="02000000000000000000" pitchFamily="2" charset="0"/>
              </a:rPr>
              <a:t>4. My job doesn't pay very well.</a:t>
            </a:r>
          </a:p>
          <a:p>
            <a:pPr algn="l">
              <a:lnSpc>
                <a:spcPct val="200000"/>
              </a:lnSpc>
            </a:pPr>
            <a:r>
              <a:rPr lang="en-US" b="0" i="0" dirty="0">
                <a:solidFill>
                  <a:srgbClr val="333333"/>
                </a:solidFill>
                <a:effectLst/>
                <a:latin typeface="Roboto" panose="02000000000000000000" pitchFamily="2" charset="0"/>
              </a:rPr>
              <a:t>5. My job application was rejected.</a:t>
            </a:r>
          </a:p>
          <a:p>
            <a:pPr algn="l">
              <a:lnSpc>
                <a:spcPct val="200000"/>
              </a:lnSpc>
            </a:pPr>
            <a:r>
              <a:rPr lang="en-US" b="0" i="0" dirty="0">
                <a:solidFill>
                  <a:srgbClr val="333333"/>
                </a:solidFill>
                <a:effectLst/>
                <a:latin typeface="Roboto" panose="02000000000000000000" pitchFamily="2" charset="0"/>
              </a:rPr>
              <a:t>6. I need an assistant to help me at work.</a:t>
            </a:r>
          </a:p>
        </p:txBody>
      </p:sp>
      <p:sp>
        <p:nvSpPr>
          <p:cNvPr id="4" name="TextBox 3">
            <a:extLst>
              <a:ext uri="{FF2B5EF4-FFF2-40B4-BE49-F238E27FC236}">
                <a16:creationId xmlns:a16="http://schemas.microsoft.com/office/drawing/2014/main" id="{A941FE7D-4514-4AEC-BF21-6FB0B2E789E9}"/>
              </a:ext>
            </a:extLst>
          </p:cNvPr>
          <p:cNvSpPr txBox="1"/>
          <p:nvPr/>
        </p:nvSpPr>
        <p:spPr>
          <a:xfrm>
            <a:off x="882869" y="1870841"/>
            <a:ext cx="10741572" cy="1140377"/>
          </a:xfrm>
          <a:prstGeom prst="rect">
            <a:avLst/>
          </a:prstGeom>
          <a:noFill/>
        </p:spPr>
        <p:txBody>
          <a:bodyPr wrap="square" rtlCol="0">
            <a:spAutoFit/>
          </a:bodyPr>
          <a:lstStyle/>
          <a:p>
            <a:pPr>
              <a:lnSpc>
                <a:spcPct val="150000"/>
              </a:lnSpc>
            </a:pPr>
            <a:r>
              <a:rPr lang="en-US" sz="2400" b="1" i="0" dirty="0">
                <a:solidFill>
                  <a:srgbClr val="333333"/>
                </a:solidFill>
                <a:effectLst/>
                <a:latin typeface="Roboto" panose="02000000000000000000" pitchFamily="2" charset="0"/>
              </a:rPr>
              <a:t>Read one of the problems out loud to a partner. </a:t>
            </a:r>
          </a:p>
          <a:p>
            <a:pPr>
              <a:lnSpc>
                <a:spcPct val="150000"/>
              </a:lnSpc>
            </a:pPr>
            <a:r>
              <a:rPr lang="en-US" sz="2400" b="1" i="0" dirty="0">
                <a:solidFill>
                  <a:srgbClr val="333333"/>
                </a:solidFill>
                <a:effectLst/>
                <a:latin typeface="Roboto" panose="02000000000000000000" pitchFamily="2" charset="0"/>
              </a:rPr>
              <a:t>Your partner will give you friendly advice using 'maybe', 'perhaps', or 'I think'.</a:t>
            </a:r>
            <a:endParaRPr lang="en-US" sz="2400" dirty="0"/>
          </a:p>
        </p:txBody>
      </p:sp>
    </p:spTree>
    <p:extLst>
      <p:ext uri="{BB962C8B-B14F-4D97-AF65-F5344CB8AC3E}">
        <p14:creationId xmlns:p14="http://schemas.microsoft.com/office/powerpoint/2010/main" val="868526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AE76-9EC7-45FE-88E9-1DAC5234350F}"/>
              </a:ext>
            </a:extLst>
          </p:cNvPr>
          <p:cNvSpPr>
            <a:spLocks noGrp="1"/>
          </p:cNvSpPr>
          <p:nvPr>
            <p:ph type="title"/>
          </p:nvPr>
        </p:nvSpPr>
        <p:spPr>
          <a:xfrm>
            <a:off x="1024127" y="585216"/>
            <a:ext cx="9720073" cy="1499616"/>
          </a:xfrm>
        </p:spPr>
        <p:txBody>
          <a:bodyPr>
            <a:normAutofit fontScale="90000"/>
          </a:bodyPr>
          <a:lstStyle/>
          <a:p>
            <a:r>
              <a:rPr lang="en-US" sz="5400" b="1" dirty="0">
                <a:solidFill>
                  <a:srgbClr val="0070C0"/>
                </a:solidFill>
              </a:rPr>
              <a:t>Suggested answer </a:t>
            </a:r>
            <a:br>
              <a:rPr lang="en-US" sz="5400" b="1" dirty="0">
                <a:solidFill>
                  <a:srgbClr val="0070C0"/>
                </a:solidFill>
              </a:rPr>
            </a:br>
            <a:r>
              <a:rPr lang="en-US" sz="4000" dirty="0">
                <a:solidFill>
                  <a:srgbClr val="00B050"/>
                </a:solidFill>
                <a:latin typeface="Roboto" panose="02000000000000000000" pitchFamily="2" charset="0"/>
              </a:rPr>
              <a:t>I don’t know </a:t>
            </a:r>
            <a:r>
              <a:rPr lang="en-US" sz="4000" b="0" i="0" dirty="0">
                <a:solidFill>
                  <a:srgbClr val="00B050"/>
                </a:solidFill>
                <a:effectLst/>
                <a:latin typeface="Roboto" panose="02000000000000000000" pitchFamily="2" charset="0"/>
              </a:rPr>
              <a:t>what career to choose</a:t>
            </a:r>
            <a:endParaRPr lang="en-US" dirty="0">
              <a:solidFill>
                <a:srgbClr val="00B050"/>
              </a:solidFill>
            </a:endParaRPr>
          </a:p>
        </p:txBody>
      </p:sp>
      <p:sp>
        <p:nvSpPr>
          <p:cNvPr id="3" name="Content Placeholder 2">
            <a:extLst>
              <a:ext uri="{FF2B5EF4-FFF2-40B4-BE49-F238E27FC236}">
                <a16:creationId xmlns:a16="http://schemas.microsoft.com/office/drawing/2014/main" id="{7C8DA776-2B0C-45DA-BC3F-EB400D2DD2F5}"/>
              </a:ext>
            </a:extLst>
          </p:cNvPr>
          <p:cNvSpPr>
            <a:spLocks noGrp="1"/>
          </p:cNvSpPr>
          <p:nvPr>
            <p:ph idx="1"/>
          </p:nvPr>
        </p:nvSpPr>
        <p:spPr>
          <a:xfrm>
            <a:off x="1024128" y="2286000"/>
            <a:ext cx="10348065" cy="4023360"/>
          </a:xfrm>
        </p:spPr>
        <p:txBody>
          <a:bodyPr/>
          <a:lstStyle/>
          <a:p>
            <a:pPr algn="just">
              <a:lnSpc>
                <a:spcPct val="150000"/>
              </a:lnSpc>
            </a:pPr>
            <a:r>
              <a:rPr lang="en-US" b="1" i="0" dirty="0">
                <a:solidFill>
                  <a:srgbClr val="333333"/>
                </a:solidFill>
                <a:effectLst/>
                <a:latin typeface="Roboto" panose="02000000000000000000" pitchFamily="2" charset="0"/>
              </a:rPr>
              <a:t>Partner: </a:t>
            </a:r>
            <a:r>
              <a:rPr lang="en-US" b="0" i="0" dirty="0">
                <a:solidFill>
                  <a:srgbClr val="333333"/>
                </a:solidFill>
                <a:effectLst/>
                <a:latin typeface="Roboto" panose="02000000000000000000" pitchFamily="2" charset="0"/>
              </a:rPr>
              <a:t>What's the problem that you'd like me to give advice on?</a:t>
            </a:r>
          </a:p>
          <a:p>
            <a:pPr algn="just">
              <a:lnSpc>
                <a:spcPct val="150000"/>
              </a:lnSpc>
            </a:pPr>
            <a:r>
              <a:rPr lang="en-US" b="1" dirty="0">
                <a:solidFill>
                  <a:srgbClr val="333333"/>
                </a:solidFill>
                <a:latin typeface="Roboto" panose="02000000000000000000" pitchFamily="2" charset="0"/>
              </a:rPr>
              <a:t>Me: </a:t>
            </a:r>
            <a:r>
              <a:rPr lang="en-US" b="0" i="0" dirty="0">
                <a:solidFill>
                  <a:srgbClr val="333333"/>
                </a:solidFill>
                <a:effectLst/>
                <a:latin typeface="Roboto" panose="02000000000000000000" pitchFamily="2" charset="0"/>
              </a:rPr>
              <a:t>I'm not sure what career to choose.</a:t>
            </a:r>
          </a:p>
          <a:p>
            <a:pPr algn="just">
              <a:lnSpc>
                <a:spcPct val="150000"/>
              </a:lnSpc>
            </a:pPr>
            <a:r>
              <a:rPr lang="en-US" b="1" dirty="0">
                <a:solidFill>
                  <a:srgbClr val="333333"/>
                </a:solidFill>
                <a:latin typeface="Roboto" panose="02000000000000000000" pitchFamily="2" charset="0"/>
              </a:rPr>
              <a:t>Partner: </a:t>
            </a:r>
            <a:r>
              <a:rPr lang="en-US" b="0" i="0" dirty="0">
                <a:solidFill>
                  <a:srgbClr val="333333"/>
                </a:solidFill>
                <a:effectLst/>
                <a:latin typeface="Roboto" panose="02000000000000000000" pitchFamily="2" charset="0"/>
              </a:rPr>
              <a:t>Maybe you can start by identifying your strengths and interests, and researching careers that align with them. Perhaps you can also talk to people who work in those fields and gain insights into the day-to-day work and job prospects. I think it's important to take your time to explore your options and make an informed decision.</a:t>
            </a:r>
          </a:p>
        </p:txBody>
      </p:sp>
    </p:spTree>
    <p:extLst>
      <p:ext uri="{BB962C8B-B14F-4D97-AF65-F5344CB8AC3E}">
        <p14:creationId xmlns:p14="http://schemas.microsoft.com/office/powerpoint/2010/main" val="3725676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AE76-9EC7-45FE-88E9-1DAC5234350F}"/>
              </a:ext>
            </a:extLst>
          </p:cNvPr>
          <p:cNvSpPr>
            <a:spLocks noGrp="1"/>
          </p:cNvSpPr>
          <p:nvPr>
            <p:ph type="title"/>
          </p:nvPr>
        </p:nvSpPr>
        <p:spPr>
          <a:xfrm>
            <a:off x="1024127" y="585216"/>
            <a:ext cx="9720073" cy="1499616"/>
          </a:xfrm>
        </p:spPr>
        <p:txBody>
          <a:bodyPr>
            <a:normAutofit/>
          </a:bodyPr>
          <a:lstStyle/>
          <a:p>
            <a:r>
              <a:rPr lang="en-US" sz="5400" b="1" dirty="0">
                <a:solidFill>
                  <a:srgbClr val="0070C0"/>
                </a:solidFill>
              </a:rPr>
              <a:t>Suggested answer </a:t>
            </a:r>
            <a:br>
              <a:rPr lang="en-US" sz="5400" b="1" dirty="0">
                <a:solidFill>
                  <a:srgbClr val="0070C0"/>
                </a:solidFill>
              </a:rPr>
            </a:br>
            <a:r>
              <a:rPr lang="en-US" sz="4000" dirty="0">
                <a:solidFill>
                  <a:srgbClr val="00B050"/>
                </a:solidFill>
                <a:latin typeface="Roboto" panose="02000000000000000000" pitchFamily="2" charset="0"/>
              </a:rPr>
              <a:t>my job doesn’t pay very well</a:t>
            </a:r>
            <a:endParaRPr lang="en-US" dirty="0">
              <a:solidFill>
                <a:srgbClr val="00B050"/>
              </a:solidFill>
            </a:endParaRPr>
          </a:p>
        </p:txBody>
      </p:sp>
      <p:sp>
        <p:nvSpPr>
          <p:cNvPr id="3" name="Content Placeholder 2">
            <a:extLst>
              <a:ext uri="{FF2B5EF4-FFF2-40B4-BE49-F238E27FC236}">
                <a16:creationId xmlns:a16="http://schemas.microsoft.com/office/drawing/2014/main" id="{7C8DA776-2B0C-45DA-BC3F-EB400D2DD2F5}"/>
              </a:ext>
            </a:extLst>
          </p:cNvPr>
          <p:cNvSpPr>
            <a:spLocks noGrp="1"/>
          </p:cNvSpPr>
          <p:nvPr>
            <p:ph idx="1"/>
          </p:nvPr>
        </p:nvSpPr>
        <p:spPr>
          <a:xfrm>
            <a:off x="1024128" y="2286000"/>
            <a:ext cx="10589803" cy="4023360"/>
          </a:xfrm>
        </p:spPr>
        <p:txBody>
          <a:bodyPr/>
          <a:lstStyle/>
          <a:p>
            <a:pPr algn="just">
              <a:lnSpc>
                <a:spcPct val="150000"/>
              </a:lnSpc>
            </a:pPr>
            <a:r>
              <a:rPr lang="en-US" b="1" i="0" dirty="0">
                <a:solidFill>
                  <a:srgbClr val="333333"/>
                </a:solidFill>
                <a:effectLst/>
                <a:latin typeface="Roboto" panose="02000000000000000000" pitchFamily="2" charset="0"/>
              </a:rPr>
              <a:t>Partner: </a:t>
            </a:r>
            <a:r>
              <a:rPr lang="en-US" b="0" i="0" dirty="0">
                <a:solidFill>
                  <a:srgbClr val="333333"/>
                </a:solidFill>
                <a:effectLst/>
                <a:latin typeface="Roboto" panose="02000000000000000000" pitchFamily="2" charset="0"/>
              </a:rPr>
              <a:t>What's the problem that you'd like me to give advice on?</a:t>
            </a:r>
          </a:p>
          <a:p>
            <a:pPr algn="just">
              <a:lnSpc>
                <a:spcPct val="150000"/>
              </a:lnSpc>
            </a:pPr>
            <a:r>
              <a:rPr lang="en-US" b="1" dirty="0">
                <a:solidFill>
                  <a:srgbClr val="333333"/>
                </a:solidFill>
                <a:latin typeface="Roboto" panose="02000000000000000000" pitchFamily="2" charset="0"/>
              </a:rPr>
              <a:t>Me: </a:t>
            </a:r>
            <a:r>
              <a:rPr lang="en-US" b="0" i="0" dirty="0">
                <a:solidFill>
                  <a:srgbClr val="333333"/>
                </a:solidFill>
                <a:effectLst/>
                <a:latin typeface="Roboto" panose="02000000000000000000" pitchFamily="2" charset="0"/>
              </a:rPr>
              <a:t>My job doesn't pay very well.</a:t>
            </a:r>
          </a:p>
          <a:p>
            <a:pPr algn="just">
              <a:lnSpc>
                <a:spcPct val="150000"/>
              </a:lnSpc>
            </a:pPr>
            <a:r>
              <a:rPr lang="en-US" b="1" dirty="0">
                <a:solidFill>
                  <a:srgbClr val="333333"/>
                </a:solidFill>
                <a:latin typeface="Roboto" panose="02000000000000000000" pitchFamily="2" charset="0"/>
              </a:rPr>
              <a:t>Partner: </a:t>
            </a:r>
            <a:r>
              <a:rPr lang="en-US" b="0" i="0" dirty="0">
                <a:solidFill>
                  <a:srgbClr val="333333"/>
                </a:solidFill>
                <a:effectLst/>
                <a:latin typeface="Roboto" panose="02000000000000000000" pitchFamily="2" charset="0"/>
              </a:rPr>
              <a:t>Perhaps you can consider negotiating a raise with your employer, highlighting your contributions and value to the company. Maybe you can also look for other job opportunities that offer better compensation and benefits. I think it's important to not settle for a job that doesn't adequately compensate you for your time and efforts.</a:t>
            </a:r>
          </a:p>
        </p:txBody>
      </p:sp>
    </p:spTree>
    <p:extLst>
      <p:ext uri="{BB962C8B-B14F-4D97-AF65-F5344CB8AC3E}">
        <p14:creationId xmlns:p14="http://schemas.microsoft.com/office/powerpoint/2010/main" val="79006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AE76-9EC7-45FE-88E9-1DAC5234350F}"/>
              </a:ext>
            </a:extLst>
          </p:cNvPr>
          <p:cNvSpPr>
            <a:spLocks noGrp="1"/>
          </p:cNvSpPr>
          <p:nvPr>
            <p:ph type="title"/>
          </p:nvPr>
        </p:nvSpPr>
        <p:spPr>
          <a:xfrm>
            <a:off x="1024127" y="585216"/>
            <a:ext cx="10589803" cy="1499616"/>
          </a:xfrm>
        </p:spPr>
        <p:txBody>
          <a:bodyPr>
            <a:normAutofit fontScale="90000"/>
          </a:bodyPr>
          <a:lstStyle/>
          <a:p>
            <a:r>
              <a:rPr lang="en-US" sz="5400" b="1" dirty="0">
                <a:solidFill>
                  <a:srgbClr val="0070C0"/>
                </a:solidFill>
              </a:rPr>
              <a:t>Suggested answer </a:t>
            </a:r>
            <a:br>
              <a:rPr lang="en-US" sz="5400" b="1" dirty="0">
                <a:solidFill>
                  <a:srgbClr val="0070C0"/>
                </a:solidFill>
              </a:rPr>
            </a:br>
            <a:r>
              <a:rPr lang="en-US" sz="4000" dirty="0">
                <a:solidFill>
                  <a:srgbClr val="00B050"/>
                </a:solidFill>
                <a:latin typeface="Roboto" panose="02000000000000000000" pitchFamily="2" charset="0"/>
              </a:rPr>
              <a:t>I need an assistant to help me at work</a:t>
            </a:r>
            <a:endParaRPr lang="en-US" dirty="0">
              <a:solidFill>
                <a:srgbClr val="00B050"/>
              </a:solidFill>
            </a:endParaRPr>
          </a:p>
        </p:txBody>
      </p:sp>
      <p:sp>
        <p:nvSpPr>
          <p:cNvPr id="3" name="Content Placeholder 2">
            <a:extLst>
              <a:ext uri="{FF2B5EF4-FFF2-40B4-BE49-F238E27FC236}">
                <a16:creationId xmlns:a16="http://schemas.microsoft.com/office/drawing/2014/main" id="{7C8DA776-2B0C-45DA-BC3F-EB400D2DD2F5}"/>
              </a:ext>
            </a:extLst>
          </p:cNvPr>
          <p:cNvSpPr>
            <a:spLocks noGrp="1"/>
          </p:cNvSpPr>
          <p:nvPr>
            <p:ph idx="1"/>
          </p:nvPr>
        </p:nvSpPr>
        <p:spPr>
          <a:xfrm>
            <a:off x="1024128" y="2285999"/>
            <a:ext cx="10589803" cy="4209393"/>
          </a:xfrm>
        </p:spPr>
        <p:txBody>
          <a:bodyPr/>
          <a:lstStyle/>
          <a:p>
            <a:pPr algn="just"/>
            <a:r>
              <a:rPr lang="en-US" b="1" dirty="0">
                <a:solidFill>
                  <a:srgbClr val="333333"/>
                </a:solidFill>
                <a:latin typeface="Roboto" panose="02000000000000000000" pitchFamily="2" charset="0"/>
              </a:rPr>
              <a:t>Partner: </a:t>
            </a:r>
            <a:r>
              <a:rPr lang="en-US" b="0" i="0" dirty="0">
                <a:solidFill>
                  <a:srgbClr val="333333"/>
                </a:solidFill>
                <a:effectLst/>
                <a:latin typeface="Roboto" panose="02000000000000000000" pitchFamily="2" charset="0"/>
              </a:rPr>
              <a:t>What's the problem that you'd like me to give advice on?</a:t>
            </a:r>
          </a:p>
          <a:p>
            <a:pPr algn="just"/>
            <a:r>
              <a:rPr lang="en-US" b="1" dirty="0">
                <a:solidFill>
                  <a:srgbClr val="333333"/>
                </a:solidFill>
                <a:latin typeface="Roboto" panose="02000000000000000000" pitchFamily="2" charset="0"/>
              </a:rPr>
              <a:t>Me: </a:t>
            </a:r>
            <a:r>
              <a:rPr lang="en-US" b="0" i="0" dirty="0">
                <a:solidFill>
                  <a:srgbClr val="333333"/>
                </a:solidFill>
                <a:effectLst/>
                <a:latin typeface="Roboto" panose="02000000000000000000" pitchFamily="2" charset="0"/>
              </a:rPr>
              <a:t>I need an assistant to help me at work.</a:t>
            </a:r>
          </a:p>
          <a:p>
            <a:pPr algn="just">
              <a:lnSpc>
                <a:spcPct val="150000"/>
              </a:lnSpc>
            </a:pPr>
            <a:r>
              <a:rPr lang="en-US" b="1" dirty="0">
                <a:solidFill>
                  <a:srgbClr val="333333"/>
                </a:solidFill>
                <a:latin typeface="Roboto" panose="02000000000000000000" pitchFamily="2" charset="0"/>
              </a:rPr>
              <a:t>Partner: </a:t>
            </a:r>
            <a:r>
              <a:rPr lang="en-US" b="0" i="0" dirty="0">
                <a:solidFill>
                  <a:srgbClr val="333333"/>
                </a:solidFill>
                <a:effectLst/>
                <a:latin typeface="Roboto" panose="02000000000000000000" pitchFamily="2" charset="0"/>
              </a:rPr>
              <a:t>Maybe you can first make a list of all the tasks that you need help with and the qualifications required for the assistant. Perhaps you can then advertise the job opening through online job portals or social media channels, and conduct interviews to find a suitable candidate. I think it's important to clearly communicate the job responsibilities and expectations to the assistant, and provide proper training and support to ensure their success in the role.</a:t>
            </a:r>
          </a:p>
        </p:txBody>
      </p:sp>
    </p:spTree>
    <p:extLst>
      <p:ext uri="{BB962C8B-B14F-4D97-AF65-F5344CB8AC3E}">
        <p14:creationId xmlns:p14="http://schemas.microsoft.com/office/powerpoint/2010/main" val="4280428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48DB0-68C0-4A2B-932D-A201F75E5AD9}"/>
              </a:ext>
            </a:extLst>
          </p:cNvPr>
          <p:cNvSpPr>
            <a:spLocks noGrp="1"/>
          </p:cNvSpPr>
          <p:nvPr>
            <p:ph type="title"/>
          </p:nvPr>
        </p:nvSpPr>
        <p:spPr/>
        <p:txBody>
          <a:bodyPr/>
          <a:lstStyle/>
          <a:p>
            <a:r>
              <a:rPr lang="en-US" b="1" i="0" dirty="0">
                <a:solidFill>
                  <a:srgbClr val="116AB1"/>
                </a:solidFill>
                <a:effectLst/>
                <a:latin typeface="Roboto" panose="02000000000000000000" pitchFamily="2" charset="0"/>
              </a:rPr>
              <a:t>Goal check</a:t>
            </a:r>
            <a:endParaRPr lang="en-US" b="1" dirty="0"/>
          </a:p>
        </p:txBody>
      </p:sp>
      <p:sp>
        <p:nvSpPr>
          <p:cNvPr id="3" name="Content Placeholder 2">
            <a:extLst>
              <a:ext uri="{FF2B5EF4-FFF2-40B4-BE49-F238E27FC236}">
                <a16:creationId xmlns:a16="http://schemas.microsoft.com/office/drawing/2014/main" id="{70D6E10D-499B-4279-A72B-D010C7160A2D}"/>
              </a:ext>
            </a:extLst>
          </p:cNvPr>
          <p:cNvSpPr>
            <a:spLocks noGrp="1"/>
          </p:cNvSpPr>
          <p:nvPr>
            <p:ph idx="1"/>
          </p:nvPr>
        </p:nvSpPr>
        <p:spPr>
          <a:xfrm>
            <a:off x="1024128" y="1881351"/>
            <a:ext cx="6459238" cy="4614042"/>
          </a:xfrm>
        </p:spPr>
        <p:txBody>
          <a:bodyPr>
            <a:normAutofit fontScale="92500"/>
          </a:bodyPr>
          <a:lstStyle/>
          <a:p>
            <a:pPr marL="457200" indent="-457200" algn="just">
              <a:lnSpc>
                <a:spcPct val="150000"/>
              </a:lnSpc>
              <a:buFont typeface="+mj-lt"/>
              <a:buAutoNum type="arabicPeriod"/>
            </a:pPr>
            <a:r>
              <a:rPr lang="en-US" sz="2800" b="0" i="0" dirty="0">
                <a:solidFill>
                  <a:srgbClr val="333333"/>
                </a:solidFill>
                <a:effectLst/>
                <a:latin typeface="Roboto" panose="02000000000000000000" pitchFamily="2" charset="0"/>
              </a:rPr>
              <a:t>Look at the careers in the box. What training, experience, and other qualifications are needed for each career? Choose three and write notes.</a:t>
            </a:r>
          </a:p>
          <a:p>
            <a:pPr marL="457200" indent="-457200" algn="just">
              <a:lnSpc>
                <a:spcPct val="150000"/>
              </a:lnSpc>
              <a:buFont typeface="+mj-lt"/>
              <a:buAutoNum type="arabicPeriod"/>
            </a:pPr>
            <a:r>
              <a:rPr lang="en-US" sz="2800" b="0" i="0" dirty="0">
                <a:solidFill>
                  <a:srgbClr val="333333"/>
                </a:solidFill>
                <a:effectLst/>
                <a:latin typeface="Roboto" panose="02000000000000000000" pitchFamily="2" charset="0"/>
              </a:rPr>
              <a:t>In pairs, discuss each career.</a:t>
            </a:r>
            <a:endParaRPr lang="en-US" sz="2800" dirty="0">
              <a:solidFill>
                <a:srgbClr val="333333"/>
              </a:solidFill>
              <a:latin typeface="Roboto" panose="02000000000000000000" pitchFamily="2" charset="0"/>
            </a:endParaRPr>
          </a:p>
          <a:p>
            <a:pPr marL="457200" indent="-457200" algn="just">
              <a:lnSpc>
                <a:spcPct val="150000"/>
              </a:lnSpc>
              <a:buFont typeface="+mj-lt"/>
              <a:buAutoNum type="arabicPeriod"/>
            </a:pPr>
            <a:r>
              <a:rPr lang="en-US" sz="2800" b="0" i="0" dirty="0">
                <a:solidFill>
                  <a:srgbClr val="333333"/>
                </a:solidFill>
                <a:effectLst/>
                <a:latin typeface="Roboto" panose="02000000000000000000" pitchFamily="2" charset="0"/>
              </a:rPr>
              <a:t>Would you choose any of these careers? Why?</a:t>
            </a:r>
            <a:endParaRPr lang="en-US" sz="2800" dirty="0"/>
          </a:p>
        </p:txBody>
      </p:sp>
      <p:pic>
        <p:nvPicPr>
          <p:cNvPr id="5" name="Picture 4">
            <a:extLst>
              <a:ext uri="{FF2B5EF4-FFF2-40B4-BE49-F238E27FC236}">
                <a16:creationId xmlns:a16="http://schemas.microsoft.com/office/drawing/2014/main" id="{E4CCA7E2-5A87-4611-9DCD-95D5680B2D4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400000"/>
                    </a14:imgEffect>
                  </a14:imgLayer>
                </a14:imgProps>
              </a:ext>
            </a:extLst>
          </a:blip>
          <a:stretch>
            <a:fillRect/>
          </a:stretch>
        </p:blipFill>
        <p:spPr>
          <a:xfrm>
            <a:off x="7746125" y="2084832"/>
            <a:ext cx="4303308" cy="3582557"/>
          </a:xfrm>
          <a:prstGeom prst="rect">
            <a:avLst/>
          </a:prstGeom>
        </p:spPr>
      </p:pic>
    </p:spTree>
    <p:extLst>
      <p:ext uri="{BB962C8B-B14F-4D97-AF65-F5344CB8AC3E}">
        <p14:creationId xmlns:p14="http://schemas.microsoft.com/office/powerpoint/2010/main" val="371491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D4E48B-AD5B-43EF-89DF-77A8E7703680}"/>
              </a:ext>
            </a:extLst>
          </p:cNvPr>
          <p:cNvPicPr>
            <a:picLocks noChangeAspect="1"/>
          </p:cNvPicPr>
          <p:nvPr/>
        </p:nvPicPr>
        <p:blipFill>
          <a:blip r:embed="rId2"/>
          <a:stretch>
            <a:fillRect/>
          </a:stretch>
        </p:blipFill>
        <p:spPr>
          <a:xfrm>
            <a:off x="1891478" y="694558"/>
            <a:ext cx="8156411" cy="5848260"/>
          </a:xfrm>
          <a:prstGeom prst="rect">
            <a:avLst/>
          </a:prstGeom>
        </p:spPr>
      </p:pic>
    </p:spTree>
    <p:extLst>
      <p:ext uri="{BB962C8B-B14F-4D97-AF65-F5344CB8AC3E}">
        <p14:creationId xmlns:p14="http://schemas.microsoft.com/office/powerpoint/2010/main" val="4565075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186</TotalTime>
  <Words>941</Words>
  <Application>Microsoft Office PowerPoint</Application>
  <PresentationFormat>Widescreen</PresentationFormat>
  <Paragraphs>69</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Roboto</vt:lpstr>
      <vt:lpstr>Times New Roman</vt:lpstr>
      <vt:lpstr>Tw Cen MT</vt:lpstr>
      <vt:lpstr>Tw Cen MT Condensed</vt:lpstr>
      <vt:lpstr>Wingdings</vt:lpstr>
      <vt:lpstr>Wingdings 3</vt:lpstr>
      <vt:lpstr>Integral</vt:lpstr>
      <vt:lpstr> grammar</vt:lpstr>
      <vt:lpstr>What advice can you give to Marcy? </vt:lpstr>
      <vt:lpstr>What advice can you give to Marcy? </vt:lpstr>
      <vt:lpstr>What advice can you give to Marcy? </vt:lpstr>
      <vt:lpstr>F. Complete each sentence with an advice modal </vt:lpstr>
      <vt:lpstr>G. Complete the sentences in pairs. Use your own ideas.</vt:lpstr>
      <vt:lpstr>Suggested answer </vt:lpstr>
      <vt:lpstr>H – Pair work</vt:lpstr>
      <vt:lpstr>Suggested answer  I don’t know what career to choose</vt:lpstr>
      <vt:lpstr>Suggested answer  my job doesn’t pay very well</vt:lpstr>
      <vt:lpstr>Suggested answer  I need an assistant to help me at work</vt:lpstr>
      <vt:lpstr>Goal check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Trang Kieu</cp:lastModifiedBy>
  <cp:revision>35</cp:revision>
  <dcterms:created xsi:type="dcterms:W3CDTF">2023-08-16T18:36:49Z</dcterms:created>
  <dcterms:modified xsi:type="dcterms:W3CDTF">2023-09-19T10:57:30Z</dcterms:modified>
</cp:coreProperties>
</file>