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58" r:id="rId15"/>
    <p:sldId id="259" r:id="rId16"/>
    <p:sldId id="280" r:id="rId17"/>
    <p:sldId id="281" r:id="rId18"/>
    <p:sldId id="282" r:id="rId19"/>
    <p:sldId id="283" r:id="rId20"/>
    <p:sldId id="284" r:id="rId21"/>
    <p:sldId id="26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6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listening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347720" cy="1463040"/>
          </a:xfrm>
        </p:spPr>
        <p:txBody>
          <a:bodyPr/>
          <a:lstStyle/>
          <a:p>
            <a:r>
              <a:rPr lang="en-US" b="1"/>
              <a:t>UNIT 11 - CAREERS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8637-952B-4246-AEDA-4AF336E0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5DB81-94FF-4532-8950-8516B4EFC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5E0826-C768-47A7-9E21-A0C30A697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99" y="1793499"/>
            <a:ext cx="9848892" cy="5008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114ED3-7CBA-45D1-A3AD-7974F2B016F6}"/>
              </a:ext>
            </a:extLst>
          </p:cNvPr>
          <p:cNvSpPr txBox="1"/>
          <p:nvPr/>
        </p:nvSpPr>
        <p:spPr>
          <a:xfrm>
            <a:off x="9817364" y="3095937"/>
            <a:ext cx="788275" cy="923330"/>
          </a:xfrm>
          <a:prstGeom prst="rect">
            <a:avLst/>
          </a:prstGeom>
          <a:solidFill>
            <a:schemeClr val="bg1">
              <a:alpha val="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C000"/>
                </a:solidFill>
              </a:rPr>
              <a:t>√</a:t>
            </a:r>
            <a:endParaRPr lang="en-US" sz="6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97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8637-952B-4246-AEDA-4AF336E0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5DB81-94FF-4532-8950-8516B4EFC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66DF8F-ED3A-4847-9BCD-03F1F3210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495" y="1519825"/>
            <a:ext cx="10669489" cy="5220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1EED03-49AB-47B6-A4AF-CCA943D0B606}"/>
              </a:ext>
            </a:extLst>
          </p:cNvPr>
          <p:cNvSpPr txBox="1"/>
          <p:nvPr/>
        </p:nvSpPr>
        <p:spPr>
          <a:xfrm>
            <a:off x="7200289" y="2851007"/>
            <a:ext cx="788275" cy="923330"/>
          </a:xfrm>
          <a:prstGeom prst="rect">
            <a:avLst/>
          </a:prstGeom>
          <a:solidFill>
            <a:schemeClr val="bg1">
              <a:alpha val="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C000"/>
                </a:solidFill>
              </a:rPr>
              <a:t>√</a:t>
            </a:r>
            <a:endParaRPr lang="en-US" sz="6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54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8637-952B-4246-AEDA-4AF336E0B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366907"/>
            <a:ext cx="9720072" cy="1499616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5DB81-94FF-4532-8950-8516B4EFC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402E60-ECBD-40F6-8BEF-BA7BE62D3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39" y="1447045"/>
            <a:ext cx="10240804" cy="54109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2620DE-33AE-47AA-A4E6-2614405425A2}"/>
              </a:ext>
            </a:extLst>
          </p:cNvPr>
          <p:cNvSpPr txBox="1"/>
          <p:nvPr/>
        </p:nvSpPr>
        <p:spPr>
          <a:xfrm>
            <a:off x="4772399" y="2946661"/>
            <a:ext cx="788275" cy="923330"/>
          </a:xfrm>
          <a:prstGeom prst="rect">
            <a:avLst/>
          </a:prstGeom>
          <a:solidFill>
            <a:schemeClr val="bg1">
              <a:alpha val="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C000"/>
                </a:solidFill>
              </a:rPr>
              <a:t>√</a:t>
            </a:r>
            <a:endParaRPr lang="en-US" sz="6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68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8637-952B-4246-AEDA-4AF336E0B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84710"/>
            <a:ext cx="9720072" cy="1499616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5DB81-94FF-4532-8950-8516B4EFC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971217-0EBE-4732-ACF8-0942DFB25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66" y="1212470"/>
            <a:ext cx="10336067" cy="54490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143F56-2472-4801-AE50-1BDACC2E7DE6}"/>
              </a:ext>
            </a:extLst>
          </p:cNvPr>
          <p:cNvSpPr txBox="1"/>
          <p:nvPr/>
        </p:nvSpPr>
        <p:spPr>
          <a:xfrm>
            <a:off x="1934606" y="2967335"/>
            <a:ext cx="788275" cy="923330"/>
          </a:xfrm>
          <a:prstGeom prst="rect">
            <a:avLst/>
          </a:prstGeom>
          <a:solidFill>
            <a:schemeClr val="bg1">
              <a:alpha val="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C000"/>
                </a:solidFill>
              </a:rPr>
              <a:t>√</a:t>
            </a:r>
            <a:endParaRPr lang="en-US" sz="6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8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8637-952B-4246-AEDA-4AF336E0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5DB81-94FF-4532-8950-8516B4EFC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7EA53D-7221-42FB-93A1-7E14CEF38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661" y="1487789"/>
            <a:ext cx="9059539" cy="52966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32EB6C-5771-446D-ACAC-7AF016432915}"/>
              </a:ext>
            </a:extLst>
          </p:cNvPr>
          <p:cNvSpPr txBox="1"/>
          <p:nvPr/>
        </p:nvSpPr>
        <p:spPr>
          <a:xfrm>
            <a:off x="2933088" y="3374350"/>
            <a:ext cx="788275" cy="923330"/>
          </a:xfrm>
          <a:prstGeom prst="rect">
            <a:avLst/>
          </a:prstGeom>
          <a:solidFill>
            <a:schemeClr val="bg1">
              <a:alpha val="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</a:rPr>
              <a:t>√</a:t>
            </a:r>
            <a:endParaRPr lang="en-US" sz="6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41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8637-952B-4246-AEDA-4AF336E0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5DB81-94FF-4532-8950-8516B4EFC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76D6CE-DA61-4584-A3E5-120ECCF00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279" y="1599466"/>
            <a:ext cx="10116962" cy="5258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1B32E2-838F-4D14-A371-7A0B19D87793}"/>
              </a:ext>
            </a:extLst>
          </p:cNvPr>
          <p:cNvSpPr txBox="1"/>
          <p:nvPr/>
        </p:nvSpPr>
        <p:spPr>
          <a:xfrm>
            <a:off x="7557640" y="2967335"/>
            <a:ext cx="788275" cy="923330"/>
          </a:xfrm>
          <a:prstGeom prst="rect">
            <a:avLst/>
          </a:prstGeom>
          <a:solidFill>
            <a:schemeClr val="bg1">
              <a:alpha val="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√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72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8637-952B-4246-AEDA-4AF336E0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5DB81-94FF-4532-8950-8516B4EFC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300C7B-E1FC-48C5-96A5-FD928662E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580413"/>
            <a:ext cx="10774279" cy="52775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51551E-D288-4499-B575-9306F072EC74}"/>
              </a:ext>
            </a:extLst>
          </p:cNvPr>
          <p:cNvSpPr txBox="1"/>
          <p:nvPr/>
        </p:nvSpPr>
        <p:spPr>
          <a:xfrm>
            <a:off x="2649309" y="2790419"/>
            <a:ext cx="788275" cy="923330"/>
          </a:xfrm>
          <a:prstGeom prst="rect">
            <a:avLst/>
          </a:prstGeom>
          <a:solidFill>
            <a:schemeClr val="bg1">
              <a:alpha val="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√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7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8637-952B-4246-AEDA-4AF336E0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5DB81-94FF-4532-8950-8516B4EFC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76B4DB-5BFF-4ABE-8B23-3B1D57EA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99" y="1596965"/>
            <a:ext cx="10126488" cy="54014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E9C215-5265-4134-B53F-F2656F7AC3AB}"/>
              </a:ext>
            </a:extLst>
          </p:cNvPr>
          <p:cNvSpPr txBox="1"/>
          <p:nvPr/>
        </p:nvSpPr>
        <p:spPr>
          <a:xfrm>
            <a:off x="5392509" y="3096581"/>
            <a:ext cx="788275" cy="923330"/>
          </a:xfrm>
          <a:prstGeom prst="rect">
            <a:avLst/>
          </a:prstGeom>
          <a:solidFill>
            <a:schemeClr val="bg1">
              <a:alpha val="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√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20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8637-952B-4246-AEDA-4AF336E0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5DB81-94FF-4532-8950-8516B4EFC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60A281-F73B-4EF3-8B0E-A794921BE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532782"/>
            <a:ext cx="10717121" cy="53252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B9DD10-74D3-4A9A-9DF3-677037B8A73F}"/>
              </a:ext>
            </a:extLst>
          </p:cNvPr>
          <p:cNvSpPr txBox="1"/>
          <p:nvPr/>
        </p:nvSpPr>
        <p:spPr>
          <a:xfrm>
            <a:off x="5307725" y="2967335"/>
            <a:ext cx="788275" cy="923330"/>
          </a:xfrm>
          <a:prstGeom prst="rect">
            <a:avLst/>
          </a:prstGeom>
          <a:solidFill>
            <a:schemeClr val="bg1">
              <a:alpha val="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√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06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8637-952B-4246-AEDA-4AF336E0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5DB81-94FF-4532-8950-8516B4EFC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ADC7D9-9710-4422-957E-0B6DE7CC8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99" y="1599466"/>
            <a:ext cx="10240804" cy="5258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F2D9F1-6EF1-46FA-A04D-FCDB14D8ABBC}"/>
              </a:ext>
            </a:extLst>
          </p:cNvPr>
          <p:cNvSpPr txBox="1"/>
          <p:nvPr/>
        </p:nvSpPr>
        <p:spPr>
          <a:xfrm>
            <a:off x="5490026" y="3099082"/>
            <a:ext cx="788275" cy="923330"/>
          </a:xfrm>
          <a:prstGeom prst="rect">
            <a:avLst/>
          </a:prstGeom>
          <a:solidFill>
            <a:schemeClr val="bg1">
              <a:alpha val="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√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7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8637-952B-4246-AEDA-4AF336E0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5DB81-94FF-4532-8950-8516B4EFC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90A6DC-A6C8-4DAF-9DF3-CC4F31608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559" y="1536016"/>
            <a:ext cx="10669489" cy="524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6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8637-952B-4246-AEDA-4AF336E0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5DB81-94FF-4532-8950-8516B4EFC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1F62DC-C9E9-483A-AA71-1F43CBA1D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99" y="1639834"/>
            <a:ext cx="10269383" cy="53156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9EC0D3-5878-42F2-90AB-C149C17CD1F3}"/>
              </a:ext>
            </a:extLst>
          </p:cNvPr>
          <p:cNvSpPr txBox="1"/>
          <p:nvPr/>
        </p:nvSpPr>
        <p:spPr>
          <a:xfrm>
            <a:off x="8072647" y="3139450"/>
            <a:ext cx="788275" cy="923330"/>
          </a:xfrm>
          <a:prstGeom prst="rect">
            <a:avLst/>
          </a:prstGeom>
          <a:solidFill>
            <a:schemeClr val="bg1">
              <a:alpha val="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√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22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1D9002-BF27-454E-B126-94B6A1A3D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10" y="0"/>
            <a:ext cx="12074950" cy="75387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7E84AE-BDA4-44A0-8A70-FAD207D47DE9}"/>
              </a:ext>
            </a:extLst>
          </p:cNvPr>
          <p:cNvSpPr/>
          <p:nvPr/>
        </p:nvSpPr>
        <p:spPr>
          <a:xfrm>
            <a:off x="6492240" y="238760"/>
            <a:ext cx="5273040" cy="4775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Have you eaten Thai food before? </a:t>
            </a:r>
            <a:endParaRPr lang="en-US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18C9CE-4263-455B-9306-79B5A050888E}"/>
              </a:ext>
            </a:extLst>
          </p:cNvPr>
          <p:cNvSpPr/>
          <p:nvPr/>
        </p:nvSpPr>
        <p:spPr>
          <a:xfrm>
            <a:off x="1005840" y="5902960"/>
            <a:ext cx="6644640" cy="4775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 Thai food popular in your country?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0859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7083E-6D61-4F53-A18F-8D6A029F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>
                <a:solidFill>
                  <a:srgbClr val="00B050"/>
                </a:solidFill>
              </a:rPr>
              <a:t>a</a:t>
            </a:r>
            <a:r>
              <a:rPr lang="en-US" dirty="0">
                <a:solidFill>
                  <a:srgbClr val="0070C0"/>
                </a:solidFill>
              </a:rPr>
              <a:t> – </a:t>
            </a:r>
            <a:r>
              <a:rPr lang="en-US" b="1" dirty="0">
                <a:solidFill>
                  <a:srgbClr val="0070C0"/>
                </a:solidFill>
              </a:rPr>
              <a:t>Listen to an interview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EAB8E-AB39-452F-B25C-D187EE348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Listen to an interview with a restaurant owner.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Why did he start his own business?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 wanted to be his own boss.</a:t>
            </a:r>
            <a:endParaRPr lang="en-US" sz="3200" b="1" dirty="0">
              <a:solidFill>
                <a:srgbClr val="0070C0"/>
              </a:solidFill>
            </a:endParaRPr>
          </a:p>
        </p:txBody>
      </p:sp>
      <p:pic>
        <p:nvPicPr>
          <p:cNvPr id="5" name="enw_sb02_u11_055">
            <a:hlinkClick r:id="" action="ppaction://media"/>
            <a:extLst>
              <a:ext uri="{FF2B5EF4-FFF2-40B4-BE49-F238E27FC236}">
                <a16:creationId xmlns:a16="http://schemas.microsoft.com/office/drawing/2014/main" id="{669A0569-90A3-42CE-9A5B-C20C7093B5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34320" y="548640"/>
            <a:ext cx="822960" cy="82296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C2CCE90-0E85-446B-9152-8D084F3FCE1D}"/>
              </a:ext>
            </a:extLst>
          </p:cNvPr>
          <p:cNvCxnSpPr>
            <a:cxnSpLocks/>
          </p:cNvCxnSpPr>
          <p:nvPr/>
        </p:nvCxnSpPr>
        <p:spPr>
          <a:xfrm>
            <a:off x="4318000" y="3388360"/>
            <a:ext cx="3454400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03E10C6-C31B-4772-8293-92627D57AEF3}"/>
              </a:ext>
            </a:extLst>
          </p:cNvPr>
          <p:cNvSpPr txBox="1"/>
          <p:nvPr/>
        </p:nvSpPr>
        <p:spPr>
          <a:xfrm>
            <a:off x="7772400" y="3157527"/>
            <a:ext cx="426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He’s the boss/ He’s the owner.</a:t>
            </a:r>
          </a:p>
        </p:txBody>
      </p:sp>
    </p:spTree>
    <p:extLst>
      <p:ext uri="{BB962C8B-B14F-4D97-AF65-F5344CB8AC3E}">
        <p14:creationId xmlns:p14="http://schemas.microsoft.com/office/powerpoint/2010/main" val="369414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uiExpand="1" build="p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48B4F-5A5F-42CA-A321-70B57F147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700" y="311947"/>
            <a:ext cx="9720072" cy="1499616"/>
          </a:xfrm>
        </p:spPr>
        <p:txBody>
          <a:bodyPr/>
          <a:lstStyle/>
          <a:p>
            <a:r>
              <a:rPr lang="en-US" sz="6000" b="1" dirty="0">
                <a:solidFill>
                  <a:srgbClr val="00B050"/>
                </a:solidFill>
              </a:rPr>
              <a:t>B</a:t>
            </a:r>
            <a:r>
              <a:rPr lang="en-US" dirty="0">
                <a:solidFill>
                  <a:srgbClr val="0070C0"/>
                </a:solidFill>
              </a:rPr>
              <a:t> - Listen again and answer the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A928C-EC10-4962-ACE4-1EF684746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54" y="1433586"/>
            <a:ext cx="10768479" cy="553369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200" dirty="0"/>
              <a:t>1. When did Mr. </a:t>
            </a:r>
            <a:r>
              <a:rPr lang="en-US" sz="3200" dirty="0" err="1"/>
              <a:t>Sangumram</a:t>
            </a:r>
            <a:r>
              <a:rPr lang="en-US" sz="3200" dirty="0"/>
              <a:t> open the New Thailand restaurant?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200" dirty="0"/>
              <a:t>2. Who is the cook at the restaurant?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200" dirty="0"/>
              <a:t>3. What kind of food is served at the restaurant? 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200" dirty="0"/>
              <a:t>4. How far from the owner's home is the restaurant? 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200" dirty="0"/>
              <a:t>5. How many employees work at the restaurant? 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200" dirty="0"/>
              <a:t>6. What does Mr. </a:t>
            </a:r>
            <a:r>
              <a:rPr lang="en-US" sz="3200" dirty="0" err="1"/>
              <a:t>Sangumram's</a:t>
            </a:r>
            <a:r>
              <a:rPr lang="en-US" sz="3200" dirty="0"/>
              <a:t> wife do for a living? </a:t>
            </a:r>
          </a:p>
        </p:txBody>
      </p:sp>
      <p:pic>
        <p:nvPicPr>
          <p:cNvPr id="4" name="enw_sb02_u11_055">
            <a:hlinkClick r:id="" action="ppaction://media"/>
            <a:extLst>
              <a:ext uri="{FF2B5EF4-FFF2-40B4-BE49-F238E27FC236}">
                <a16:creationId xmlns:a16="http://schemas.microsoft.com/office/drawing/2014/main" id="{7EA9F40A-7139-4998-9C53-A22ECF1F87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69647" y="401495"/>
            <a:ext cx="822960" cy="8229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5490FF-C0EC-44D7-9EF5-FB52C66A06C3}"/>
              </a:ext>
            </a:extLst>
          </p:cNvPr>
          <p:cNvSpPr txBox="1"/>
          <p:nvPr/>
        </p:nvSpPr>
        <p:spPr>
          <a:xfrm>
            <a:off x="11198773" y="1664813"/>
            <a:ext cx="993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1998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F63AC-ACE6-4225-9CD6-2D8D93E58DDB}"/>
              </a:ext>
            </a:extLst>
          </p:cNvPr>
          <p:cNvSpPr txBox="1"/>
          <p:nvPr/>
        </p:nvSpPr>
        <p:spPr>
          <a:xfrm>
            <a:off x="6712956" y="2440007"/>
            <a:ext cx="4267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his nephew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46F2E2-C1FF-4426-9F0F-46B0DD393937}"/>
              </a:ext>
            </a:extLst>
          </p:cNvPr>
          <p:cNvSpPr txBox="1"/>
          <p:nvPr/>
        </p:nvSpPr>
        <p:spPr>
          <a:xfrm>
            <a:off x="8684171" y="3146497"/>
            <a:ext cx="4267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native Thai dishes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6BAA40-4294-4759-B846-E65044B5B16A}"/>
              </a:ext>
            </a:extLst>
          </p:cNvPr>
          <p:cNvSpPr txBox="1"/>
          <p:nvPr/>
        </p:nvSpPr>
        <p:spPr>
          <a:xfrm>
            <a:off x="8952185" y="3909292"/>
            <a:ext cx="4267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It is downstairs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F39FE3-6076-4003-8173-59B777EE8794}"/>
              </a:ext>
            </a:extLst>
          </p:cNvPr>
          <p:cNvSpPr txBox="1"/>
          <p:nvPr/>
        </p:nvSpPr>
        <p:spPr>
          <a:xfrm>
            <a:off x="8505495" y="4600967"/>
            <a:ext cx="36865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Four, besides his nephew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8C093-D599-4B38-AC0E-9ED06A7A4B76}"/>
              </a:ext>
            </a:extLst>
          </p:cNvPr>
          <p:cNvSpPr txBox="1"/>
          <p:nvPr/>
        </p:nvSpPr>
        <p:spPr>
          <a:xfrm>
            <a:off x="1258612" y="5903893"/>
            <a:ext cx="9314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She is a sales representative for a drug company</a:t>
            </a:r>
          </a:p>
        </p:txBody>
      </p:sp>
    </p:spTree>
    <p:extLst>
      <p:ext uri="{BB962C8B-B14F-4D97-AF65-F5344CB8AC3E}">
        <p14:creationId xmlns:p14="http://schemas.microsoft.com/office/powerpoint/2010/main" val="103744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32807-A5E4-4829-9741-8515D8FA6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solidFill>
                  <a:srgbClr val="00B050"/>
                </a:solidFill>
              </a:rPr>
              <a:t>C. </a:t>
            </a:r>
            <a:r>
              <a:rPr lang="en-US" dirty="0">
                <a:solidFill>
                  <a:srgbClr val="0070C0"/>
                </a:solidFill>
              </a:rPr>
              <a:t>What makes a good job?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A60D1-DB52-45DB-9C31-C226B25CF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59280"/>
            <a:ext cx="9720073" cy="48971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Rank the following from 1 (most important) to 6 (least important).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Share your answers in pairs.</a:t>
            </a:r>
          </a:p>
          <a:p>
            <a:pPr marL="0" indent="0">
              <a:buNone/>
            </a:pPr>
            <a:r>
              <a:rPr lang="en-US" sz="2800" dirty="0"/>
              <a:t>_____ amount of vacation time           </a:t>
            </a:r>
          </a:p>
          <a:p>
            <a:pPr marL="0" indent="0">
              <a:buNone/>
            </a:pPr>
            <a:r>
              <a:rPr lang="en-US" sz="2800" dirty="0"/>
              <a:t>_____ wage or salary level  </a:t>
            </a:r>
          </a:p>
          <a:p>
            <a:pPr marL="0" indent="0">
              <a:buNone/>
            </a:pPr>
            <a:r>
              <a:rPr lang="en-US" sz="2800" dirty="0"/>
              <a:t>_____ working alone or with others </a:t>
            </a:r>
          </a:p>
          <a:p>
            <a:pPr marL="0" indent="0">
              <a:buNone/>
            </a:pPr>
            <a:r>
              <a:rPr lang="en-US" sz="2800" dirty="0"/>
              <a:t>_____ distance from home</a:t>
            </a:r>
          </a:p>
          <a:p>
            <a:pPr marL="0" indent="0">
              <a:buNone/>
            </a:pPr>
            <a:r>
              <a:rPr lang="en-US" sz="2800" dirty="0"/>
              <a:t>_____ long-term employment</a:t>
            </a:r>
          </a:p>
          <a:p>
            <a:pPr marL="0" indent="0">
              <a:buNone/>
            </a:pPr>
            <a:r>
              <a:rPr lang="en-US" sz="2800" dirty="0"/>
              <a:t>_____ interesting job duties</a:t>
            </a:r>
          </a:p>
        </p:txBody>
      </p:sp>
    </p:spTree>
    <p:extLst>
      <p:ext uri="{BB962C8B-B14F-4D97-AF65-F5344CB8AC3E}">
        <p14:creationId xmlns:p14="http://schemas.microsoft.com/office/powerpoint/2010/main" val="3273137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32807-A5E4-4829-9741-8515D8FA6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solidFill>
                  <a:srgbClr val="00B050"/>
                </a:solidFill>
              </a:rPr>
              <a:t>C. </a:t>
            </a:r>
            <a:r>
              <a:rPr lang="en-US" dirty="0">
                <a:solidFill>
                  <a:srgbClr val="0070C0"/>
                </a:solidFill>
              </a:rPr>
              <a:t>What makes a good job?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A60D1-DB52-45DB-9C31-C226B25CF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59280"/>
            <a:ext cx="9720073" cy="48971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b="1" i="1" dirty="0"/>
              <a:t>Suggested answers:</a:t>
            </a:r>
          </a:p>
          <a:p>
            <a:pPr marL="0" indent="0">
              <a:buNone/>
            </a:pPr>
            <a:r>
              <a:rPr lang="en-US" sz="2800" dirty="0"/>
              <a:t>_____ amount of vacation time           </a:t>
            </a:r>
          </a:p>
          <a:p>
            <a:pPr marL="0" indent="0">
              <a:buNone/>
            </a:pPr>
            <a:r>
              <a:rPr lang="en-US" sz="2800" dirty="0"/>
              <a:t>_____ wage or salary level  </a:t>
            </a:r>
          </a:p>
          <a:p>
            <a:pPr marL="0" indent="0">
              <a:buNone/>
            </a:pPr>
            <a:r>
              <a:rPr lang="en-US" sz="2800" dirty="0"/>
              <a:t>_____ working alone or with others </a:t>
            </a:r>
          </a:p>
          <a:p>
            <a:pPr marL="0" indent="0">
              <a:buNone/>
            </a:pPr>
            <a:r>
              <a:rPr lang="en-US" sz="2800" dirty="0"/>
              <a:t>_____ distance from home</a:t>
            </a:r>
          </a:p>
          <a:p>
            <a:pPr marL="0" indent="0">
              <a:buNone/>
            </a:pPr>
            <a:r>
              <a:rPr lang="en-US" sz="2800" dirty="0"/>
              <a:t>_____ long-term employment</a:t>
            </a:r>
          </a:p>
          <a:p>
            <a:pPr marL="0" indent="0">
              <a:buNone/>
            </a:pPr>
            <a:r>
              <a:rPr lang="en-US" sz="2800" dirty="0"/>
              <a:t>_____ interesting job duties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AADBB2-B67B-47AB-A2B1-D7F156B273BC}"/>
              </a:ext>
            </a:extLst>
          </p:cNvPr>
          <p:cNvSpPr txBox="1"/>
          <p:nvPr/>
        </p:nvSpPr>
        <p:spPr>
          <a:xfrm>
            <a:off x="1278129" y="4634796"/>
            <a:ext cx="69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DA384B-2607-4A3C-84EB-83F69AD2408B}"/>
              </a:ext>
            </a:extLst>
          </p:cNvPr>
          <p:cNvSpPr txBox="1"/>
          <p:nvPr/>
        </p:nvSpPr>
        <p:spPr>
          <a:xfrm>
            <a:off x="1267969" y="2918792"/>
            <a:ext cx="69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44618D-A8BB-4070-A5E8-80914B0F3476}"/>
              </a:ext>
            </a:extLst>
          </p:cNvPr>
          <p:cNvSpPr txBox="1"/>
          <p:nvPr/>
        </p:nvSpPr>
        <p:spPr>
          <a:xfrm>
            <a:off x="1267969" y="3526262"/>
            <a:ext cx="69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62D9DA-4B53-4505-A43C-6C7C2698FEB2}"/>
              </a:ext>
            </a:extLst>
          </p:cNvPr>
          <p:cNvSpPr txBox="1"/>
          <p:nvPr/>
        </p:nvSpPr>
        <p:spPr>
          <a:xfrm>
            <a:off x="1267969" y="2366010"/>
            <a:ext cx="69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8E9048-FB89-43D8-B344-1D01BE652371}"/>
              </a:ext>
            </a:extLst>
          </p:cNvPr>
          <p:cNvSpPr txBox="1"/>
          <p:nvPr/>
        </p:nvSpPr>
        <p:spPr>
          <a:xfrm>
            <a:off x="1278129" y="5229976"/>
            <a:ext cx="69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87432E-DA0C-4229-BEAA-224905B1BD55}"/>
              </a:ext>
            </a:extLst>
          </p:cNvPr>
          <p:cNvSpPr txBox="1"/>
          <p:nvPr/>
        </p:nvSpPr>
        <p:spPr>
          <a:xfrm>
            <a:off x="1267969" y="4060595"/>
            <a:ext cx="69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4435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FA968-EE44-46AF-904C-564BEF039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solidFill>
                  <a:srgbClr val="00B050"/>
                </a:solidFill>
              </a:rPr>
              <a:t>D. </a:t>
            </a:r>
            <a:r>
              <a:rPr lang="en-US" b="1" dirty="0">
                <a:solidFill>
                  <a:srgbClr val="FF0000"/>
                </a:solidFill>
              </a:rPr>
              <a:t>MY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952E7-2B4A-4D72-BEE3-D99B8916F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4000" b="1" dirty="0"/>
              <a:t>What is your dream job? 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40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4000" b="1" dirty="0"/>
              <a:t>Why do you want to do that job?</a:t>
            </a:r>
          </a:p>
        </p:txBody>
      </p:sp>
    </p:spTree>
    <p:extLst>
      <p:ext uri="{BB962C8B-B14F-4D97-AF65-F5344CB8AC3E}">
        <p14:creationId xmlns:p14="http://schemas.microsoft.com/office/powerpoint/2010/main" val="261495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05FF7-FE9D-4771-A63D-20D4D7237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72720"/>
            <a:ext cx="9720072" cy="1499616"/>
          </a:xfrm>
        </p:spPr>
        <p:txBody>
          <a:bodyPr/>
          <a:lstStyle/>
          <a:p>
            <a:r>
              <a:rPr lang="en-US" sz="5400" b="1" dirty="0">
                <a:solidFill>
                  <a:srgbClr val="00B050"/>
                </a:solidFill>
              </a:rPr>
              <a:t>D. </a:t>
            </a:r>
            <a:r>
              <a:rPr lang="en-US" b="1" dirty="0">
                <a:solidFill>
                  <a:srgbClr val="FF0000"/>
                </a:solidFill>
              </a:rPr>
              <a:t>MY WORLD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31A1C-ECDF-4DF4-960C-8A6737F61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259840"/>
            <a:ext cx="10507472" cy="55067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b="1" dirty="0">
                <a:solidFill>
                  <a:srgbClr val="0070C0"/>
                </a:solidFill>
              </a:rPr>
              <a:t>Become a teacher is my dream job.</a:t>
            </a:r>
          </a:p>
          <a:p>
            <a:pPr algn="just"/>
            <a:r>
              <a:rPr lang="en-US" b="1" dirty="0">
                <a:solidFill>
                  <a:srgbClr val="0070C0"/>
                </a:solidFill>
              </a:rPr>
              <a:t>I want to become a teacher for several reasons:</a:t>
            </a:r>
          </a:p>
          <a:p>
            <a:pPr algn="just"/>
            <a:r>
              <a:rPr lang="en-US" b="1" dirty="0"/>
              <a:t>Passion for education: </a:t>
            </a:r>
            <a:r>
              <a:rPr lang="en-US" dirty="0"/>
              <a:t>Many individuals have a deep love of learning and a desire to share their knowledge and enthusiasm for a subject with others.</a:t>
            </a:r>
          </a:p>
          <a:p>
            <a:pPr algn="just"/>
            <a:r>
              <a:rPr lang="en-US" b="1" dirty="0"/>
              <a:t>Making a difference:</a:t>
            </a:r>
            <a:r>
              <a:rPr lang="en-US" dirty="0"/>
              <a:t> Teaching provides an opportunity to positively impact the lives of students, help them reach their full potential, and contribute to society.</a:t>
            </a:r>
          </a:p>
          <a:p>
            <a:pPr algn="just"/>
            <a:r>
              <a:rPr lang="en-US" b="1" dirty="0"/>
              <a:t>Sense of purpose: </a:t>
            </a:r>
            <a:r>
              <a:rPr lang="en-US" dirty="0"/>
              <a:t>The profession can provide a sense of purpose and meaning, as teachers have the opportunity to help shape the minds of future generations.</a:t>
            </a:r>
          </a:p>
          <a:p>
            <a:pPr algn="just"/>
            <a:r>
              <a:rPr lang="en-US" b="1" dirty="0"/>
              <a:t>Personal growth</a:t>
            </a:r>
            <a:r>
              <a:rPr lang="en-US" dirty="0"/>
              <a:t>: Teaching can be a challenging and rewarding profession that allows individuals to continually learn and grow in their field.</a:t>
            </a:r>
          </a:p>
          <a:p>
            <a:pPr algn="just"/>
            <a:r>
              <a:rPr lang="en-US" b="1" dirty="0"/>
              <a:t>Job security: </a:t>
            </a:r>
            <a:r>
              <a:rPr lang="en-US" dirty="0"/>
              <a:t>Education is a necessary and essential field, so teaching provides a stable and secure career path.</a:t>
            </a:r>
          </a:p>
          <a:p>
            <a:pPr algn="just"/>
            <a:r>
              <a:rPr lang="en-US" b="1" dirty="0"/>
              <a:t>Creativity: </a:t>
            </a:r>
            <a:r>
              <a:rPr lang="en-US" dirty="0"/>
              <a:t>Teachers have the autonomy to design and implement their own lesson plans and teaching methods, allowing for creative expression and innovation.</a:t>
            </a:r>
          </a:p>
          <a:p>
            <a:pPr algn="just"/>
            <a:r>
              <a:rPr lang="en-US" b="1" dirty="0"/>
              <a:t>Work-life balance: </a:t>
            </a:r>
            <a:r>
              <a:rPr lang="en-US" dirty="0"/>
              <a:t>Teaching can offer a balance between work and personal life, as many educators have summers and holidays off, along with flexible schedules.</a:t>
            </a:r>
          </a:p>
        </p:txBody>
      </p:sp>
    </p:spTree>
    <p:extLst>
      <p:ext uri="{BB962C8B-B14F-4D97-AF65-F5344CB8AC3E}">
        <p14:creationId xmlns:p14="http://schemas.microsoft.com/office/powerpoint/2010/main" val="401355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D4E48B-AD5B-43EF-89DF-77A8E7703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478" y="694558"/>
            <a:ext cx="8156411" cy="584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075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262</TotalTime>
  <Words>506</Words>
  <Application>Microsoft Office PowerPoint</Application>
  <PresentationFormat>Widescreen</PresentationFormat>
  <Paragraphs>83</Paragraphs>
  <Slides>21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Times New Roman</vt:lpstr>
      <vt:lpstr>Tw Cen MT</vt:lpstr>
      <vt:lpstr>Tw Cen MT Condensed</vt:lpstr>
      <vt:lpstr>Wingdings</vt:lpstr>
      <vt:lpstr>Wingdings 3</vt:lpstr>
      <vt:lpstr>Integral</vt:lpstr>
      <vt:lpstr>listening 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PowerPoint Presentation</vt:lpstr>
      <vt:lpstr>a – Listen to an interview</vt:lpstr>
      <vt:lpstr>B - Listen again and answer the Questions</vt:lpstr>
      <vt:lpstr>C. What makes a good job? </vt:lpstr>
      <vt:lpstr>C. What makes a good job? </vt:lpstr>
      <vt:lpstr>D. MY WORLD</vt:lpstr>
      <vt:lpstr>D. MY WORLD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Trang Kieu</cp:lastModifiedBy>
  <cp:revision>42</cp:revision>
  <dcterms:created xsi:type="dcterms:W3CDTF">2023-08-16T18:36:49Z</dcterms:created>
  <dcterms:modified xsi:type="dcterms:W3CDTF">2023-09-19T10:57:45Z</dcterms:modified>
</cp:coreProperties>
</file>