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9" r:id="rId6"/>
    <p:sldId id="270" r:id="rId7"/>
    <p:sldId id="272" r:id="rId8"/>
    <p:sldId id="273" r:id="rId9"/>
    <p:sldId id="271" r:id="rId10"/>
    <p:sldId id="274" r:id="rId11"/>
    <p:sldId id="275" r:id="rId12"/>
    <p:sldId id="276" r:id="rId13"/>
    <p:sldId id="27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6" y="8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19/09/2023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19/09/2023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19/09/2023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19/09/2023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19/09/2023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19/09/2023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19/09/2023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sz="6000" b="1" dirty="0">
                <a:solidFill>
                  <a:srgbClr val="0070C0"/>
                </a:solidFill>
              </a:rPr>
              <a:t>Pronunciation</a:t>
            </a:r>
            <a:r>
              <a:rPr lang="en-US" dirty="0">
                <a:solidFill>
                  <a:srgbClr val="0070C0"/>
                </a:solidFill>
              </a:rPr>
              <a:t> </a:t>
            </a:r>
            <a:br>
              <a:rPr lang="en-US" dirty="0">
                <a:solidFill>
                  <a:srgbClr val="0070C0"/>
                </a:solidFill>
              </a:rPr>
            </a:br>
            <a:r>
              <a:rPr lang="en-US" dirty="0">
                <a:solidFill>
                  <a:srgbClr val="0070C0"/>
                </a:solidFill>
              </a:rPr>
              <a:t>&amp; </a:t>
            </a:r>
            <a:r>
              <a:rPr lang="en-US" b="1" dirty="0">
                <a:solidFill>
                  <a:srgbClr val="0070C0"/>
                </a:solidFill>
              </a:rPr>
              <a:t>Communication </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r>
              <a:rPr lang="en-US" b="1"/>
              <a:t>UNIT 11 </a:t>
            </a:r>
            <a:r>
              <a:rPr lang="en-US" b="1" dirty="0"/>
              <a:t>- CAREERS</a:t>
            </a:r>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272A-65D3-4BE8-B398-9CF8296D98A5}"/>
              </a:ext>
            </a:extLst>
          </p:cNvPr>
          <p:cNvSpPr>
            <a:spLocks noGrp="1"/>
          </p:cNvSpPr>
          <p:nvPr>
            <p:ph type="title"/>
          </p:nvPr>
        </p:nvSpPr>
        <p:spPr>
          <a:xfrm>
            <a:off x="1024128" y="0"/>
            <a:ext cx="9720072" cy="1499616"/>
          </a:xfrm>
        </p:spPr>
        <p:txBody>
          <a:bodyPr/>
          <a:lstStyle/>
          <a:p>
            <a:r>
              <a:rPr lang="en-US" b="1" dirty="0">
                <a:solidFill>
                  <a:srgbClr val="00B050"/>
                </a:solidFill>
              </a:rPr>
              <a:t>Warm-up: </a:t>
            </a:r>
            <a:r>
              <a:rPr lang="en-US" b="1" dirty="0">
                <a:solidFill>
                  <a:srgbClr val="0070C0"/>
                </a:solidFill>
              </a:rPr>
              <a:t>Tongue twisters</a:t>
            </a:r>
          </a:p>
        </p:txBody>
      </p:sp>
      <p:sp>
        <p:nvSpPr>
          <p:cNvPr id="3" name="Content Placeholder 2">
            <a:extLst>
              <a:ext uri="{FF2B5EF4-FFF2-40B4-BE49-F238E27FC236}">
                <a16:creationId xmlns:a16="http://schemas.microsoft.com/office/drawing/2014/main" id="{DB252BB7-7A4D-4C13-A741-C5680FFD138A}"/>
              </a:ext>
            </a:extLst>
          </p:cNvPr>
          <p:cNvSpPr>
            <a:spLocks noGrp="1"/>
          </p:cNvSpPr>
          <p:nvPr>
            <p:ph idx="1"/>
          </p:nvPr>
        </p:nvSpPr>
        <p:spPr>
          <a:xfrm>
            <a:off x="1024128" y="985520"/>
            <a:ext cx="10629392" cy="5720080"/>
          </a:xfrm>
        </p:spPr>
        <p:txBody>
          <a:bodyPr>
            <a:normAutofit/>
          </a:bodyPr>
          <a:lstStyle/>
          <a:p>
            <a:pPr marL="457200" indent="-457200" algn="just">
              <a:lnSpc>
                <a:spcPct val="124000"/>
              </a:lnSpc>
              <a:buFont typeface="+mj-lt"/>
              <a:buAutoNum type="arabicPeriod"/>
            </a:pPr>
            <a:r>
              <a:rPr lang="en-US" sz="2800" dirty="0"/>
              <a:t>Green glass globes glow greenly.</a:t>
            </a:r>
          </a:p>
          <a:p>
            <a:pPr marL="457200" indent="-457200" algn="just">
              <a:lnSpc>
                <a:spcPct val="124000"/>
              </a:lnSpc>
              <a:buFont typeface="+mj-lt"/>
              <a:buAutoNum type="arabicPeriod"/>
            </a:pPr>
            <a:r>
              <a:rPr lang="en-US" sz="2800" dirty="0"/>
              <a:t>A flea and a fly flew up in a flue.</a:t>
            </a:r>
          </a:p>
          <a:p>
            <a:pPr marL="457200" indent="-457200" algn="just">
              <a:lnSpc>
                <a:spcPct val="124000"/>
              </a:lnSpc>
              <a:buFont typeface="+mj-lt"/>
              <a:buAutoNum type="arabicPeriod"/>
            </a:pPr>
            <a:r>
              <a:rPr lang="en-US" sz="2800" dirty="0"/>
              <a:t>I scream, you scream, we all scream for ice cream!</a:t>
            </a:r>
          </a:p>
          <a:p>
            <a:pPr marL="457200" indent="-457200" algn="just">
              <a:lnSpc>
                <a:spcPct val="124000"/>
              </a:lnSpc>
              <a:buFont typeface="+mj-lt"/>
              <a:buAutoNum type="arabicPeriod"/>
            </a:pPr>
            <a:r>
              <a:rPr lang="en-US" sz="2800" dirty="0"/>
              <a:t>She sells seashells by the seashore.</a:t>
            </a:r>
          </a:p>
          <a:p>
            <a:pPr marL="457200" indent="-457200" algn="just">
              <a:lnSpc>
                <a:spcPct val="124000"/>
              </a:lnSpc>
              <a:buFont typeface="+mj-lt"/>
              <a:buAutoNum type="arabicPeriod"/>
            </a:pPr>
            <a:r>
              <a:rPr lang="en-US" sz="2800" dirty="0"/>
              <a:t>Peter Piper picked a peck of pickled peppers. How many pickled peppers did Peter Piper pick?</a:t>
            </a:r>
          </a:p>
          <a:p>
            <a:pPr marL="457200" indent="-457200" algn="just">
              <a:lnSpc>
                <a:spcPct val="124000"/>
              </a:lnSpc>
              <a:buFont typeface="+mj-lt"/>
              <a:buAutoNum type="arabicPeriod"/>
            </a:pPr>
            <a:r>
              <a:rPr lang="en-US" sz="2800" dirty="0"/>
              <a:t>I thought a thought. But the thought I thought wasn’t the thought I thought I thought. If the thought I thought I thought had been the thought I thought, I wouldn’t have thought I thought.</a:t>
            </a:r>
          </a:p>
        </p:txBody>
      </p:sp>
    </p:spTree>
    <p:extLst>
      <p:ext uri="{BB962C8B-B14F-4D97-AF65-F5344CB8AC3E}">
        <p14:creationId xmlns:p14="http://schemas.microsoft.com/office/powerpoint/2010/main" val="193524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4736-E5C7-401A-B88E-AE7BFD4DF719}"/>
              </a:ext>
            </a:extLst>
          </p:cNvPr>
          <p:cNvSpPr>
            <a:spLocks noGrp="1"/>
          </p:cNvSpPr>
          <p:nvPr>
            <p:ph type="title"/>
          </p:nvPr>
        </p:nvSpPr>
        <p:spPr>
          <a:xfrm>
            <a:off x="1024128" y="148336"/>
            <a:ext cx="9720072" cy="1499616"/>
          </a:xfrm>
        </p:spPr>
        <p:txBody>
          <a:bodyPr/>
          <a:lstStyle/>
          <a:p>
            <a:r>
              <a:rPr lang="en-US" b="1" dirty="0">
                <a:solidFill>
                  <a:srgbClr val="00B050"/>
                </a:solidFill>
              </a:rPr>
              <a:t>Warm-up: </a:t>
            </a:r>
            <a:r>
              <a:rPr lang="en-US" b="1" dirty="0">
                <a:solidFill>
                  <a:srgbClr val="0070C0"/>
                </a:solidFill>
              </a:rPr>
              <a:t>Tongue twisters</a:t>
            </a:r>
            <a:endParaRPr lang="en-US" dirty="0"/>
          </a:p>
        </p:txBody>
      </p:sp>
      <p:sp>
        <p:nvSpPr>
          <p:cNvPr id="3" name="Content Placeholder 2">
            <a:extLst>
              <a:ext uri="{FF2B5EF4-FFF2-40B4-BE49-F238E27FC236}">
                <a16:creationId xmlns:a16="http://schemas.microsoft.com/office/drawing/2014/main" id="{E26F1339-2B0C-4B09-8C52-7CBC6FF9EA1C}"/>
              </a:ext>
            </a:extLst>
          </p:cNvPr>
          <p:cNvSpPr>
            <a:spLocks noGrp="1"/>
          </p:cNvSpPr>
          <p:nvPr>
            <p:ph idx="1"/>
          </p:nvPr>
        </p:nvSpPr>
        <p:spPr>
          <a:xfrm>
            <a:off x="892048" y="1351280"/>
            <a:ext cx="9720073" cy="4541520"/>
          </a:xfrm>
        </p:spPr>
        <p:txBody>
          <a:bodyPr>
            <a:noAutofit/>
          </a:bodyPr>
          <a:lstStyle/>
          <a:p>
            <a:pPr marL="457200" lvl="0" indent="-457200" algn="just">
              <a:lnSpc>
                <a:spcPct val="114000"/>
              </a:lnSpc>
              <a:buFont typeface="+mj-lt"/>
              <a:buAutoNum type="arabicPeriod" startAt="7"/>
            </a:pP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If practice makes perfect and perfect needs practice, I’m perfectly practiced and practically perfect.</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just">
              <a:lnSpc>
                <a:spcPct val="114000"/>
              </a:lnSpc>
              <a:buFont typeface="+mj-lt"/>
              <a:buAutoNum type="arabicPeriod" startAt="7"/>
            </a:pP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If you must cross a course cross cow across a crowded cow crossing, cross the cross coarse cow across the crowded cow crossing carefully.</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just">
              <a:lnSpc>
                <a:spcPct val="114000"/>
              </a:lnSpc>
              <a:buFont typeface="+mj-lt"/>
              <a:buAutoNum type="arabicPeriod" startAt="7"/>
            </a:pP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Susie works in a shoeshine shop. Where she shines, she sits, and where she sits, she shines.</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just">
              <a:lnSpc>
                <a:spcPct val="114000"/>
              </a:lnSpc>
              <a:spcAft>
                <a:spcPts val="800"/>
              </a:spcAft>
              <a:buFont typeface="+mj-lt"/>
              <a:buAutoNum type="arabicPeriod" startAt="7"/>
            </a:pPr>
            <a:r>
              <a:rPr lang="vi-VN" sz="2800" dirty="0">
                <a:effectLst/>
                <a:latin typeface="Times New Roman" panose="02020603050405020304" pitchFamily="18" charset="0"/>
                <a:ea typeface="Times New Roman" panose="02020603050405020304" pitchFamily="18" charset="0"/>
                <a:cs typeface="Times New Roman" panose="02020603050405020304" pitchFamily="18" charset="0"/>
              </a:rPr>
              <a:t>Betty bought butter but the butter was bitter, so Betty bought better butter to make the bitter butter better.</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16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552814-3B1B-46BD-97E9-7AA1948B16A9}"/>
              </a:ext>
            </a:extLst>
          </p:cNvPr>
          <p:cNvPicPr>
            <a:picLocks noChangeAspect="1"/>
          </p:cNvPicPr>
          <p:nvPr/>
        </p:nvPicPr>
        <p:blipFill>
          <a:blip r:embed="rId2"/>
          <a:stretch>
            <a:fillRect/>
          </a:stretch>
        </p:blipFill>
        <p:spPr>
          <a:xfrm>
            <a:off x="756251" y="1223210"/>
            <a:ext cx="10679497" cy="4161590"/>
          </a:xfrm>
          <a:prstGeom prst="rect">
            <a:avLst/>
          </a:prstGeom>
        </p:spPr>
      </p:pic>
    </p:spTree>
    <p:extLst>
      <p:ext uri="{BB962C8B-B14F-4D97-AF65-F5344CB8AC3E}">
        <p14:creationId xmlns:p14="http://schemas.microsoft.com/office/powerpoint/2010/main" val="188024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AF02D-22FF-4494-8860-EDEEE301E70B}"/>
              </a:ext>
            </a:extLst>
          </p:cNvPr>
          <p:cNvSpPr>
            <a:spLocks noGrp="1"/>
          </p:cNvSpPr>
          <p:nvPr>
            <p:ph type="title"/>
          </p:nvPr>
        </p:nvSpPr>
        <p:spPr/>
        <p:txBody>
          <a:bodyPr/>
          <a:lstStyle/>
          <a:p>
            <a:r>
              <a:rPr lang="en-US" sz="5400" b="1" dirty="0">
                <a:solidFill>
                  <a:srgbClr val="00B050"/>
                </a:solidFill>
              </a:rPr>
              <a:t>E. </a:t>
            </a:r>
            <a:r>
              <a:rPr lang="en-US" dirty="0">
                <a:solidFill>
                  <a:srgbClr val="0070C0"/>
                </a:solidFill>
              </a:rPr>
              <a:t>Listen and repeat, then ask &amp; answer </a:t>
            </a:r>
          </a:p>
        </p:txBody>
      </p:sp>
      <p:sp>
        <p:nvSpPr>
          <p:cNvPr id="3" name="Content Placeholder 2">
            <a:extLst>
              <a:ext uri="{FF2B5EF4-FFF2-40B4-BE49-F238E27FC236}">
                <a16:creationId xmlns:a16="http://schemas.microsoft.com/office/drawing/2014/main" id="{784542F4-35FD-40C8-82C9-B523492A4302}"/>
              </a:ext>
            </a:extLst>
          </p:cNvPr>
          <p:cNvSpPr>
            <a:spLocks noGrp="1"/>
          </p:cNvSpPr>
          <p:nvPr>
            <p:ph idx="1"/>
          </p:nvPr>
        </p:nvSpPr>
        <p:spPr>
          <a:xfrm>
            <a:off x="1024128" y="1741424"/>
            <a:ext cx="9720073" cy="4531360"/>
          </a:xfrm>
        </p:spPr>
        <p:txBody>
          <a:bodyPr>
            <a:normAutofit lnSpcReduction="10000"/>
          </a:bodyPr>
          <a:lstStyle/>
          <a:p>
            <a:pPr algn="l">
              <a:lnSpc>
                <a:spcPct val="150000"/>
              </a:lnSpc>
            </a:pPr>
            <a:r>
              <a:rPr lang="en-US" sz="2800" b="0" i="0" dirty="0">
                <a:solidFill>
                  <a:srgbClr val="333333"/>
                </a:solidFill>
                <a:effectLst/>
                <a:latin typeface="Roboto" panose="02000000000000000000" pitchFamily="2" charset="0"/>
              </a:rPr>
              <a:t>1. What do Mr. </a:t>
            </a:r>
            <a:r>
              <a:rPr lang="en-US" sz="2800" b="0" i="0" dirty="0" err="1">
                <a:solidFill>
                  <a:srgbClr val="333333"/>
                </a:solidFill>
                <a:effectLst/>
                <a:latin typeface="Roboto" panose="02000000000000000000" pitchFamily="2" charset="0"/>
              </a:rPr>
              <a:t>Sangumram's</a:t>
            </a:r>
            <a:r>
              <a:rPr lang="en-US" sz="2800" b="0" i="0" dirty="0">
                <a:solidFill>
                  <a:srgbClr val="333333"/>
                </a:solidFill>
                <a:effectLst/>
                <a:latin typeface="Roboto" panose="02000000000000000000" pitchFamily="2" charset="0"/>
              </a:rPr>
              <a:t> children do?</a:t>
            </a:r>
          </a:p>
          <a:p>
            <a:pPr algn="l">
              <a:lnSpc>
                <a:spcPct val="150000"/>
              </a:lnSpc>
            </a:pPr>
            <a:r>
              <a:rPr lang="en-US" sz="2800" b="0" i="0" dirty="0">
                <a:solidFill>
                  <a:srgbClr val="333333"/>
                </a:solidFill>
                <a:effectLst/>
                <a:latin typeface="Roboto" panose="02000000000000000000" pitchFamily="2" charset="0"/>
              </a:rPr>
              <a:t>2. Does his wife work at the restaurant?</a:t>
            </a:r>
          </a:p>
          <a:p>
            <a:pPr algn="l">
              <a:lnSpc>
                <a:spcPct val="150000"/>
              </a:lnSpc>
            </a:pPr>
            <a:r>
              <a:rPr lang="en-US" sz="2800" b="0" i="0" dirty="0">
                <a:solidFill>
                  <a:srgbClr val="333333"/>
                </a:solidFill>
                <a:effectLst/>
                <a:latin typeface="Roboto" panose="02000000000000000000" pitchFamily="2" charset="0"/>
              </a:rPr>
              <a:t>3. What does his nephew do? </a:t>
            </a:r>
          </a:p>
          <a:p>
            <a:pPr algn="l">
              <a:lnSpc>
                <a:spcPct val="150000"/>
              </a:lnSpc>
            </a:pPr>
            <a:r>
              <a:rPr lang="en-US" sz="2800" b="0" i="0" dirty="0">
                <a:solidFill>
                  <a:srgbClr val="333333"/>
                </a:solidFill>
                <a:effectLst/>
                <a:latin typeface="Roboto" panose="02000000000000000000" pitchFamily="2" charset="0"/>
              </a:rPr>
              <a:t>4. Does the restaurant serve Chinese food?</a:t>
            </a:r>
          </a:p>
          <a:p>
            <a:pPr algn="l">
              <a:lnSpc>
                <a:spcPct val="150000"/>
              </a:lnSpc>
            </a:pPr>
            <a:r>
              <a:rPr lang="en-US" sz="2800" b="0" i="0" dirty="0">
                <a:solidFill>
                  <a:srgbClr val="333333"/>
                </a:solidFill>
                <a:effectLst/>
                <a:latin typeface="Roboto" panose="02000000000000000000" pitchFamily="2" charset="0"/>
              </a:rPr>
              <a:t>5. Where do Mr. and Mrs. </a:t>
            </a:r>
            <a:r>
              <a:rPr lang="en-US" sz="2800" b="0" i="0" dirty="0" err="1">
                <a:solidFill>
                  <a:srgbClr val="333333"/>
                </a:solidFill>
                <a:effectLst/>
                <a:latin typeface="Roboto" panose="02000000000000000000" pitchFamily="2" charset="0"/>
              </a:rPr>
              <a:t>Sangumram</a:t>
            </a:r>
            <a:r>
              <a:rPr lang="en-US" sz="2800" b="0" i="0" dirty="0">
                <a:solidFill>
                  <a:srgbClr val="333333"/>
                </a:solidFill>
                <a:effectLst/>
                <a:latin typeface="Roboto" panose="02000000000000000000" pitchFamily="2" charset="0"/>
              </a:rPr>
              <a:t> live?</a:t>
            </a:r>
          </a:p>
          <a:p>
            <a:pPr algn="l">
              <a:lnSpc>
                <a:spcPct val="150000"/>
              </a:lnSpc>
            </a:pPr>
            <a:r>
              <a:rPr lang="en-US" sz="2800" b="0" i="0" dirty="0">
                <a:solidFill>
                  <a:srgbClr val="333333"/>
                </a:solidFill>
                <a:effectLst/>
                <a:latin typeface="Roboto" panose="02000000000000000000" pitchFamily="2" charset="0"/>
              </a:rPr>
              <a:t>6. Does Mr. </a:t>
            </a:r>
            <a:r>
              <a:rPr lang="en-US" sz="2800" b="0" i="0" dirty="0" err="1">
                <a:solidFill>
                  <a:srgbClr val="333333"/>
                </a:solidFill>
                <a:effectLst/>
                <a:latin typeface="Roboto" panose="02000000000000000000" pitchFamily="2" charset="0"/>
              </a:rPr>
              <a:t>Sangumram</a:t>
            </a:r>
            <a:r>
              <a:rPr lang="en-US" sz="2800" b="0" i="0" dirty="0">
                <a:solidFill>
                  <a:srgbClr val="333333"/>
                </a:solidFill>
                <a:effectLst/>
                <a:latin typeface="Roboto" panose="02000000000000000000" pitchFamily="2" charset="0"/>
              </a:rPr>
              <a:t> enjoy his job? </a:t>
            </a:r>
          </a:p>
        </p:txBody>
      </p:sp>
      <p:sp>
        <p:nvSpPr>
          <p:cNvPr id="4" name="TextBox 3">
            <a:extLst>
              <a:ext uri="{FF2B5EF4-FFF2-40B4-BE49-F238E27FC236}">
                <a16:creationId xmlns:a16="http://schemas.microsoft.com/office/drawing/2014/main" id="{D21E10FE-E21F-475D-A016-6EBAB81FEDD3}"/>
              </a:ext>
            </a:extLst>
          </p:cNvPr>
          <p:cNvSpPr txBox="1"/>
          <p:nvPr/>
        </p:nvSpPr>
        <p:spPr>
          <a:xfrm>
            <a:off x="7863840" y="1853999"/>
            <a:ext cx="4592320" cy="523220"/>
          </a:xfrm>
          <a:prstGeom prst="rect">
            <a:avLst/>
          </a:prstGeom>
          <a:noFill/>
        </p:spPr>
        <p:txBody>
          <a:bodyPr wrap="square" rtlCol="0">
            <a:spAutoFit/>
          </a:bodyPr>
          <a:lstStyle/>
          <a:p>
            <a:r>
              <a:rPr lang="en-US" sz="2800" b="0" i="0" dirty="0">
                <a:solidFill>
                  <a:srgbClr val="EC028D"/>
                </a:solidFill>
                <a:effectLst/>
                <a:latin typeface="TektonPro-Regular"/>
              </a:rPr>
              <a:t>They have their own careers.</a:t>
            </a:r>
            <a:r>
              <a:rPr lang="en-US" sz="2800" dirty="0"/>
              <a:t> </a:t>
            </a:r>
          </a:p>
        </p:txBody>
      </p:sp>
      <p:sp>
        <p:nvSpPr>
          <p:cNvPr id="5" name="TextBox 4">
            <a:extLst>
              <a:ext uri="{FF2B5EF4-FFF2-40B4-BE49-F238E27FC236}">
                <a16:creationId xmlns:a16="http://schemas.microsoft.com/office/drawing/2014/main" id="{182A11E4-C4CC-4D53-8114-C47E3C496AC3}"/>
              </a:ext>
            </a:extLst>
          </p:cNvPr>
          <p:cNvSpPr txBox="1"/>
          <p:nvPr/>
        </p:nvSpPr>
        <p:spPr>
          <a:xfrm>
            <a:off x="7437120" y="2616220"/>
            <a:ext cx="4592320" cy="523220"/>
          </a:xfrm>
          <a:prstGeom prst="rect">
            <a:avLst/>
          </a:prstGeom>
          <a:noFill/>
        </p:spPr>
        <p:txBody>
          <a:bodyPr wrap="square" rtlCol="0">
            <a:spAutoFit/>
          </a:bodyPr>
          <a:lstStyle/>
          <a:p>
            <a:r>
              <a:rPr lang="en-US" sz="2800">
                <a:solidFill>
                  <a:srgbClr val="EC028D"/>
                </a:solidFill>
                <a:latin typeface="TektonPro-Regular"/>
              </a:rPr>
              <a:t>No, she doesn’t.</a:t>
            </a:r>
            <a:endParaRPr lang="en-US" sz="2800" dirty="0"/>
          </a:p>
        </p:txBody>
      </p:sp>
      <p:sp>
        <p:nvSpPr>
          <p:cNvPr id="6" name="TextBox 5">
            <a:extLst>
              <a:ext uri="{FF2B5EF4-FFF2-40B4-BE49-F238E27FC236}">
                <a16:creationId xmlns:a16="http://schemas.microsoft.com/office/drawing/2014/main" id="{9E4DAFF9-5E0D-4397-8741-549823EC0FF3}"/>
              </a:ext>
            </a:extLst>
          </p:cNvPr>
          <p:cNvSpPr txBox="1"/>
          <p:nvPr/>
        </p:nvSpPr>
        <p:spPr>
          <a:xfrm>
            <a:off x="5884164" y="3389894"/>
            <a:ext cx="4592320" cy="523220"/>
          </a:xfrm>
          <a:prstGeom prst="rect">
            <a:avLst/>
          </a:prstGeom>
          <a:noFill/>
        </p:spPr>
        <p:txBody>
          <a:bodyPr wrap="square" rtlCol="0">
            <a:spAutoFit/>
          </a:bodyPr>
          <a:lstStyle/>
          <a:p>
            <a:r>
              <a:rPr lang="en-US" sz="2800" dirty="0">
                <a:solidFill>
                  <a:srgbClr val="EC028D"/>
                </a:solidFill>
                <a:latin typeface="TektonPro-Regular"/>
              </a:rPr>
              <a:t>He is the cook</a:t>
            </a:r>
            <a:r>
              <a:rPr lang="en-US" sz="2800" dirty="0"/>
              <a:t>.</a:t>
            </a:r>
          </a:p>
        </p:txBody>
      </p:sp>
      <p:sp>
        <p:nvSpPr>
          <p:cNvPr id="7" name="TextBox 6">
            <a:extLst>
              <a:ext uri="{FF2B5EF4-FFF2-40B4-BE49-F238E27FC236}">
                <a16:creationId xmlns:a16="http://schemas.microsoft.com/office/drawing/2014/main" id="{73C0E745-0E9D-4406-B9ED-F07D237501BA}"/>
              </a:ext>
            </a:extLst>
          </p:cNvPr>
          <p:cNvSpPr txBox="1"/>
          <p:nvPr/>
        </p:nvSpPr>
        <p:spPr>
          <a:xfrm>
            <a:off x="8109204" y="4161536"/>
            <a:ext cx="4592320" cy="523220"/>
          </a:xfrm>
          <a:prstGeom prst="rect">
            <a:avLst/>
          </a:prstGeom>
          <a:noFill/>
        </p:spPr>
        <p:txBody>
          <a:bodyPr wrap="square" rtlCol="0">
            <a:spAutoFit/>
          </a:bodyPr>
          <a:lstStyle/>
          <a:p>
            <a:r>
              <a:rPr lang="en-US" sz="2800" dirty="0">
                <a:solidFill>
                  <a:srgbClr val="EC028D"/>
                </a:solidFill>
                <a:latin typeface="TektonPro-Regular"/>
              </a:rPr>
              <a:t>No. It serves Thai food.</a:t>
            </a:r>
            <a:endParaRPr lang="en-US" sz="2800" dirty="0"/>
          </a:p>
        </p:txBody>
      </p:sp>
      <p:sp>
        <p:nvSpPr>
          <p:cNvPr id="8" name="TextBox 7">
            <a:extLst>
              <a:ext uri="{FF2B5EF4-FFF2-40B4-BE49-F238E27FC236}">
                <a16:creationId xmlns:a16="http://schemas.microsoft.com/office/drawing/2014/main" id="{FCEC4DD1-217B-418D-AF67-30B92D046CC6}"/>
              </a:ext>
            </a:extLst>
          </p:cNvPr>
          <p:cNvSpPr txBox="1"/>
          <p:nvPr/>
        </p:nvSpPr>
        <p:spPr>
          <a:xfrm>
            <a:off x="8027924" y="4933178"/>
            <a:ext cx="4592320" cy="523220"/>
          </a:xfrm>
          <a:prstGeom prst="rect">
            <a:avLst/>
          </a:prstGeom>
          <a:noFill/>
        </p:spPr>
        <p:txBody>
          <a:bodyPr wrap="square" rtlCol="0">
            <a:spAutoFit/>
          </a:bodyPr>
          <a:lstStyle/>
          <a:p>
            <a:r>
              <a:rPr lang="en-US" sz="2800" dirty="0">
                <a:solidFill>
                  <a:srgbClr val="EC028D"/>
                </a:solidFill>
                <a:latin typeface="TektonPro-Regular"/>
              </a:rPr>
              <a:t>They live upstairs.</a:t>
            </a:r>
            <a:endParaRPr lang="en-US" sz="2800" dirty="0"/>
          </a:p>
        </p:txBody>
      </p:sp>
      <p:sp>
        <p:nvSpPr>
          <p:cNvPr id="9" name="TextBox 8">
            <a:extLst>
              <a:ext uri="{FF2B5EF4-FFF2-40B4-BE49-F238E27FC236}">
                <a16:creationId xmlns:a16="http://schemas.microsoft.com/office/drawing/2014/main" id="{E46266CC-79A9-4F27-BF3B-417F83AA02FF}"/>
              </a:ext>
            </a:extLst>
          </p:cNvPr>
          <p:cNvSpPr txBox="1"/>
          <p:nvPr/>
        </p:nvSpPr>
        <p:spPr>
          <a:xfrm>
            <a:off x="7437120" y="5704820"/>
            <a:ext cx="4592320" cy="523220"/>
          </a:xfrm>
          <a:prstGeom prst="rect">
            <a:avLst/>
          </a:prstGeom>
          <a:noFill/>
        </p:spPr>
        <p:txBody>
          <a:bodyPr wrap="square" rtlCol="0">
            <a:spAutoFit/>
          </a:bodyPr>
          <a:lstStyle/>
          <a:p>
            <a:r>
              <a:rPr lang="en-US" sz="2800" dirty="0">
                <a:solidFill>
                  <a:srgbClr val="EC028D"/>
                </a:solidFill>
                <a:latin typeface="TektonPro-Regular"/>
              </a:rPr>
              <a:t>Yes, he does.</a:t>
            </a:r>
            <a:endParaRPr lang="en-US" sz="2800" dirty="0"/>
          </a:p>
        </p:txBody>
      </p:sp>
      <p:pic>
        <p:nvPicPr>
          <p:cNvPr id="10" name="enw_sb02_u11_056">
            <a:hlinkClick r:id="" action="ppaction://media"/>
            <a:extLst>
              <a:ext uri="{FF2B5EF4-FFF2-40B4-BE49-F238E27FC236}">
                <a16:creationId xmlns:a16="http://schemas.microsoft.com/office/drawing/2014/main" id="{98F8F06F-D888-4A0B-8CF3-125E90767B6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42880" y="882497"/>
            <a:ext cx="802640" cy="802640"/>
          </a:xfrm>
          <a:prstGeom prst="rect">
            <a:avLst/>
          </a:prstGeom>
        </p:spPr>
      </p:pic>
    </p:spTree>
    <p:extLst>
      <p:ext uri="{BB962C8B-B14F-4D97-AF65-F5344CB8AC3E}">
        <p14:creationId xmlns:p14="http://schemas.microsoft.com/office/powerpoint/2010/main" val="416146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3221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10"/>
                </p:tgtEl>
              </p:cMediaNode>
            </p:audio>
          </p:childTnLst>
        </p:cTn>
      </p:par>
    </p:tnLst>
    <p:bldLst>
      <p:bldP spid="4" grpId="0"/>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18814-E8BC-4A83-A515-A3E7EFDF7888}"/>
              </a:ext>
            </a:extLst>
          </p:cNvPr>
          <p:cNvSpPr>
            <a:spLocks noGrp="1"/>
          </p:cNvSpPr>
          <p:nvPr>
            <p:ph type="title"/>
          </p:nvPr>
        </p:nvSpPr>
        <p:spPr>
          <a:xfrm>
            <a:off x="1024128" y="80719"/>
            <a:ext cx="9720072" cy="1499616"/>
          </a:xfrm>
        </p:spPr>
        <p:txBody>
          <a:bodyPr>
            <a:normAutofit/>
          </a:bodyPr>
          <a:lstStyle/>
          <a:p>
            <a:r>
              <a:rPr lang="en-US" sz="4400" b="1" i="0" dirty="0">
                <a:solidFill>
                  <a:srgbClr val="0086CB"/>
                </a:solidFill>
                <a:effectLst/>
                <a:latin typeface="HelveticaLTStd-Bold"/>
              </a:rPr>
              <a:t>Communication</a:t>
            </a:r>
            <a:r>
              <a:rPr lang="en-US" sz="4400" dirty="0"/>
              <a:t> </a:t>
            </a:r>
          </a:p>
        </p:txBody>
      </p:sp>
      <p:graphicFrame>
        <p:nvGraphicFramePr>
          <p:cNvPr id="4" name="Content Placeholder 3">
            <a:extLst>
              <a:ext uri="{FF2B5EF4-FFF2-40B4-BE49-F238E27FC236}">
                <a16:creationId xmlns:a16="http://schemas.microsoft.com/office/drawing/2014/main" id="{0B61A089-3E22-47DE-85CE-E861862E83A5}"/>
              </a:ext>
            </a:extLst>
          </p:cNvPr>
          <p:cNvGraphicFramePr>
            <a:graphicFrameLocks noGrp="1"/>
          </p:cNvGraphicFramePr>
          <p:nvPr>
            <p:ph idx="1"/>
            <p:extLst>
              <p:ext uri="{D42A27DB-BD31-4B8C-83A1-F6EECF244321}">
                <p14:modId xmlns:p14="http://schemas.microsoft.com/office/powerpoint/2010/main" val="2804917350"/>
              </p:ext>
            </p:extLst>
          </p:nvPr>
        </p:nvGraphicFramePr>
        <p:xfrm>
          <a:off x="1024128" y="2662970"/>
          <a:ext cx="10926134" cy="3641346"/>
        </p:xfrm>
        <a:graphic>
          <a:graphicData uri="http://schemas.openxmlformats.org/drawingml/2006/table">
            <a:tbl>
              <a:tblPr/>
              <a:tblGrid>
                <a:gridCol w="4956258">
                  <a:extLst>
                    <a:ext uri="{9D8B030D-6E8A-4147-A177-3AD203B41FA5}">
                      <a16:colId xmlns:a16="http://schemas.microsoft.com/office/drawing/2014/main" val="1460354474"/>
                    </a:ext>
                  </a:extLst>
                </a:gridCol>
                <a:gridCol w="5969876">
                  <a:extLst>
                    <a:ext uri="{9D8B030D-6E8A-4147-A177-3AD203B41FA5}">
                      <a16:colId xmlns:a16="http://schemas.microsoft.com/office/drawing/2014/main" val="1219317605"/>
                    </a:ext>
                  </a:extLst>
                </a:gridCol>
              </a:tblGrid>
              <a:tr h="566746">
                <a:tc>
                  <a:txBody>
                    <a:bodyPr/>
                    <a:lstStyle/>
                    <a:p>
                      <a:pPr algn="ctr" rtl="0" fontAlgn="t"/>
                      <a:r>
                        <a:rPr lang="en-US" sz="2800" b="1" dirty="0">
                          <a:effectLst/>
                        </a:rPr>
                        <a:t>What I want to know about:</a:t>
                      </a:r>
                      <a:endParaRPr lang="en-US" sz="2800" dirty="0">
                        <a:effectLst/>
                      </a:endParaRPr>
                    </a:p>
                  </a:txBody>
                  <a:tcPr marL="31750" marR="31750" marT="31750" marB="31750">
                    <a:lnL w="12700" cap="flat" cmpd="sng" algn="ctr">
                      <a:solidFill>
                        <a:srgbClr val="305D93"/>
                      </a:solidFill>
                      <a:prstDash val="solid"/>
                      <a:round/>
                      <a:headEnd type="none" w="med" len="med"/>
                      <a:tailEnd type="none" w="med" len="med"/>
                    </a:lnL>
                    <a:lnR w="12700" cap="flat" cmpd="sng" algn="ctr">
                      <a:solidFill>
                        <a:srgbClr val="305D93"/>
                      </a:solidFill>
                      <a:prstDash val="solid"/>
                      <a:round/>
                      <a:headEnd type="none" w="med" len="med"/>
                      <a:tailEnd type="none" w="med" len="med"/>
                    </a:lnR>
                    <a:lnT w="12700" cap="flat" cmpd="sng" algn="ctr">
                      <a:solidFill>
                        <a:srgbClr val="305D93"/>
                      </a:solidFill>
                      <a:prstDash val="solid"/>
                      <a:round/>
                      <a:headEnd type="none" w="med" len="med"/>
                      <a:tailEnd type="none" w="med" len="med"/>
                    </a:lnT>
                    <a:lnB w="12700" cap="flat" cmpd="sng" algn="ctr">
                      <a:solidFill>
                        <a:srgbClr val="105D93"/>
                      </a:solidFill>
                      <a:prstDash val="solid"/>
                      <a:round/>
                      <a:headEnd type="none" w="med" len="med"/>
                      <a:tailEnd type="none" w="med" len="med"/>
                    </a:lnB>
                    <a:solidFill>
                      <a:schemeClr val="accent4">
                        <a:lumMod val="40000"/>
                        <a:lumOff val="60000"/>
                      </a:schemeClr>
                    </a:solidFill>
                  </a:tcPr>
                </a:tc>
                <a:tc>
                  <a:txBody>
                    <a:bodyPr/>
                    <a:lstStyle/>
                    <a:p>
                      <a:pPr algn="ctr" rtl="0" fontAlgn="t"/>
                      <a:r>
                        <a:rPr lang="en-US" sz="2800" b="1" dirty="0">
                          <a:effectLst/>
                        </a:rPr>
                        <a:t>Questions I can ask:</a:t>
                      </a:r>
                      <a:endParaRPr lang="en-US" sz="2800" dirty="0">
                        <a:effectLst/>
                      </a:endParaRPr>
                    </a:p>
                  </a:txBody>
                  <a:tcPr marL="31750" marR="31750" marT="31750" marB="31750">
                    <a:lnL w="12700" cap="flat" cmpd="sng" algn="ctr">
                      <a:solidFill>
                        <a:srgbClr val="305D93"/>
                      </a:solidFill>
                      <a:prstDash val="solid"/>
                      <a:round/>
                      <a:headEnd type="none" w="med" len="med"/>
                      <a:tailEnd type="none" w="med" len="med"/>
                    </a:lnL>
                    <a:lnR w="12700" cap="flat" cmpd="sng" algn="ctr">
                      <a:solidFill>
                        <a:srgbClr val="305D93"/>
                      </a:solidFill>
                      <a:prstDash val="solid"/>
                      <a:round/>
                      <a:headEnd type="none" w="med" len="med"/>
                      <a:tailEnd type="none" w="med" len="med"/>
                    </a:lnR>
                    <a:lnT w="12700" cap="flat" cmpd="sng" algn="ctr">
                      <a:solidFill>
                        <a:srgbClr val="305D93"/>
                      </a:solidFill>
                      <a:prstDash val="solid"/>
                      <a:round/>
                      <a:headEnd type="none" w="med" len="med"/>
                      <a:tailEnd type="none" w="med" len="med"/>
                    </a:lnT>
                    <a:lnB w="12700" cap="flat" cmpd="sng" algn="ctr">
                      <a:solidFill>
                        <a:srgbClr val="105D93"/>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862591712"/>
                  </a:ext>
                </a:extLst>
              </a:tr>
              <a:tr h="614920">
                <a:tc>
                  <a:txBody>
                    <a:bodyPr/>
                    <a:lstStyle/>
                    <a:p>
                      <a:pPr rtl="0" fontAlgn="t"/>
                      <a:r>
                        <a:rPr lang="en-US" sz="3200" dirty="0">
                          <a:effectLst/>
                        </a:rPr>
                        <a:t>Salary</a:t>
                      </a:r>
                    </a:p>
                  </a:txBody>
                  <a:tcPr marL="31750" marR="31750" marT="31750" marB="31750">
                    <a:lnL w="12700" cap="flat" cmpd="sng" algn="ctr">
                      <a:solidFill>
                        <a:srgbClr val="105D93"/>
                      </a:solidFill>
                      <a:prstDash val="solid"/>
                      <a:round/>
                      <a:headEnd type="none" w="med" len="med"/>
                      <a:tailEnd type="none" w="med" len="med"/>
                    </a:lnL>
                    <a:lnR w="12700" cap="flat" cmpd="sng" algn="ctr">
                      <a:solidFill>
                        <a:srgbClr val="105D93"/>
                      </a:solidFill>
                      <a:prstDash val="solid"/>
                      <a:round/>
                      <a:headEnd type="none" w="med" len="med"/>
                      <a:tailEnd type="none" w="med" len="med"/>
                    </a:lnR>
                    <a:lnT w="12700" cap="flat" cmpd="sng" algn="ctr">
                      <a:solidFill>
                        <a:srgbClr val="105D93"/>
                      </a:solidFill>
                      <a:prstDash val="solid"/>
                      <a:round/>
                      <a:headEnd type="none" w="med" len="med"/>
                      <a:tailEnd type="none" w="med" len="med"/>
                    </a:lnT>
                    <a:lnB w="12700" cap="flat" cmpd="sng" algn="ctr">
                      <a:solidFill>
                        <a:srgbClr val="D05E93"/>
                      </a:solidFill>
                      <a:prstDash val="solid"/>
                      <a:round/>
                      <a:headEnd type="none" w="med" len="med"/>
                      <a:tailEnd type="none" w="med" len="med"/>
                    </a:lnB>
                    <a:solidFill>
                      <a:srgbClr val="FFFFFF"/>
                    </a:solidFill>
                  </a:tcPr>
                </a:tc>
                <a:tc>
                  <a:txBody>
                    <a:bodyPr/>
                    <a:lstStyle/>
                    <a:p>
                      <a:pPr fontAlgn="t"/>
                      <a:r>
                        <a:rPr lang="en-US" sz="3200">
                          <a:effectLst/>
                        </a:rPr>
                        <a:t> </a:t>
                      </a:r>
                    </a:p>
                  </a:txBody>
                  <a:tcPr marL="31750" marR="31750" marT="31750" marB="31750">
                    <a:lnL w="12700" cap="flat" cmpd="sng" algn="ctr">
                      <a:solidFill>
                        <a:srgbClr val="105D93"/>
                      </a:solidFill>
                      <a:prstDash val="solid"/>
                      <a:round/>
                      <a:headEnd type="none" w="med" len="med"/>
                      <a:tailEnd type="none" w="med" len="med"/>
                    </a:lnL>
                    <a:lnR w="12700" cap="flat" cmpd="sng" algn="ctr">
                      <a:solidFill>
                        <a:srgbClr val="105D93"/>
                      </a:solidFill>
                      <a:prstDash val="solid"/>
                      <a:round/>
                      <a:headEnd type="none" w="med" len="med"/>
                      <a:tailEnd type="none" w="med" len="med"/>
                    </a:lnR>
                    <a:lnT w="12700" cap="flat" cmpd="sng" algn="ctr">
                      <a:solidFill>
                        <a:srgbClr val="105D93"/>
                      </a:solidFill>
                      <a:prstDash val="solid"/>
                      <a:round/>
                      <a:headEnd type="none" w="med" len="med"/>
                      <a:tailEnd type="none" w="med" len="med"/>
                    </a:lnT>
                    <a:lnB w="12700" cap="flat" cmpd="sng" algn="ctr">
                      <a:solidFill>
                        <a:srgbClr val="D05E93"/>
                      </a:solidFill>
                      <a:prstDash val="solid"/>
                      <a:round/>
                      <a:headEnd type="none" w="med" len="med"/>
                      <a:tailEnd type="none" w="med" len="med"/>
                    </a:lnB>
                    <a:solidFill>
                      <a:srgbClr val="FFFFFF"/>
                    </a:solidFill>
                  </a:tcPr>
                </a:tc>
                <a:extLst>
                  <a:ext uri="{0D108BD9-81ED-4DB2-BD59-A6C34878D82A}">
                    <a16:rowId xmlns:a16="http://schemas.microsoft.com/office/drawing/2014/main" val="248181873"/>
                  </a:ext>
                </a:extLst>
              </a:tr>
              <a:tr h="614920">
                <a:tc>
                  <a:txBody>
                    <a:bodyPr/>
                    <a:lstStyle/>
                    <a:p>
                      <a:pPr rtl="0" fontAlgn="t"/>
                      <a:r>
                        <a:rPr lang="en-US" sz="3200">
                          <a:effectLst/>
                        </a:rPr>
                        <a:t>Training opportunities</a:t>
                      </a:r>
                    </a:p>
                  </a:txBody>
                  <a:tcPr marL="31750" marR="31750" marT="31750" marB="31750">
                    <a:lnL w="12700" cap="flat" cmpd="sng" algn="ctr">
                      <a:solidFill>
                        <a:srgbClr val="D05E93"/>
                      </a:solidFill>
                      <a:prstDash val="solid"/>
                      <a:round/>
                      <a:headEnd type="none" w="med" len="med"/>
                      <a:tailEnd type="none" w="med" len="med"/>
                    </a:lnL>
                    <a:lnR w="12700" cap="flat" cmpd="sng" algn="ctr">
                      <a:solidFill>
                        <a:srgbClr val="D05E93"/>
                      </a:solidFill>
                      <a:prstDash val="solid"/>
                      <a:round/>
                      <a:headEnd type="none" w="med" len="med"/>
                      <a:tailEnd type="none" w="med" len="med"/>
                    </a:lnR>
                    <a:lnT w="12700" cap="flat" cmpd="sng" algn="ctr">
                      <a:solidFill>
                        <a:srgbClr val="D05E93"/>
                      </a:solidFill>
                      <a:prstDash val="solid"/>
                      <a:round/>
                      <a:headEnd type="none" w="med" len="med"/>
                      <a:tailEnd type="none" w="med" len="med"/>
                    </a:lnT>
                    <a:lnB w="12700" cap="flat" cmpd="sng" algn="ctr">
                      <a:solidFill>
                        <a:srgbClr val="D05F93"/>
                      </a:solidFill>
                      <a:prstDash val="solid"/>
                      <a:round/>
                      <a:headEnd type="none" w="med" len="med"/>
                      <a:tailEnd type="none" w="med" len="med"/>
                    </a:lnB>
                    <a:solidFill>
                      <a:srgbClr val="FFFFFF"/>
                    </a:solidFill>
                  </a:tcPr>
                </a:tc>
                <a:tc>
                  <a:txBody>
                    <a:bodyPr/>
                    <a:lstStyle/>
                    <a:p>
                      <a:pPr fontAlgn="t"/>
                      <a:r>
                        <a:rPr lang="en-US" sz="3200">
                          <a:effectLst/>
                        </a:rPr>
                        <a:t> </a:t>
                      </a:r>
                    </a:p>
                  </a:txBody>
                  <a:tcPr marL="31750" marR="31750" marT="31750" marB="31750">
                    <a:lnL w="12700" cap="flat" cmpd="sng" algn="ctr">
                      <a:solidFill>
                        <a:srgbClr val="D05E93"/>
                      </a:solidFill>
                      <a:prstDash val="solid"/>
                      <a:round/>
                      <a:headEnd type="none" w="med" len="med"/>
                      <a:tailEnd type="none" w="med" len="med"/>
                    </a:lnL>
                    <a:lnR w="12700" cap="flat" cmpd="sng" algn="ctr">
                      <a:solidFill>
                        <a:srgbClr val="D05E93"/>
                      </a:solidFill>
                      <a:prstDash val="solid"/>
                      <a:round/>
                      <a:headEnd type="none" w="med" len="med"/>
                      <a:tailEnd type="none" w="med" len="med"/>
                    </a:lnR>
                    <a:lnT w="12700" cap="flat" cmpd="sng" algn="ctr">
                      <a:solidFill>
                        <a:srgbClr val="D05E93"/>
                      </a:solidFill>
                      <a:prstDash val="solid"/>
                      <a:round/>
                      <a:headEnd type="none" w="med" len="med"/>
                      <a:tailEnd type="none" w="med" len="med"/>
                    </a:lnT>
                    <a:lnB w="12700" cap="flat" cmpd="sng" algn="ctr">
                      <a:solidFill>
                        <a:srgbClr val="D05F93"/>
                      </a:solidFill>
                      <a:prstDash val="solid"/>
                      <a:round/>
                      <a:headEnd type="none" w="med" len="med"/>
                      <a:tailEnd type="none" w="med" len="med"/>
                    </a:lnB>
                    <a:solidFill>
                      <a:srgbClr val="FFFFFF"/>
                    </a:solidFill>
                  </a:tcPr>
                </a:tc>
                <a:extLst>
                  <a:ext uri="{0D108BD9-81ED-4DB2-BD59-A6C34878D82A}">
                    <a16:rowId xmlns:a16="http://schemas.microsoft.com/office/drawing/2014/main" val="4119861127"/>
                  </a:ext>
                </a:extLst>
              </a:tr>
              <a:tr h="614920">
                <a:tc>
                  <a:txBody>
                    <a:bodyPr/>
                    <a:lstStyle/>
                    <a:p>
                      <a:pPr rtl="0" fontAlgn="t"/>
                      <a:r>
                        <a:rPr lang="en-US" sz="3200">
                          <a:effectLst/>
                        </a:rPr>
                        <a:t>Vacation time</a:t>
                      </a:r>
                    </a:p>
                  </a:txBody>
                  <a:tcPr marL="31750" marR="31750" marT="31750" marB="31750">
                    <a:lnL w="12700" cap="flat" cmpd="sng" algn="ctr">
                      <a:solidFill>
                        <a:srgbClr val="D05F93"/>
                      </a:solidFill>
                      <a:prstDash val="solid"/>
                      <a:round/>
                      <a:headEnd type="none" w="med" len="med"/>
                      <a:tailEnd type="none" w="med" len="med"/>
                    </a:lnL>
                    <a:lnR w="12700" cap="flat" cmpd="sng" algn="ctr">
                      <a:solidFill>
                        <a:srgbClr val="D05F93"/>
                      </a:solidFill>
                      <a:prstDash val="solid"/>
                      <a:round/>
                      <a:headEnd type="none" w="med" len="med"/>
                      <a:tailEnd type="none" w="med" len="med"/>
                    </a:lnR>
                    <a:lnT w="12700" cap="flat" cmpd="sng" algn="ctr">
                      <a:solidFill>
                        <a:srgbClr val="D05F93"/>
                      </a:solidFill>
                      <a:prstDash val="solid"/>
                      <a:round/>
                      <a:headEnd type="none" w="med" len="med"/>
                      <a:tailEnd type="none" w="med" len="med"/>
                    </a:lnT>
                    <a:lnB w="12700" cap="flat" cmpd="sng" algn="ctr">
                      <a:solidFill>
                        <a:srgbClr val="705D93"/>
                      </a:solidFill>
                      <a:prstDash val="solid"/>
                      <a:round/>
                      <a:headEnd type="none" w="med" len="med"/>
                      <a:tailEnd type="none" w="med" len="med"/>
                    </a:lnB>
                    <a:solidFill>
                      <a:srgbClr val="FFFFFF"/>
                    </a:solidFill>
                  </a:tcPr>
                </a:tc>
                <a:tc>
                  <a:txBody>
                    <a:bodyPr/>
                    <a:lstStyle/>
                    <a:p>
                      <a:pPr fontAlgn="t"/>
                      <a:r>
                        <a:rPr lang="en-US" sz="3200">
                          <a:effectLst/>
                        </a:rPr>
                        <a:t> </a:t>
                      </a:r>
                    </a:p>
                  </a:txBody>
                  <a:tcPr marL="31750" marR="31750" marT="31750" marB="31750">
                    <a:lnL w="12700" cap="flat" cmpd="sng" algn="ctr">
                      <a:solidFill>
                        <a:srgbClr val="D05F93"/>
                      </a:solidFill>
                      <a:prstDash val="solid"/>
                      <a:round/>
                      <a:headEnd type="none" w="med" len="med"/>
                      <a:tailEnd type="none" w="med" len="med"/>
                    </a:lnL>
                    <a:lnR w="12700" cap="flat" cmpd="sng" algn="ctr">
                      <a:solidFill>
                        <a:srgbClr val="D05F93"/>
                      </a:solidFill>
                      <a:prstDash val="solid"/>
                      <a:round/>
                      <a:headEnd type="none" w="med" len="med"/>
                      <a:tailEnd type="none" w="med" len="med"/>
                    </a:lnR>
                    <a:lnT w="12700" cap="flat" cmpd="sng" algn="ctr">
                      <a:solidFill>
                        <a:srgbClr val="D05F93"/>
                      </a:solidFill>
                      <a:prstDash val="solid"/>
                      <a:round/>
                      <a:headEnd type="none" w="med" len="med"/>
                      <a:tailEnd type="none" w="med" len="med"/>
                    </a:lnT>
                    <a:lnB w="12700" cap="flat" cmpd="sng" algn="ctr">
                      <a:solidFill>
                        <a:srgbClr val="705D93"/>
                      </a:solidFill>
                      <a:prstDash val="solid"/>
                      <a:round/>
                      <a:headEnd type="none" w="med" len="med"/>
                      <a:tailEnd type="none" w="med" len="med"/>
                    </a:lnB>
                    <a:solidFill>
                      <a:srgbClr val="FFFFFF"/>
                    </a:solidFill>
                  </a:tcPr>
                </a:tc>
                <a:extLst>
                  <a:ext uri="{0D108BD9-81ED-4DB2-BD59-A6C34878D82A}">
                    <a16:rowId xmlns:a16="http://schemas.microsoft.com/office/drawing/2014/main" val="741595208"/>
                  </a:ext>
                </a:extLst>
              </a:tr>
              <a:tr h="614920">
                <a:tc>
                  <a:txBody>
                    <a:bodyPr/>
                    <a:lstStyle/>
                    <a:p>
                      <a:pPr rtl="0" fontAlgn="t"/>
                      <a:r>
                        <a:rPr lang="en-US" sz="3200" dirty="0">
                          <a:effectLst/>
                        </a:rPr>
                        <a:t>Travel opportunities</a:t>
                      </a:r>
                    </a:p>
                  </a:txBody>
                  <a:tcPr marL="31750" marR="31750" marT="31750" marB="31750">
                    <a:lnL w="12700" cap="flat" cmpd="sng" algn="ctr">
                      <a:solidFill>
                        <a:srgbClr val="705D93"/>
                      </a:solidFill>
                      <a:prstDash val="solid"/>
                      <a:round/>
                      <a:headEnd type="none" w="med" len="med"/>
                      <a:tailEnd type="none" w="med" len="med"/>
                    </a:lnL>
                    <a:lnR w="12700" cap="flat" cmpd="sng" algn="ctr">
                      <a:solidFill>
                        <a:srgbClr val="705D93"/>
                      </a:solidFill>
                      <a:prstDash val="solid"/>
                      <a:round/>
                      <a:headEnd type="none" w="med" len="med"/>
                      <a:tailEnd type="none" w="med" len="med"/>
                    </a:lnR>
                    <a:lnT w="12700" cap="flat" cmpd="sng" algn="ctr">
                      <a:solidFill>
                        <a:srgbClr val="705D93"/>
                      </a:solidFill>
                      <a:prstDash val="solid"/>
                      <a:round/>
                      <a:headEnd type="none" w="med" len="med"/>
                      <a:tailEnd type="none" w="med" len="med"/>
                    </a:lnT>
                    <a:lnB w="12700" cap="flat" cmpd="sng" algn="ctr">
                      <a:solidFill>
                        <a:srgbClr val="F05E93"/>
                      </a:solidFill>
                      <a:prstDash val="solid"/>
                      <a:round/>
                      <a:headEnd type="none" w="med" len="med"/>
                      <a:tailEnd type="none" w="med" len="med"/>
                    </a:lnB>
                    <a:solidFill>
                      <a:srgbClr val="FFFFFF"/>
                    </a:solidFill>
                  </a:tcPr>
                </a:tc>
                <a:tc>
                  <a:txBody>
                    <a:bodyPr/>
                    <a:lstStyle/>
                    <a:p>
                      <a:pPr fontAlgn="t"/>
                      <a:r>
                        <a:rPr lang="en-US" sz="3200">
                          <a:effectLst/>
                        </a:rPr>
                        <a:t> </a:t>
                      </a:r>
                    </a:p>
                  </a:txBody>
                  <a:tcPr marL="31750" marR="31750" marT="31750" marB="31750">
                    <a:lnL w="12700" cap="flat" cmpd="sng" algn="ctr">
                      <a:solidFill>
                        <a:srgbClr val="705D93"/>
                      </a:solidFill>
                      <a:prstDash val="solid"/>
                      <a:round/>
                      <a:headEnd type="none" w="med" len="med"/>
                      <a:tailEnd type="none" w="med" len="med"/>
                    </a:lnL>
                    <a:lnR w="12700" cap="flat" cmpd="sng" algn="ctr">
                      <a:solidFill>
                        <a:srgbClr val="705D93"/>
                      </a:solidFill>
                      <a:prstDash val="solid"/>
                      <a:round/>
                      <a:headEnd type="none" w="med" len="med"/>
                      <a:tailEnd type="none" w="med" len="med"/>
                    </a:lnR>
                    <a:lnT w="12700" cap="flat" cmpd="sng" algn="ctr">
                      <a:solidFill>
                        <a:srgbClr val="705D93"/>
                      </a:solidFill>
                      <a:prstDash val="solid"/>
                      <a:round/>
                      <a:headEnd type="none" w="med" len="med"/>
                      <a:tailEnd type="none" w="med" len="med"/>
                    </a:lnT>
                    <a:lnB w="12700" cap="flat" cmpd="sng" algn="ctr">
                      <a:solidFill>
                        <a:srgbClr val="F05E93"/>
                      </a:solidFill>
                      <a:prstDash val="solid"/>
                      <a:round/>
                      <a:headEnd type="none" w="med" len="med"/>
                      <a:tailEnd type="none" w="med" len="med"/>
                    </a:lnB>
                    <a:solidFill>
                      <a:srgbClr val="FFFFFF"/>
                    </a:solidFill>
                  </a:tcPr>
                </a:tc>
                <a:extLst>
                  <a:ext uri="{0D108BD9-81ED-4DB2-BD59-A6C34878D82A}">
                    <a16:rowId xmlns:a16="http://schemas.microsoft.com/office/drawing/2014/main" val="1822779714"/>
                  </a:ext>
                </a:extLst>
              </a:tr>
              <a:tr h="614920">
                <a:tc>
                  <a:txBody>
                    <a:bodyPr/>
                    <a:lstStyle/>
                    <a:p>
                      <a:pPr rtl="0" fontAlgn="t"/>
                      <a:r>
                        <a:rPr lang="en-US" sz="3200">
                          <a:effectLst/>
                        </a:rPr>
                        <a:t>Hours</a:t>
                      </a:r>
                    </a:p>
                  </a:txBody>
                  <a:tcPr marL="31750" marR="31750" marT="31750" marB="31750">
                    <a:lnL w="12700" cap="flat" cmpd="sng" algn="ctr">
                      <a:solidFill>
                        <a:srgbClr val="F05E93"/>
                      </a:solidFill>
                      <a:prstDash val="solid"/>
                      <a:round/>
                      <a:headEnd type="none" w="med" len="med"/>
                      <a:tailEnd type="none" w="med" len="med"/>
                    </a:lnL>
                    <a:lnR w="12700" cap="flat" cmpd="sng" algn="ctr">
                      <a:solidFill>
                        <a:srgbClr val="F05E93"/>
                      </a:solidFill>
                      <a:prstDash val="solid"/>
                      <a:round/>
                      <a:headEnd type="none" w="med" len="med"/>
                      <a:tailEnd type="none" w="med" len="med"/>
                    </a:lnR>
                    <a:lnT w="12700" cap="flat" cmpd="sng" algn="ctr">
                      <a:solidFill>
                        <a:srgbClr val="F05E93"/>
                      </a:solidFill>
                      <a:prstDash val="solid"/>
                      <a:round/>
                      <a:headEnd type="none" w="med" len="med"/>
                      <a:tailEnd type="none" w="med" len="med"/>
                    </a:lnT>
                    <a:lnB w="12700" cap="flat" cmpd="sng" algn="ctr">
                      <a:solidFill>
                        <a:srgbClr val="F05E93"/>
                      </a:solidFill>
                      <a:prstDash val="solid"/>
                      <a:round/>
                      <a:headEnd type="none" w="med" len="med"/>
                      <a:tailEnd type="none" w="med" len="med"/>
                    </a:lnB>
                    <a:solidFill>
                      <a:srgbClr val="FFFFFF"/>
                    </a:solidFill>
                  </a:tcPr>
                </a:tc>
                <a:tc>
                  <a:txBody>
                    <a:bodyPr/>
                    <a:lstStyle/>
                    <a:p>
                      <a:pPr fontAlgn="t"/>
                      <a:r>
                        <a:rPr lang="en-US" sz="3200" dirty="0">
                          <a:effectLst/>
                        </a:rPr>
                        <a:t> </a:t>
                      </a:r>
                    </a:p>
                  </a:txBody>
                  <a:tcPr marL="31750" marR="31750" marT="31750" marB="31750">
                    <a:lnL w="12700" cap="flat" cmpd="sng" algn="ctr">
                      <a:solidFill>
                        <a:srgbClr val="F05E93"/>
                      </a:solidFill>
                      <a:prstDash val="solid"/>
                      <a:round/>
                      <a:headEnd type="none" w="med" len="med"/>
                      <a:tailEnd type="none" w="med" len="med"/>
                    </a:lnL>
                    <a:lnR w="12700" cap="flat" cmpd="sng" algn="ctr">
                      <a:solidFill>
                        <a:srgbClr val="F05E93"/>
                      </a:solidFill>
                      <a:prstDash val="solid"/>
                      <a:round/>
                      <a:headEnd type="none" w="med" len="med"/>
                      <a:tailEnd type="none" w="med" len="med"/>
                    </a:lnR>
                    <a:lnT w="12700" cap="flat" cmpd="sng" algn="ctr">
                      <a:solidFill>
                        <a:srgbClr val="F05E93"/>
                      </a:solidFill>
                      <a:prstDash val="solid"/>
                      <a:round/>
                      <a:headEnd type="none" w="med" len="med"/>
                      <a:tailEnd type="none" w="med" len="med"/>
                    </a:lnT>
                    <a:lnB w="12700" cap="flat" cmpd="sng" algn="ctr">
                      <a:solidFill>
                        <a:srgbClr val="F05E93"/>
                      </a:solidFill>
                      <a:prstDash val="solid"/>
                      <a:round/>
                      <a:headEnd type="none" w="med" len="med"/>
                      <a:tailEnd type="none" w="med" len="med"/>
                    </a:lnB>
                    <a:solidFill>
                      <a:srgbClr val="FFFFFF"/>
                    </a:solidFill>
                  </a:tcPr>
                </a:tc>
                <a:extLst>
                  <a:ext uri="{0D108BD9-81ED-4DB2-BD59-A6C34878D82A}">
                    <a16:rowId xmlns:a16="http://schemas.microsoft.com/office/drawing/2014/main" val="2898939794"/>
                  </a:ext>
                </a:extLst>
              </a:tr>
            </a:tbl>
          </a:graphicData>
        </a:graphic>
      </p:graphicFrame>
      <p:sp>
        <p:nvSpPr>
          <p:cNvPr id="5" name="TextBox 4">
            <a:extLst>
              <a:ext uri="{FF2B5EF4-FFF2-40B4-BE49-F238E27FC236}">
                <a16:creationId xmlns:a16="http://schemas.microsoft.com/office/drawing/2014/main" id="{E4CA28BF-9C44-4AEB-BEE0-1DFB23067AAE}"/>
              </a:ext>
            </a:extLst>
          </p:cNvPr>
          <p:cNvSpPr txBox="1"/>
          <p:nvPr/>
        </p:nvSpPr>
        <p:spPr>
          <a:xfrm>
            <a:off x="1024127" y="1223379"/>
            <a:ext cx="10537251" cy="523220"/>
          </a:xfrm>
          <a:prstGeom prst="rect">
            <a:avLst/>
          </a:prstGeom>
          <a:noFill/>
        </p:spPr>
        <p:txBody>
          <a:bodyPr wrap="square" rtlCol="0">
            <a:spAutoFit/>
          </a:bodyPr>
          <a:lstStyle/>
          <a:p>
            <a:r>
              <a:rPr lang="en-US" sz="2800" b="1" dirty="0">
                <a:solidFill>
                  <a:srgbClr val="7030A0"/>
                </a:solidFill>
                <a:latin typeface="TektonPro-Regular"/>
              </a:rPr>
              <a:t>When you are looking for a job, what do you want to know?</a:t>
            </a:r>
            <a:endParaRPr lang="en-US" sz="2800" b="1" dirty="0">
              <a:solidFill>
                <a:srgbClr val="7030A0"/>
              </a:solidFill>
            </a:endParaRPr>
          </a:p>
        </p:txBody>
      </p:sp>
      <p:sp>
        <p:nvSpPr>
          <p:cNvPr id="6" name="TextBox 5">
            <a:extLst>
              <a:ext uri="{FF2B5EF4-FFF2-40B4-BE49-F238E27FC236}">
                <a16:creationId xmlns:a16="http://schemas.microsoft.com/office/drawing/2014/main" id="{9BA5EF3A-1FAD-47A8-A69E-710BD8559DE6}"/>
              </a:ext>
            </a:extLst>
          </p:cNvPr>
          <p:cNvSpPr txBox="1"/>
          <p:nvPr/>
        </p:nvSpPr>
        <p:spPr>
          <a:xfrm>
            <a:off x="1024128" y="1846158"/>
            <a:ext cx="8971210" cy="523220"/>
          </a:xfrm>
          <a:prstGeom prst="rect">
            <a:avLst/>
          </a:prstGeom>
          <a:noFill/>
        </p:spPr>
        <p:txBody>
          <a:bodyPr wrap="square" rtlCol="0">
            <a:spAutoFit/>
          </a:bodyPr>
          <a:lstStyle/>
          <a:p>
            <a:r>
              <a:rPr lang="en-US" sz="2800" b="1" dirty="0">
                <a:solidFill>
                  <a:srgbClr val="7030A0"/>
                </a:solidFill>
                <a:latin typeface="TektonPro-Regular"/>
              </a:rPr>
              <a:t>Write a question for each one.</a:t>
            </a:r>
            <a:endParaRPr lang="en-US" sz="2800" b="1" dirty="0">
              <a:solidFill>
                <a:srgbClr val="7030A0"/>
              </a:solidFill>
            </a:endParaRPr>
          </a:p>
        </p:txBody>
      </p:sp>
      <p:sp>
        <p:nvSpPr>
          <p:cNvPr id="7" name="TextBox 6">
            <a:extLst>
              <a:ext uri="{FF2B5EF4-FFF2-40B4-BE49-F238E27FC236}">
                <a16:creationId xmlns:a16="http://schemas.microsoft.com/office/drawing/2014/main" id="{0233462F-8FD3-40B6-985C-FDCB588EA121}"/>
              </a:ext>
            </a:extLst>
          </p:cNvPr>
          <p:cNvSpPr txBox="1"/>
          <p:nvPr/>
        </p:nvSpPr>
        <p:spPr>
          <a:xfrm>
            <a:off x="6328472" y="3305776"/>
            <a:ext cx="8971210" cy="523220"/>
          </a:xfrm>
          <a:prstGeom prst="rect">
            <a:avLst/>
          </a:prstGeom>
          <a:noFill/>
        </p:spPr>
        <p:txBody>
          <a:bodyPr wrap="square" rtlCol="0">
            <a:spAutoFit/>
          </a:bodyPr>
          <a:lstStyle/>
          <a:p>
            <a:r>
              <a:rPr lang="en-US" sz="2800" dirty="0">
                <a:solidFill>
                  <a:srgbClr val="EC028D"/>
                </a:solidFill>
                <a:latin typeface="TektonPro-Regular"/>
              </a:rPr>
              <a:t>What is the starting salary?</a:t>
            </a:r>
            <a:endParaRPr lang="en-US" sz="2800" dirty="0"/>
          </a:p>
        </p:txBody>
      </p:sp>
      <p:sp>
        <p:nvSpPr>
          <p:cNvPr id="8" name="TextBox 7">
            <a:extLst>
              <a:ext uri="{FF2B5EF4-FFF2-40B4-BE49-F238E27FC236}">
                <a16:creationId xmlns:a16="http://schemas.microsoft.com/office/drawing/2014/main" id="{63B532C3-623E-4061-9509-0AE35FBE1065}"/>
              </a:ext>
            </a:extLst>
          </p:cNvPr>
          <p:cNvSpPr txBox="1"/>
          <p:nvPr/>
        </p:nvSpPr>
        <p:spPr>
          <a:xfrm>
            <a:off x="6331100" y="3860978"/>
            <a:ext cx="8971210" cy="523220"/>
          </a:xfrm>
          <a:prstGeom prst="rect">
            <a:avLst/>
          </a:prstGeom>
          <a:noFill/>
        </p:spPr>
        <p:txBody>
          <a:bodyPr wrap="square" rtlCol="0">
            <a:spAutoFit/>
          </a:bodyPr>
          <a:lstStyle/>
          <a:p>
            <a:r>
              <a:rPr lang="en-US" sz="2800" dirty="0">
                <a:solidFill>
                  <a:srgbClr val="EC028D"/>
                </a:solidFill>
                <a:latin typeface="TektonPro-Regular"/>
              </a:rPr>
              <a:t>Do you give training courses?</a:t>
            </a:r>
            <a:endParaRPr lang="en-US" sz="2800" dirty="0"/>
          </a:p>
        </p:txBody>
      </p:sp>
      <p:sp>
        <p:nvSpPr>
          <p:cNvPr id="9" name="TextBox 8">
            <a:extLst>
              <a:ext uri="{FF2B5EF4-FFF2-40B4-BE49-F238E27FC236}">
                <a16:creationId xmlns:a16="http://schemas.microsoft.com/office/drawing/2014/main" id="{A395564F-39D4-41CF-A3C7-03F2876702E1}"/>
              </a:ext>
            </a:extLst>
          </p:cNvPr>
          <p:cNvSpPr txBox="1"/>
          <p:nvPr/>
        </p:nvSpPr>
        <p:spPr>
          <a:xfrm>
            <a:off x="6328472" y="4491640"/>
            <a:ext cx="8971210" cy="523220"/>
          </a:xfrm>
          <a:prstGeom prst="rect">
            <a:avLst/>
          </a:prstGeom>
          <a:noFill/>
        </p:spPr>
        <p:txBody>
          <a:bodyPr wrap="square" rtlCol="0">
            <a:spAutoFit/>
          </a:bodyPr>
          <a:lstStyle/>
          <a:p>
            <a:r>
              <a:rPr lang="en-US" sz="2800" dirty="0">
                <a:solidFill>
                  <a:srgbClr val="EC028D"/>
                </a:solidFill>
                <a:latin typeface="TektonPro-Regular"/>
              </a:rPr>
              <a:t>How much vacation time is there?</a:t>
            </a:r>
            <a:endParaRPr lang="en-US" sz="2800" dirty="0"/>
          </a:p>
        </p:txBody>
      </p:sp>
      <p:sp>
        <p:nvSpPr>
          <p:cNvPr id="10" name="TextBox 9">
            <a:extLst>
              <a:ext uri="{FF2B5EF4-FFF2-40B4-BE49-F238E27FC236}">
                <a16:creationId xmlns:a16="http://schemas.microsoft.com/office/drawing/2014/main" id="{A96696AF-A83C-40EC-B967-D7D432324C45}"/>
              </a:ext>
            </a:extLst>
          </p:cNvPr>
          <p:cNvSpPr txBox="1"/>
          <p:nvPr/>
        </p:nvSpPr>
        <p:spPr>
          <a:xfrm>
            <a:off x="6328472" y="5136368"/>
            <a:ext cx="5747914" cy="523220"/>
          </a:xfrm>
          <a:prstGeom prst="rect">
            <a:avLst/>
          </a:prstGeom>
          <a:noFill/>
        </p:spPr>
        <p:txBody>
          <a:bodyPr wrap="square" rtlCol="0">
            <a:spAutoFit/>
          </a:bodyPr>
          <a:lstStyle/>
          <a:p>
            <a:r>
              <a:rPr lang="en-US" sz="2800" dirty="0">
                <a:solidFill>
                  <a:srgbClr val="EC028D"/>
                </a:solidFill>
                <a:latin typeface="TektonPro-Regular"/>
              </a:rPr>
              <a:t>Are there any opportunities to travel?</a:t>
            </a:r>
            <a:endParaRPr lang="en-US" sz="2800" dirty="0"/>
          </a:p>
        </p:txBody>
      </p:sp>
      <p:sp>
        <p:nvSpPr>
          <p:cNvPr id="11" name="TextBox 10">
            <a:extLst>
              <a:ext uri="{FF2B5EF4-FFF2-40B4-BE49-F238E27FC236}">
                <a16:creationId xmlns:a16="http://schemas.microsoft.com/office/drawing/2014/main" id="{D2E42181-560F-427B-B95A-EFFDCC0FF4E1}"/>
              </a:ext>
            </a:extLst>
          </p:cNvPr>
          <p:cNvSpPr txBox="1"/>
          <p:nvPr/>
        </p:nvSpPr>
        <p:spPr>
          <a:xfrm>
            <a:off x="6328472" y="5767354"/>
            <a:ext cx="8971210" cy="523220"/>
          </a:xfrm>
          <a:prstGeom prst="rect">
            <a:avLst/>
          </a:prstGeom>
          <a:noFill/>
        </p:spPr>
        <p:txBody>
          <a:bodyPr wrap="square" rtlCol="0">
            <a:spAutoFit/>
          </a:bodyPr>
          <a:lstStyle/>
          <a:p>
            <a:r>
              <a:rPr lang="en-US" sz="2800" dirty="0">
                <a:solidFill>
                  <a:srgbClr val="EC028D"/>
                </a:solidFill>
                <a:latin typeface="TektonPro-Regular"/>
              </a:rPr>
              <a:t>How many hours a week is the job?</a:t>
            </a:r>
            <a:endParaRPr lang="en-US" sz="2800" dirty="0"/>
          </a:p>
        </p:txBody>
      </p:sp>
    </p:spTree>
    <p:extLst>
      <p:ext uri="{BB962C8B-B14F-4D97-AF65-F5344CB8AC3E}">
        <p14:creationId xmlns:p14="http://schemas.microsoft.com/office/powerpoint/2010/main" val="352145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BE693-B88B-4B74-95C2-A17098AA0A8E}"/>
              </a:ext>
            </a:extLst>
          </p:cNvPr>
          <p:cNvSpPr>
            <a:spLocks noGrp="1"/>
          </p:cNvSpPr>
          <p:nvPr>
            <p:ph type="title"/>
          </p:nvPr>
        </p:nvSpPr>
        <p:spPr/>
        <p:txBody>
          <a:bodyPr>
            <a:normAutofit/>
          </a:bodyPr>
          <a:lstStyle/>
          <a:p>
            <a:r>
              <a:rPr lang="en-US" sz="4400" b="1" dirty="0">
                <a:solidFill>
                  <a:srgbClr val="0070C0"/>
                </a:solidFill>
              </a:rPr>
              <a:t>Suggested answers</a:t>
            </a:r>
          </a:p>
        </p:txBody>
      </p:sp>
      <p:pic>
        <p:nvPicPr>
          <p:cNvPr id="5" name="Content Placeholder 4">
            <a:extLst>
              <a:ext uri="{FF2B5EF4-FFF2-40B4-BE49-F238E27FC236}">
                <a16:creationId xmlns:a16="http://schemas.microsoft.com/office/drawing/2014/main" id="{928538DB-2B66-461E-BBCB-E14FE846E2A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447800" y="1844565"/>
            <a:ext cx="9171976" cy="4776191"/>
          </a:xfrm>
        </p:spPr>
      </p:pic>
    </p:spTree>
    <p:extLst>
      <p:ext uri="{BB962C8B-B14F-4D97-AF65-F5344CB8AC3E}">
        <p14:creationId xmlns:p14="http://schemas.microsoft.com/office/powerpoint/2010/main" val="3225103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BE693-B88B-4B74-95C2-A17098AA0A8E}"/>
              </a:ext>
            </a:extLst>
          </p:cNvPr>
          <p:cNvSpPr>
            <a:spLocks noGrp="1"/>
          </p:cNvSpPr>
          <p:nvPr>
            <p:ph type="title"/>
          </p:nvPr>
        </p:nvSpPr>
        <p:spPr/>
        <p:txBody>
          <a:bodyPr>
            <a:normAutofit/>
          </a:bodyPr>
          <a:lstStyle/>
          <a:p>
            <a:r>
              <a:rPr lang="en-US" sz="4400" b="1" dirty="0">
                <a:solidFill>
                  <a:srgbClr val="0070C0"/>
                </a:solidFill>
              </a:rPr>
              <a:t>Suggested answers</a:t>
            </a:r>
          </a:p>
        </p:txBody>
      </p:sp>
      <p:pic>
        <p:nvPicPr>
          <p:cNvPr id="5" name="Content Placeholder 4">
            <a:extLst>
              <a:ext uri="{FF2B5EF4-FFF2-40B4-BE49-F238E27FC236}">
                <a16:creationId xmlns:a16="http://schemas.microsoft.com/office/drawing/2014/main" id="{928538DB-2B66-461E-BBCB-E14FE846E2A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colorTemperature colorTemp="11200"/>
                    </a14:imgEffect>
                  </a14:imgLayer>
                </a14:imgProps>
              </a:ext>
            </a:extLst>
          </a:blip>
          <a:stretch>
            <a:fillRect/>
          </a:stretch>
        </p:blipFill>
        <p:spPr>
          <a:xfrm>
            <a:off x="1447800" y="1844565"/>
            <a:ext cx="9171976" cy="4776191"/>
          </a:xfrm>
        </p:spPr>
      </p:pic>
      <p:pic>
        <p:nvPicPr>
          <p:cNvPr id="4" name="Picture 3">
            <a:extLst>
              <a:ext uri="{FF2B5EF4-FFF2-40B4-BE49-F238E27FC236}">
                <a16:creationId xmlns:a16="http://schemas.microsoft.com/office/drawing/2014/main" id="{C43251B3-1479-4796-8A05-795BB870217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426780" y="2696514"/>
            <a:ext cx="9296400" cy="4019596"/>
          </a:xfrm>
          <a:prstGeom prst="rect">
            <a:avLst/>
          </a:prstGeom>
        </p:spPr>
      </p:pic>
    </p:spTree>
    <p:extLst>
      <p:ext uri="{BB962C8B-B14F-4D97-AF65-F5344CB8AC3E}">
        <p14:creationId xmlns:p14="http://schemas.microsoft.com/office/powerpoint/2010/main" val="3088092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92545-39AF-44EC-B3F5-AC1326B6F250}"/>
              </a:ext>
            </a:extLst>
          </p:cNvPr>
          <p:cNvSpPr>
            <a:spLocks noGrp="1"/>
          </p:cNvSpPr>
          <p:nvPr>
            <p:ph type="title"/>
          </p:nvPr>
        </p:nvSpPr>
        <p:spPr>
          <a:xfrm>
            <a:off x="136634" y="585216"/>
            <a:ext cx="4556234" cy="4498428"/>
          </a:xfrm>
        </p:spPr>
        <p:txBody>
          <a:bodyPr>
            <a:normAutofit/>
          </a:bodyPr>
          <a:lstStyle/>
          <a:p>
            <a:pPr algn="ctr"/>
            <a:r>
              <a:rPr lang="en-US" b="1" i="0" dirty="0">
                <a:solidFill>
                  <a:srgbClr val="00B050"/>
                </a:solidFill>
                <a:effectLst/>
                <a:latin typeface="Roboto" panose="02000000000000000000" pitchFamily="2" charset="0"/>
              </a:rPr>
              <a:t>G</a:t>
            </a:r>
            <a:br>
              <a:rPr lang="en-US" b="1" i="0" dirty="0">
                <a:solidFill>
                  <a:srgbClr val="00B050"/>
                </a:solidFill>
                <a:effectLst/>
                <a:latin typeface="Roboto" panose="02000000000000000000" pitchFamily="2" charset="0"/>
              </a:rPr>
            </a:br>
            <a:br>
              <a:rPr lang="en-US" b="1" dirty="0">
                <a:solidFill>
                  <a:srgbClr val="0070C0"/>
                </a:solidFill>
                <a:latin typeface="Roboto" panose="02000000000000000000" pitchFamily="2" charset="0"/>
              </a:rPr>
            </a:br>
            <a:r>
              <a:rPr lang="en-US" sz="4000" b="1" i="0" dirty="0">
                <a:solidFill>
                  <a:srgbClr val="0070C0"/>
                </a:solidFill>
                <a:effectLst/>
                <a:latin typeface="Roboto" panose="02000000000000000000" pitchFamily="2" charset="0"/>
              </a:rPr>
              <a:t>choose a job and explain why</a:t>
            </a:r>
            <a:endParaRPr lang="en-US" dirty="0">
              <a:solidFill>
                <a:srgbClr val="0070C0"/>
              </a:solidFill>
            </a:endParaRPr>
          </a:p>
        </p:txBody>
      </p:sp>
      <p:sp>
        <p:nvSpPr>
          <p:cNvPr id="6" name="Rectangle: Rounded Corners 5">
            <a:extLst>
              <a:ext uri="{FF2B5EF4-FFF2-40B4-BE49-F238E27FC236}">
                <a16:creationId xmlns:a16="http://schemas.microsoft.com/office/drawing/2014/main" id="{4B15F6C2-5033-4092-88AC-46140D2C6B12}"/>
              </a:ext>
            </a:extLst>
          </p:cNvPr>
          <p:cNvSpPr/>
          <p:nvPr/>
        </p:nvSpPr>
        <p:spPr>
          <a:xfrm>
            <a:off x="4876799" y="126125"/>
            <a:ext cx="3878317" cy="3037489"/>
          </a:xfrm>
          <a:prstGeom prst="roundRect">
            <a:avLst/>
          </a:prstGeom>
          <a:ln w="3175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i="0" dirty="0">
                <a:solidFill>
                  <a:srgbClr val="333333"/>
                </a:solidFill>
                <a:effectLst/>
                <a:latin typeface="Roboto" panose="02000000000000000000" pitchFamily="2" charset="0"/>
              </a:rPr>
              <a:t>Diving Instructor</a:t>
            </a:r>
          </a:p>
          <a:p>
            <a:pPr algn="ctr"/>
            <a:endParaRPr lang="en-US" sz="2000" dirty="0">
              <a:solidFill>
                <a:srgbClr val="333333"/>
              </a:solidFill>
              <a:latin typeface="Roboto" panose="02000000000000000000" pitchFamily="2" charset="0"/>
            </a:endParaRPr>
          </a:p>
          <a:p>
            <a:pPr algn="just">
              <a:lnSpc>
                <a:spcPct val="150000"/>
              </a:lnSpc>
            </a:pPr>
            <a:r>
              <a:rPr lang="en-US" sz="2000" b="0" i="0" dirty="0">
                <a:solidFill>
                  <a:srgbClr val="333333"/>
                </a:solidFill>
                <a:effectLst/>
                <a:latin typeface="Roboto" panose="02000000000000000000" pitchFamily="2" charset="0"/>
              </a:rPr>
              <a:t>Understands and teaches the use of scuba equipment.</a:t>
            </a:r>
          </a:p>
          <a:p>
            <a:pPr algn="just">
              <a:lnSpc>
                <a:spcPct val="150000"/>
              </a:lnSpc>
            </a:pPr>
            <a:r>
              <a:rPr lang="en-US" sz="2000" b="0" i="0" dirty="0">
                <a:solidFill>
                  <a:srgbClr val="333333"/>
                </a:solidFill>
                <a:effectLst/>
                <a:latin typeface="Roboto" panose="02000000000000000000" pitchFamily="2" charset="0"/>
              </a:rPr>
              <a:t>Works outdoors. </a:t>
            </a:r>
          </a:p>
          <a:p>
            <a:pPr algn="just">
              <a:lnSpc>
                <a:spcPct val="150000"/>
              </a:lnSpc>
            </a:pPr>
            <a:r>
              <a:rPr lang="en-US" sz="2000" b="0" i="0" dirty="0">
                <a:solidFill>
                  <a:srgbClr val="333333"/>
                </a:solidFill>
                <a:effectLst/>
                <a:latin typeface="Roboto" panose="02000000000000000000" pitchFamily="2" charset="0"/>
              </a:rPr>
              <a:t>Should be a strong swimmer. </a:t>
            </a:r>
          </a:p>
          <a:p>
            <a:pPr algn="just">
              <a:lnSpc>
                <a:spcPct val="150000"/>
              </a:lnSpc>
            </a:pPr>
            <a:r>
              <a:rPr lang="en-US" sz="2000" b="0" i="0" dirty="0">
                <a:solidFill>
                  <a:srgbClr val="333333"/>
                </a:solidFill>
                <a:effectLst/>
                <a:latin typeface="Roboto" panose="02000000000000000000" pitchFamily="2" charset="0"/>
              </a:rPr>
              <a:t>Salary is paid by season.</a:t>
            </a:r>
            <a:endParaRPr lang="en-US" sz="2000" dirty="0"/>
          </a:p>
        </p:txBody>
      </p:sp>
      <p:sp>
        <p:nvSpPr>
          <p:cNvPr id="11" name="Rectangle: Rounded Corners 10">
            <a:extLst>
              <a:ext uri="{FF2B5EF4-FFF2-40B4-BE49-F238E27FC236}">
                <a16:creationId xmlns:a16="http://schemas.microsoft.com/office/drawing/2014/main" id="{1DDD379A-2644-4A0B-A819-341E317F26EA}"/>
              </a:ext>
            </a:extLst>
          </p:cNvPr>
          <p:cNvSpPr/>
          <p:nvPr/>
        </p:nvSpPr>
        <p:spPr>
          <a:xfrm>
            <a:off x="9186041" y="914400"/>
            <a:ext cx="3005959" cy="4498428"/>
          </a:xfrm>
          <a:prstGeom prst="roundRect">
            <a:avLst/>
          </a:prstGeom>
          <a:ln w="3175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i="0" dirty="0">
                <a:solidFill>
                  <a:srgbClr val="333333"/>
                </a:solidFill>
                <a:effectLst/>
                <a:latin typeface="Roboto" panose="02000000000000000000" pitchFamily="2" charset="0"/>
              </a:rPr>
              <a:t>Commercial Pilot</a:t>
            </a:r>
          </a:p>
          <a:p>
            <a:pPr algn="ctr"/>
            <a:endParaRPr lang="en-US" sz="2000" b="1" i="0" dirty="0">
              <a:solidFill>
                <a:srgbClr val="333333"/>
              </a:solidFill>
              <a:effectLst/>
              <a:latin typeface="Roboto" panose="02000000000000000000" pitchFamily="2" charset="0"/>
            </a:endParaRPr>
          </a:p>
          <a:p>
            <a:pPr>
              <a:lnSpc>
                <a:spcPct val="150000"/>
              </a:lnSpc>
            </a:pPr>
            <a:r>
              <a:rPr lang="en-US" sz="2000" b="0" i="0" dirty="0">
                <a:solidFill>
                  <a:srgbClr val="333333"/>
                </a:solidFill>
                <a:effectLst/>
                <a:latin typeface="Roboto" panose="02000000000000000000" pitchFamily="2" charset="0"/>
              </a:rPr>
              <a:t>Knows about airplane mechanics, weather, and radio communication. </a:t>
            </a:r>
          </a:p>
          <a:p>
            <a:pPr algn="just">
              <a:lnSpc>
                <a:spcPct val="150000"/>
              </a:lnSpc>
            </a:pPr>
            <a:r>
              <a:rPr lang="en-US" sz="2000" b="0" i="0" dirty="0">
                <a:solidFill>
                  <a:srgbClr val="333333"/>
                </a:solidFill>
                <a:effectLst/>
                <a:latin typeface="Roboto" panose="02000000000000000000" pitchFamily="2" charset="0"/>
              </a:rPr>
              <a:t>Works long hours. </a:t>
            </a:r>
          </a:p>
          <a:p>
            <a:pPr algn="just">
              <a:lnSpc>
                <a:spcPct val="150000"/>
              </a:lnSpc>
            </a:pPr>
            <a:r>
              <a:rPr lang="en-US" sz="2000" b="0" i="0" dirty="0">
                <a:solidFill>
                  <a:srgbClr val="333333"/>
                </a:solidFill>
                <a:effectLst/>
                <a:latin typeface="Roboto" panose="02000000000000000000" pitchFamily="2" charset="0"/>
              </a:rPr>
              <a:t>Often works far away from home.</a:t>
            </a:r>
            <a:endParaRPr lang="en-US" sz="2000" dirty="0"/>
          </a:p>
        </p:txBody>
      </p:sp>
      <p:sp>
        <p:nvSpPr>
          <p:cNvPr id="12" name="Rectangle: Rounded Corners 11">
            <a:extLst>
              <a:ext uri="{FF2B5EF4-FFF2-40B4-BE49-F238E27FC236}">
                <a16:creationId xmlns:a16="http://schemas.microsoft.com/office/drawing/2014/main" id="{CFD47A57-ACA7-44FC-89CD-AE0ABF648FD2}"/>
              </a:ext>
            </a:extLst>
          </p:cNvPr>
          <p:cNvSpPr/>
          <p:nvPr/>
        </p:nvSpPr>
        <p:spPr>
          <a:xfrm>
            <a:off x="4876799" y="3352800"/>
            <a:ext cx="4125311" cy="3505200"/>
          </a:xfrm>
          <a:prstGeom prst="roundRect">
            <a:avLst/>
          </a:prstGeom>
          <a:ln w="3175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i="0" dirty="0">
                <a:solidFill>
                  <a:srgbClr val="333333"/>
                </a:solidFill>
                <a:effectLst/>
                <a:latin typeface="Roboto" panose="02000000000000000000" pitchFamily="2" charset="0"/>
              </a:rPr>
              <a:t>Market Research Analyst</a:t>
            </a:r>
          </a:p>
          <a:p>
            <a:pPr algn="ctr"/>
            <a:endParaRPr lang="en-US" sz="2000" b="0" i="0" dirty="0">
              <a:solidFill>
                <a:srgbClr val="333333"/>
              </a:solidFill>
              <a:effectLst/>
              <a:latin typeface="Roboto" panose="02000000000000000000" pitchFamily="2" charset="0"/>
            </a:endParaRPr>
          </a:p>
          <a:p>
            <a:pPr algn="just">
              <a:lnSpc>
                <a:spcPct val="150000"/>
              </a:lnSpc>
            </a:pPr>
            <a:r>
              <a:rPr lang="en-US" sz="2000" i="0" dirty="0">
                <a:solidFill>
                  <a:srgbClr val="333333"/>
                </a:solidFill>
                <a:effectLst/>
                <a:latin typeface="Roboto" panose="02000000000000000000" pitchFamily="2" charset="0"/>
              </a:rPr>
              <a:t>Should be interested in psychology and behavior. </a:t>
            </a:r>
          </a:p>
          <a:p>
            <a:pPr algn="just">
              <a:lnSpc>
                <a:spcPct val="150000"/>
              </a:lnSpc>
            </a:pPr>
            <a:r>
              <a:rPr lang="en-US" sz="2000" i="0" dirty="0">
                <a:solidFill>
                  <a:srgbClr val="333333"/>
                </a:solidFill>
                <a:effectLst/>
                <a:latin typeface="Roboto" panose="02000000000000000000" pitchFamily="2" charset="0"/>
              </a:rPr>
              <a:t>Works under pressure. </a:t>
            </a:r>
          </a:p>
          <a:p>
            <a:pPr>
              <a:lnSpc>
                <a:spcPct val="150000"/>
              </a:lnSpc>
            </a:pPr>
            <a:r>
              <a:rPr lang="en-US" sz="2000" i="0" dirty="0">
                <a:solidFill>
                  <a:srgbClr val="333333"/>
                </a:solidFill>
                <a:effectLst/>
                <a:latin typeface="Roboto" panose="02000000000000000000" pitchFamily="2" charset="0"/>
              </a:rPr>
              <a:t>Should have strong organizational and communication skills</a:t>
            </a:r>
            <a:r>
              <a:rPr lang="en-US" sz="2000" b="0" i="0" dirty="0">
                <a:solidFill>
                  <a:srgbClr val="333333"/>
                </a:solidFill>
                <a:effectLst/>
                <a:latin typeface="Roboto" panose="02000000000000000000" pitchFamily="2" charset="0"/>
              </a:rPr>
              <a:t>.</a:t>
            </a:r>
            <a:endParaRPr lang="en-US" sz="2000" dirty="0"/>
          </a:p>
        </p:txBody>
      </p:sp>
    </p:spTree>
    <p:extLst>
      <p:ext uri="{BB962C8B-B14F-4D97-AF65-F5344CB8AC3E}">
        <p14:creationId xmlns:p14="http://schemas.microsoft.com/office/powerpoint/2010/main" val="215528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8957-8183-441F-9625-CAC7B7E8114D}"/>
              </a:ext>
            </a:extLst>
          </p:cNvPr>
          <p:cNvSpPr>
            <a:spLocks noGrp="1"/>
          </p:cNvSpPr>
          <p:nvPr>
            <p:ph type="title"/>
          </p:nvPr>
        </p:nvSpPr>
        <p:spPr>
          <a:xfrm>
            <a:off x="1034638" y="171529"/>
            <a:ext cx="9720072" cy="1499616"/>
          </a:xfrm>
        </p:spPr>
        <p:txBody>
          <a:bodyPr/>
          <a:lstStyle/>
          <a:p>
            <a:r>
              <a:rPr lang="en-US" sz="5400" b="1" dirty="0">
                <a:solidFill>
                  <a:srgbClr val="0070C0"/>
                </a:solidFill>
              </a:rPr>
              <a:t>Suggested answers</a:t>
            </a:r>
            <a:endParaRPr lang="en-US" dirty="0"/>
          </a:p>
        </p:txBody>
      </p:sp>
      <p:sp>
        <p:nvSpPr>
          <p:cNvPr id="3" name="Content Placeholder 2">
            <a:extLst>
              <a:ext uri="{FF2B5EF4-FFF2-40B4-BE49-F238E27FC236}">
                <a16:creationId xmlns:a16="http://schemas.microsoft.com/office/drawing/2014/main" id="{627944DA-319F-4E20-B3C3-8E4D7B001DDA}"/>
              </a:ext>
            </a:extLst>
          </p:cNvPr>
          <p:cNvSpPr>
            <a:spLocks noGrp="1"/>
          </p:cNvSpPr>
          <p:nvPr>
            <p:ph idx="1"/>
          </p:nvPr>
        </p:nvSpPr>
        <p:spPr>
          <a:xfrm>
            <a:off x="4288221" y="1671145"/>
            <a:ext cx="7704081" cy="4638215"/>
          </a:xfrm>
        </p:spPr>
        <p:txBody>
          <a:bodyPr>
            <a:noAutofit/>
          </a:bodyPr>
          <a:lstStyle/>
          <a:p>
            <a:pPr algn="just">
              <a:lnSpc>
                <a:spcPct val="114000"/>
              </a:lnSpc>
            </a:pPr>
            <a:r>
              <a:rPr lang="en-US" sz="2400" dirty="0">
                <a:latin typeface="Roboto" panose="02000000000000000000" pitchFamily="2" charset="0"/>
                <a:ea typeface="Roboto" panose="02000000000000000000" pitchFamily="2" charset="0"/>
              </a:rPr>
              <a:t>I would choose the job of a Diving Instructor because I have always been fascinated by the underwater world and love to swim. </a:t>
            </a:r>
          </a:p>
          <a:p>
            <a:pPr algn="just">
              <a:lnSpc>
                <a:spcPct val="114000"/>
              </a:lnSpc>
            </a:pPr>
            <a:r>
              <a:rPr lang="en-US" sz="2400" dirty="0">
                <a:latin typeface="Roboto" panose="02000000000000000000" pitchFamily="2" charset="0"/>
                <a:ea typeface="Roboto" panose="02000000000000000000" pitchFamily="2" charset="0"/>
              </a:rPr>
              <a:t>Teaching others how to scuba dive and explore the ocean would be an exciting and rewarding experience. </a:t>
            </a:r>
          </a:p>
          <a:p>
            <a:pPr algn="just">
              <a:lnSpc>
                <a:spcPct val="114000"/>
              </a:lnSpc>
            </a:pPr>
            <a:r>
              <a:rPr lang="en-US" sz="2400" dirty="0">
                <a:latin typeface="Roboto" panose="02000000000000000000" pitchFamily="2" charset="0"/>
                <a:ea typeface="Roboto" panose="02000000000000000000" pitchFamily="2" charset="0"/>
              </a:rPr>
              <a:t>Also, the opportunity to work outdoors and be surrounded by nature is very appealing to me. While the salary is paid by season, the chance to share my passion for scuba diving with others and help them discover the beauty of the ocean would be very fulfilling.</a:t>
            </a:r>
          </a:p>
        </p:txBody>
      </p:sp>
      <p:sp>
        <p:nvSpPr>
          <p:cNvPr id="4" name="Rectangle: Rounded Corners 3">
            <a:extLst>
              <a:ext uri="{FF2B5EF4-FFF2-40B4-BE49-F238E27FC236}">
                <a16:creationId xmlns:a16="http://schemas.microsoft.com/office/drawing/2014/main" id="{B1C97E12-F49A-4E82-9FE1-CA8E38268B96}"/>
              </a:ext>
            </a:extLst>
          </p:cNvPr>
          <p:cNvSpPr/>
          <p:nvPr/>
        </p:nvSpPr>
        <p:spPr>
          <a:xfrm>
            <a:off x="199698" y="1545021"/>
            <a:ext cx="3857296" cy="5312979"/>
          </a:xfrm>
          <a:prstGeom prst="roundRect">
            <a:avLst/>
          </a:prstGeom>
          <a:ln w="317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i="0" dirty="0">
                <a:solidFill>
                  <a:srgbClr val="333333"/>
                </a:solidFill>
                <a:effectLst/>
                <a:latin typeface="Roboto" panose="02000000000000000000" pitchFamily="2" charset="0"/>
              </a:rPr>
              <a:t>Diving Instructor</a:t>
            </a:r>
          </a:p>
          <a:p>
            <a:pPr>
              <a:lnSpc>
                <a:spcPct val="150000"/>
              </a:lnSpc>
              <a:spcBef>
                <a:spcPts val="1200"/>
              </a:spcBef>
              <a:spcAft>
                <a:spcPts val="1200"/>
              </a:spcAft>
            </a:pPr>
            <a:r>
              <a:rPr lang="en-US" sz="2200" b="0" i="0" dirty="0">
                <a:solidFill>
                  <a:srgbClr val="333333"/>
                </a:solidFill>
                <a:effectLst/>
                <a:latin typeface="Roboto" panose="02000000000000000000" pitchFamily="2" charset="0"/>
              </a:rPr>
              <a:t>Understands and teaches the use of scuba equipment.</a:t>
            </a:r>
          </a:p>
          <a:p>
            <a:pPr>
              <a:lnSpc>
                <a:spcPct val="150000"/>
              </a:lnSpc>
              <a:spcBef>
                <a:spcPts val="1200"/>
              </a:spcBef>
              <a:spcAft>
                <a:spcPts val="1200"/>
              </a:spcAft>
            </a:pPr>
            <a:r>
              <a:rPr lang="en-US" sz="2200" b="0" i="0" dirty="0">
                <a:solidFill>
                  <a:srgbClr val="333333"/>
                </a:solidFill>
                <a:effectLst/>
                <a:latin typeface="Roboto" panose="02000000000000000000" pitchFamily="2" charset="0"/>
              </a:rPr>
              <a:t>Works outdoors. </a:t>
            </a:r>
          </a:p>
          <a:p>
            <a:pPr>
              <a:lnSpc>
                <a:spcPct val="150000"/>
              </a:lnSpc>
              <a:spcBef>
                <a:spcPts val="1200"/>
              </a:spcBef>
              <a:spcAft>
                <a:spcPts val="1200"/>
              </a:spcAft>
            </a:pPr>
            <a:r>
              <a:rPr lang="en-US" sz="2200" b="0" i="0" dirty="0">
                <a:solidFill>
                  <a:srgbClr val="333333"/>
                </a:solidFill>
                <a:effectLst/>
                <a:latin typeface="Roboto" panose="02000000000000000000" pitchFamily="2" charset="0"/>
              </a:rPr>
              <a:t>Should be a strong swimmer. </a:t>
            </a:r>
          </a:p>
          <a:p>
            <a:pPr>
              <a:lnSpc>
                <a:spcPct val="150000"/>
              </a:lnSpc>
              <a:spcBef>
                <a:spcPts val="1200"/>
              </a:spcBef>
              <a:spcAft>
                <a:spcPts val="1200"/>
              </a:spcAft>
            </a:pPr>
            <a:r>
              <a:rPr lang="en-US" sz="2200" b="0" i="0" dirty="0">
                <a:solidFill>
                  <a:srgbClr val="333333"/>
                </a:solidFill>
                <a:effectLst/>
                <a:latin typeface="Roboto" panose="02000000000000000000" pitchFamily="2" charset="0"/>
              </a:rPr>
              <a:t>Salary is paid by season.</a:t>
            </a:r>
            <a:endParaRPr lang="en-US" sz="2200" dirty="0"/>
          </a:p>
        </p:txBody>
      </p:sp>
    </p:spTree>
    <p:extLst>
      <p:ext uri="{BB962C8B-B14F-4D97-AF65-F5344CB8AC3E}">
        <p14:creationId xmlns:p14="http://schemas.microsoft.com/office/powerpoint/2010/main" val="392484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8957-8183-441F-9625-CAC7B7E8114D}"/>
              </a:ext>
            </a:extLst>
          </p:cNvPr>
          <p:cNvSpPr>
            <a:spLocks noGrp="1"/>
          </p:cNvSpPr>
          <p:nvPr>
            <p:ph type="title"/>
          </p:nvPr>
        </p:nvSpPr>
        <p:spPr/>
        <p:txBody>
          <a:bodyPr/>
          <a:lstStyle/>
          <a:p>
            <a:r>
              <a:rPr lang="en-US" sz="5400" b="1" dirty="0">
                <a:solidFill>
                  <a:srgbClr val="0070C0"/>
                </a:solidFill>
              </a:rPr>
              <a:t>Suggested answers</a:t>
            </a:r>
            <a:endParaRPr lang="en-US" dirty="0"/>
          </a:p>
        </p:txBody>
      </p:sp>
      <p:sp>
        <p:nvSpPr>
          <p:cNvPr id="3" name="Content Placeholder 2">
            <a:extLst>
              <a:ext uri="{FF2B5EF4-FFF2-40B4-BE49-F238E27FC236}">
                <a16:creationId xmlns:a16="http://schemas.microsoft.com/office/drawing/2014/main" id="{627944DA-319F-4E20-B3C3-8E4D7B001DDA}"/>
              </a:ext>
            </a:extLst>
          </p:cNvPr>
          <p:cNvSpPr>
            <a:spLocks noGrp="1"/>
          </p:cNvSpPr>
          <p:nvPr>
            <p:ph idx="1"/>
          </p:nvPr>
        </p:nvSpPr>
        <p:spPr>
          <a:xfrm>
            <a:off x="3647090" y="1650123"/>
            <a:ext cx="8282151" cy="5129049"/>
          </a:xfrm>
        </p:spPr>
        <p:txBody>
          <a:bodyPr>
            <a:normAutofit lnSpcReduction="10000"/>
          </a:bodyPr>
          <a:lstStyle/>
          <a:p>
            <a:pPr algn="just">
              <a:lnSpc>
                <a:spcPct val="114000"/>
              </a:lnSpc>
            </a:pPr>
            <a:r>
              <a:rPr lang="en-US" b="0" i="0" dirty="0">
                <a:solidFill>
                  <a:srgbClr val="333333"/>
                </a:solidFill>
                <a:effectLst/>
                <a:latin typeface="Roboto" panose="02000000000000000000" pitchFamily="2" charset="0"/>
              </a:rPr>
              <a:t>I would choose the job of a Commercial Pilot because I have always been interested in aviation and the science behind it. </a:t>
            </a:r>
          </a:p>
          <a:p>
            <a:pPr algn="just">
              <a:lnSpc>
                <a:spcPct val="114000"/>
              </a:lnSpc>
            </a:pPr>
            <a:r>
              <a:rPr lang="en-US" b="0" i="0" dirty="0">
                <a:solidFill>
                  <a:srgbClr val="333333"/>
                </a:solidFill>
                <a:effectLst/>
                <a:latin typeface="Roboto" panose="02000000000000000000" pitchFamily="2" charset="0"/>
              </a:rPr>
              <a:t>As a pilot, I would have the opportunity to travel to different places and experience different cultures. </a:t>
            </a:r>
          </a:p>
          <a:p>
            <a:pPr algn="just">
              <a:lnSpc>
                <a:spcPct val="114000"/>
              </a:lnSpc>
            </a:pPr>
            <a:r>
              <a:rPr lang="en-US" b="0" i="0" dirty="0">
                <a:solidFill>
                  <a:srgbClr val="333333"/>
                </a:solidFill>
                <a:effectLst/>
                <a:latin typeface="Roboto" panose="02000000000000000000" pitchFamily="2" charset="0"/>
              </a:rPr>
              <a:t>The job also requires knowledge about airplane mechanics, weather, and radio communication, which I find fascinating. </a:t>
            </a:r>
          </a:p>
          <a:p>
            <a:pPr algn="just">
              <a:lnSpc>
                <a:spcPct val="114000"/>
              </a:lnSpc>
            </a:pPr>
            <a:r>
              <a:rPr lang="en-US" b="0" i="0" dirty="0">
                <a:solidFill>
                  <a:srgbClr val="333333"/>
                </a:solidFill>
                <a:effectLst/>
                <a:latin typeface="Roboto" panose="02000000000000000000" pitchFamily="2" charset="0"/>
              </a:rPr>
              <a:t>Although the hours can be long and the job may require being away from home for extended periods, the chance to fly a plane and be responsible for the safety of passengers and crew would be a great honor and responsibility. </a:t>
            </a:r>
          </a:p>
          <a:p>
            <a:pPr algn="just">
              <a:lnSpc>
                <a:spcPct val="114000"/>
              </a:lnSpc>
            </a:pPr>
            <a:r>
              <a:rPr lang="en-US" b="0" i="0" dirty="0">
                <a:solidFill>
                  <a:srgbClr val="333333"/>
                </a:solidFill>
                <a:effectLst/>
                <a:latin typeface="Roboto" panose="02000000000000000000" pitchFamily="2" charset="0"/>
              </a:rPr>
              <a:t>Overall, the idea of being a pilot and exploring the world from a bird's-eye view is very exciting to me.</a:t>
            </a:r>
            <a:endParaRPr lang="en-US" dirty="0"/>
          </a:p>
        </p:txBody>
      </p:sp>
      <p:sp>
        <p:nvSpPr>
          <p:cNvPr id="5" name="Rectangle: Rounded Corners 4">
            <a:extLst>
              <a:ext uri="{FF2B5EF4-FFF2-40B4-BE49-F238E27FC236}">
                <a16:creationId xmlns:a16="http://schemas.microsoft.com/office/drawing/2014/main" id="{A38FAF64-DD30-470F-95C6-AC21FA15059B}"/>
              </a:ext>
            </a:extLst>
          </p:cNvPr>
          <p:cNvSpPr/>
          <p:nvPr/>
        </p:nvSpPr>
        <p:spPr>
          <a:xfrm>
            <a:off x="430924" y="2013887"/>
            <a:ext cx="3005959" cy="4498428"/>
          </a:xfrm>
          <a:prstGeom prst="roundRect">
            <a:avLst/>
          </a:prstGeom>
          <a:ln w="3175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i="0" dirty="0">
                <a:solidFill>
                  <a:srgbClr val="333333"/>
                </a:solidFill>
                <a:effectLst/>
                <a:latin typeface="Roboto" panose="02000000000000000000" pitchFamily="2" charset="0"/>
              </a:rPr>
              <a:t>Commercial Pilot</a:t>
            </a:r>
          </a:p>
          <a:p>
            <a:pPr algn="ctr"/>
            <a:endParaRPr lang="en-US" sz="2000" b="1" i="0" dirty="0">
              <a:solidFill>
                <a:srgbClr val="333333"/>
              </a:solidFill>
              <a:effectLst/>
              <a:latin typeface="Roboto" panose="02000000000000000000" pitchFamily="2" charset="0"/>
            </a:endParaRPr>
          </a:p>
          <a:p>
            <a:pPr>
              <a:lnSpc>
                <a:spcPct val="150000"/>
              </a:lnSpc>
            </a:pPr>
            <a:r>
              <a:rPr lang="en-US" sz="2000" b="0" i="0" dirty="0">
                <a:solidFill>
                  <a:srgbClr val="333333"/>
                </a:solidFill>
                <a:effectLst/>
                <a:latin typeface="Roboto" panose="02000000000000000000" pitchFamily="2" charset="0"/>
              </a:rPr>
              <a:t>Knows about airplane mechanics, weather, and radio communication. </a:t>
            </a:r>
          </a:p>
          <a:p>
            <a:pPr algn="just">
              <a:lnSpc>
                <a:spcPct val="150000"/>
              </a:lnSpc>
            </a:pPr>
            <a:r>
              <a:rPr lang="en-US" sz="2000" b="0" i="0" dirty="0">
                <a:solidFill>
                  <a:srgbClr val="333333"/>
                </a:solidFill>
                <a:effectLst/>
                <a:latin typeface="Roboto" panose="02000000000000000000" pitchFamily="2" charset="0"/>
              </a:rPr>
              <a:t>Works long hours. </a:t>
            </a:r>
          </a:p>
          <a:p>
            <a:pPr algn="just">
              <a:lnSpc>
                <a:spcPct val="150000"/>
              </a:lnSpc>
            </a:pPr>
            <a:r>
              <a:rPr lang="en-US" sz="2000" b="0" i="0" dirty="0">
                <a:solidFill>
                  <a:srgbClr val="333333"/>
                </a:solidFill>
                <a:effectLst/>
                <a:latin typeface="Roboto" panose="02000000000000000000" pitchFamily="2" charset="0"/>
              </a:rPr>
              <a:t>Often works far away from home.</a:t>
            </a:r>
            <a:endParaRPr lang="en-US" sz="2000" dirty="0"/>
          </a:p>
        </p:txBody>
      </p:sp>
    </p:spTree>
    <p:extLst>
      <p:ext uri="{BB962C8B-B14F-4D97-AF65-F5344CB8AC3E}">
        <p14:creationId xmlns:p14="http://schemas.microsoft.com/office/powerpoint/2010/main" val="218267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8957-8183-441F-9625-CAC7B7E8114D}"/>
              </a:ext>
            </a:extLst>
          </p:cNvPr>
          <p:cNvSpPr>
            <a:spLocks noGrp="1"/>
          </p:cNvSpPr>
          <p:nvPr>
            <p:ph type="title"/>
          </p:nvPr>
        </p:nvSpPr>
        <p:spPr>
          <a:xfrm>
            <a:off x="1034639" y="203060"/>
            <a:ext cx="9720072" cy="1499616"/>
          </a:xfrm>
        </p:spPr>
        <p:txBody>
          <a:bodyPr/>
          <a:lstStyle/>
          <a:p>
            <a:r>
              <a:rPr lang="en-US" sz="5400" b="1" dirty="0">
                <a:solidFill>
                  <a:srgbClr val="0070C0"/>
                </a:solidFill>
              </a:rPr>
              <a:t>Suggested answers</a:t>
            </a:r>
            <a:endParaRPr lang="en-US" dirty="0"/>
          </a:p>
        </p:txBody>
      </p:sp>
      <p:sp>
        <p:nvSpPr>
          <p:cNvPr id="3" name="Content Placeholder 2">
            <a:extLst>
              <a:ext uri="{FF2B5EF4-FFF2-40B4-BE49-F238E27FC236}">
                <a16:creationId xmlns:a16="http://schemas.microsoft.com/office/drawing/2014/main" id="{627944DA-319F-4E20-B3C3-8E4D7B001DDA}"/>
              </a:ext>
            </a:extLst>
          </p:cNvPr>
          <p:cNvSpPr>
            <a:spLocks noGrp="1"/>
          </p:cNvSpPr>
          <p:nvPr>
            <p:ph idx="1"/>
          </p:nvPr>
        </p:nvSpPr>
        <p:spPr>
          <a:xfrm>
            <a:off x="3836275" y="1177159"/>
            <a:ext cx="8061433" cy="5885793"/>
          </a:xfrm>
        </p:spPr>
        <p:txBody>
          <a:bodyPr>
            <a:normAutofit/>
          </a:bodyPr>
          <a:lstStyle/>
          <a:p>
            <a:pPr algn="just">
              <a:lnSpc>
                <a:spcPct val="124000"/>
              </a:lnSpc>
            </a:pPr>
            <a:r>
              <a:rPr lang="en-US" b="0" i="0" dirty="0">
                <a:solidFill>
                  <a:srgbClr val="333333"/>
                </a:solidFill>
                <a:effectLst/>
                <a:latin typeface="Roboto" panose="02000000000000000000" pitchFamily="2" charset="0"/>
              </a:rPr>
              <a:t>I would choose the job of a Market Research Analyst because I have a strong interest in human behavior and psychology, and I enjoy analyzing data and drawing insights from it. </a:t>
            </a:r>
          </a:p>
          <a:p>
            <a:pPr algn="just">
              <a:lnSpc>
                <a:spcPct val="124000"/>
              </a:lnSpc>
            </a:pPr>
            <a:r>
              <a:rPr lang="en-US" b="0" i="0" dirty="0">
                <a:solidFill>
                  <a:srgbClr val="333333"/>
                </a:solidFill>
                <a:effectLst/>
                <a:latin typeface="Roboto" panose="02000000000000000000" pitchFamily="2" charset="0"/>
              </a:rPr>
              <a:t>As a Market Research Analyst, I would be able to help companies understand their customers better and make informed decisions about their products and services. </a:t>
            </a:r>
          </a:p>
          <a:p>
            <a:pPr algn="just">
              <a:lnSpc>
                <a:spcPct val="124000"/>
              </a:lnSpc>
            </a:pPr>
            <a:r>
              <a:rPr lang="en-US" b="0" i="0" dirty="0">
                <a:solidFill>
                  <a:srgbClr val="333333"/>
                </a:solidFill>
                <a:effectLst/>
                <a:latin typeface="Roboto" panose="02000000000000000000" pitchFamily="2" charset="0"/>
              </a:rPr>
              <a:t>Additionally, the job requires strong organizational and communication skills, which I believe are some of my strengths. </a:t>
            </a:r>
          </a:p>
          <a:p>
            <a:pPr algn="just">
              <a:lnSpc>
                <a:spcPct val="124000"/>
              </a:lnSpc>
            </a:pPr>
            <a:r>
              <a:rPr lang="en-US" b="0" i="0" dirty="0">
                <a:solidFill>
                  <a:srgbClr val="333333"/>
                </a:solidFill>
                <a:effectLst/>
                <a:latin typeface="Roboto" panose="02000000000000000000" pitchFamily="2" charset="0"/>
              </a:rPr>
              <a:t>While the job can be stressful at times, the challenge of working under pressure and finding solutions to complex problems is something that I find motivating.</a:t>
            </a:r>
            <a:endParaRPr lang="en-US" dirty="0"/>
          </a:p>
        </p:txBody>
      </p:sp>
      <p:sp>
        <p:nvSpPr>
          <p:cNvPr id="5" name="Rectangle: Rounded Corners 4">
            <a:extLst>
              <a:ext uri="{FF2B5EF4-FFF2-40B4-BE49-F238E27FC236}">
                <a16:creationId xmlns:a16="http://schemas.microsoft.com/office/drawing/2014/main" id="{18C270A6-4BDA-402D-BCAB-1E8894BADB5D}"/>
              </a:ext>
            </a:extLst>
          </p:cNvPr>
          <p:cNvSpPr/>
          <p:nvPr/>
        </p:nvSpPr>
        <p:spPr>
          <a:xfrm>
            <a:off x="294292" y="1638143"/>
            <a:ext cx="3405352" cy="4346028"/>
          </a:xfrm>
          <a:prstGeom prst="roundRect">
            <a:avLst/>
          </a:prstGeom>
          <a:ln w="3175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i="0" dirty="0">
                <a:solidFill>
                  <a:srgbClr val="333333"/>
                </a:solidFill>
                <a:effectLst/>
                <a:latin typeface="Roboto" panose="02000000000000000000" pitchFamily="2" charset="0"/>
              </a:rPr>
              <a:t>Market Research Analyst</a:t>
            </a:r>
          </a:p>
          <a:p>
            <a:pPr algn="ctr"/>
            <a:endParaRPr lang="en-US" sz="2000" b="0" i="0" dirty="0">
              <a:solidFill>
                <a:srgbClr val="333333"/>
              </a:solidFill>
              <a:effectLst/>
              <a:latin typeface="Roboto" panose="02000000000000000000" pitchFamily="2" charset="0"/>
            </a:endParaRPr>
          </a:p>
          <a:p>
            <a:pPr algn="just">
              <a:lnSpc>
                <a:spcPct val="150000"/>
              </a:lnSpc>
            </a:pPr>
            <a:r>
              <a:rPr lang="en-US" sz="2000" i="0" dirty="0">
                <a:solidFill>
                  <a:srgbClr val="333333"/>
                </a:solidFill>
                <a:effectLst/>
                <a:latin typeface="Roboto" panose="02000000000000000000" pitchFamily="2" charset="0"/>
              </a:rPr>
              <a:t>Should be interested in psychology and behavior. </a:t>
            </a:r>
          </a:p>
          <a:p>
            <a:pPr algn="just">
              <a:lnSpc>
                <a:spcPct val="150000"/>
              </a:lnSpc>
            </a:pPr>
            <a:r>
              <a:rPr lang="en-US" sz="2000" i="0" dirty="0">
                <a:solidFill>
                  <a:srgbClr val="333333"/>
                </a:solidFill>
                <a:effectLst/>
                <a:latin typeface="Roboto" panose="02000000000000000000" pitchFamily="2" charset="0"/>
              </a:rPr>
              <a:t>Works under pressure. </a:t>
            </a:r>
          </a:p>
          <a:p>
            <a:pPr>
              <a:lnSpc>
                <a:spcPct val="150000"/>
              </a:lnSpc>
            </a:pPr>
            <a:r>
              <a:rPr lang="en-US" sz="2000" i="0" dirty="0">
                <a:solidFill>
                  <a:srgbClr val="333333"/>
                </a:solidFill>
                <a:effectLst/>
                <a:latin typeface="Roboto" panose="02000000000000000000" pitchFamily="2" charset="0"/>
              </a:rPr>
              <a:t>Should have strong organizational and communication </a:t>
            </a:r>
            <a:r>
              <a:rPr lang="en-US" sz="2000" i="0" dirty="0" err="1">
                <a:solidFill>
                  <a:srgbClr val="333333"/>
                </a:solidFill>
                <a:effectLst/>
                <a:latin typeface="Roboto" panose="02000000000000000000" pitchFamily="2" charset="0"/>
              </a:rPr>
              <a:t>skills</a:t>
            </a:r>
            <a:r>
              <a:rPr lang="en-US" sz="2000" b="0" i="0" dirty="0" err="1">
                <a:solidFill>
                  <a:srgbClr val="333333"/>
                </a:solidFill>
                <a:effectLst/>
                <a:latin typeface="Roboto" panose="02000000000000000000" pitchFamily="2" charset="0"/>
              </a:rPr>
              <a:t>.xx</a:t>
            </a:r>
            <a:r>
              <a:rPr lang="en-US" sz="2000" b="0" i="0" dirty="0">
                <a:solidFill>
                  <a:srgbClr val="333333"/>
                </a:solidFill>
                <a:effectLst/>
                <a:latin typeface="Roboto" panose="02000000000000000000" pitchFamily="2" charset="0"/>
              </a:rPr>
              <a:t>`</a:t>
            </a:r>
            <a:endParaRPr lang="en-US" sz="2000" dirty="0"/>
          </a:p>
        </p:txBody>
      </p:sp>
    </p:spTree>
    <p:extLst>
      <p:ext uri="{BB962C8B-B14F-4D97-AF65-F5344CB8AC3E}">
        <p14:creationId xmlns:p14="http://schemas.microsoft.com/office/powerpoint/2010/main" val="5103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4BA77-1779-4270-A4C7-2A23AE27EAB7}"/>
              </a:ext>
            </a:extLst>
          </p:cNvPr>
          <p:cNvSpPr>
            <a:spLocks noGrp="1"/>
          </p:cNvSpPr>
          <p:nvPr>
            <p:ph type="title"/>
          </p:nvPr>
        </p:nvSpPr>
        <p:spPr/>
        <p:txBody>
          <a:bodyPr/>
          <a:lstStyle/>
          <a:p>
            <a:r>
              <a:rPr lang="en-US" b="1" i="0" dirty="0">
                <a:solidFill>
                  <a:srgbClr val="116AB1"/>
                </a:solidFill>
                <a:effectLst/>
                <a:latin typeface="Roboto" panose="02000000000000000000" pitchFamily="2" charset="0"/>
              </a:rPr>
              <a:t>Goal check</a:t>
            </a:r>
            <a:endParaRPr lang="en-US" b="1" dirty="0"/>
          </a:p>
        </p:txBody>
      </p:sp>
      <p:sp>
        <p:nvSpPr>
          <p:cNvPr id="3" name="Content Placeholder 2">
            <a:extLst>
              <a:ext uri="{FF2B5EF4-FFF2-40B4-BE49-F238E27FC236}">
                <a16:creationId xmlns:a16="http://schemas.microsoft.com/office/drawing/2014/main" id="{36EAFC68-A828-4576-8C33-4FE0354BF090}"/>
              </a:ext>
            </a:extLst>
          </p:cNvPr>
          <p:cNvSpPr>
            <a:spLocks noGrp="1"/>
          </p:cNvSpPr>
          <p:nvPr>
            <p:ph idx="1"/>
          </p:nvPr>
        </p:nvSpPr>
        <p:spPr>
          <a:xfrm>
            <a:off x="1024128" y="1938522"/>
            <a:ext cx="10915624" cy="4023360"/>
          </a:xfrm>
        </p:spPr>
        <p:txBody>
          <a:bodyPr>
            <a:normAutofit/>
          </a:bodyPr>
          <a:lstStyle/>
          <a:p>
            <a:pPr>
              <a:buFont typeface="Wingdings" panose="05000000000000000000" pitchFamily="2" charset="2"/>
              <a:buChar char="Ø"/>
            </a:pPr>
            <a:r>
              <a:rPr lang="en-US" sz="4400" dirty="0"/>
              <a:t>Join another pair </a:t>
            </a:r>
          </a:p>
          <a:p>
            <a:pPr>
              <a:buFont typeface="Wingdings" panose="05000000000000000000" pitchFamily="2" charset="2"/>
              <a:buChar char="Ø"/>
            </a:pPr>
            <a:r>
              <a:rPr lang="en-US" sz="4400" dirty="0"/>
              <a:t>Ask and answer each other's questions in F about the different jobs.</a:t>
            </a:r>
          </a:p>
        </p:txBody>
      </p:sp>
      <p:pic>
        <p:nvPicPr>
          <p:cNvPr id="5" name="Picture 4">
            <a:extLst>
              <a:ext uri="{FF2B5EF4-FFF2-40B4-BE49-F238E27FC236}">
                <a16:creationId xmlns:a16="http://schemas.microsoft.com/office/drawing/2014/main" id="{1F80C227-9B54-4740-B24F-8FB40D51E60E}"/>
              </a:ext>
            </a:extLst>
          </p:cNvPr>
          <p:cNvPicPr>
            <a:picLocks noChangeAspect="1"/>
          </p:cNvPicPr>
          <p:nvPr/>
        </p:nvPicPr>
        <p:blipFill>
          <a:blip r:embed="rId2"/>
          <a:stretch>
            <a:fillRect/>
          </a:stretch>
        </p:blipFill>
        <p:spPr>
          <a:xfrm>
            <a:off x="601544" y="4107661"/>
            <a:ext cx="5137104" cy="1854221"/>
          </a:xfrm>
          <a:prstGeom prst="rect">
            <a:avLst/>
          </a:prstGeom>
        </p:spPr>
      </p:pic>
      <p:pic>
        <p:nvPicPr>
          <p:cNvPr id="7" name="Picture 6">
            <a:extLst>
              <a:ext uri="{FF2B5EF4-FFF2-40B4-BE49-F238E27FC236}">
                <a16:creationId xmlns:a16="http://schemas.microsoft.com/office/drawing/2014/main" id="{FBC9A2D2-CA81-4B28-9333-AC169F1DCB30}"/>
              </a:ext>
            </a:extLst>
          </p:cNvPr>
          <p:cNvPicPr>
            <a:picLocks noChangeAspect="1"/>
          </p:cNvPicPr>
          <p:nvPr/>
        </p:nvPicPr>
        <p:blipFill>
          <a:blip r:embed="rId3"/>
          <a:stretch>
            <a:fillRect/>
          </a:stretch>
        </p:blipFill>
        <p:spPr>
          <a:xfrm>
            <a:off x="6157675" y="4855996"/>
            <a:ext cx="5913928" cy="1713285"/>
          </a:xfrm>
          <a:prstGeom prst="rect">
            <a:avLst/>
          </a:prstGeom>
        </p:spPr>
      </p:pic>
    </p:spTree>
    <p:extLst>
      <p:ext uri="{BB962C8B-B14F-4D97-AF65-F5344CB8AC3E}">
        <p14:creationId xmlns:p14="http://schemas.microsoft.com/office/powerpoint/2010/main" val="221561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D4E48B-AD5B-43EF-89DF-77A8E7703680}"/>
              </a:ext>
            </a:extLst>
          </p:cNvPr>
          <p:cNvPicPr>
            <a:picLocks noChangeAspect="1"/>
          </p:cNvPicPr>
          <p:nvPr/>
        </p:nvPicPr>
        <p:blipFill>
          <a:blip r:embed="rId2"/>
          <a:stretch>
            <a:fillRect/>
          </a:stretch>
        </p:blipFill>
        <p:spPr>
          <a:xfrm>
            <a:off x="1891478" y="694558"/>
            <a:ext cx="8156411" cy="5848260"/>
          </a:xfrm>
          <a:prstGeom prst="rect">
            <a:avLst/>
          </a:prstGeom>
        </p:spPr>
      </p:pic>
    </p:spTree>
    <p:extLst>
      <p:ext uri="{BB962C8B-B14F-4D97-AF65-F5344CB8AC3E}">
        <p14:creationId xmlns:p14="http://schemas.microsoft.com/office/powerpoint/2010/main" val="4565075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308</TotalTime>
  <Words>892</Words>
  <Application>Microsoft Office PowerPoint</Application>
  <PresentationFormat>Widescreen</PresentationFormat>
  <Paragraphs>99</Paragraphs>
  <Slides>14</Slides>
  <Notes>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Calibri</vt:lpstr>
      <vt:lpstr>HelveticaLTStd-Bold</vt:lpstr>
      <vt:lpstr>Roboto</vt:lpstr>
      <vt:lpstr>TektonPro-Regular</vt:lpstr>
      <vt:lpstr>Times New Roman</vt:lpstr>
      <vt:lpstr>Tw Cen MT</vt:lpstr>
      <vt:lpstr>Tw Cen MT Condensed</vt:lpstr>
      <vt:lpstr>Wingdings</vt:lpstr>
      <vt:lpstr>Wingdings 3</vt:lpstr>
      <vt:lpstr>Integral</vt:lpstr>
      <vt:lpstr>Pronunciation  &amp; Communication </vt:lpstr>
      <vt:lpstr>Warm-up: Tongue twisters</vt:lpstr>
      <vt:lpstr>Warm-up: Tongue twisters</vt:lpstr>
      <vt:lpstr>PowerPoint Presentation</vt:lpstr>
      <vt:lpstr>E. Listen and repeat, then ask &amp; answer </vt:lpstr>
      <vt:lpstr>Communication </vt:lpstr>
      <vt:lpstr>Suggested answers</vt:lpstr>
      <vt:lpstr>Suggested answers</vt:lpstr>
      <vt:lpstr>G  choose a job and explain why</vt:lpstr>
      <vt:lpstr>Suggested answers</vt:lpstr>
      <vt:lpstr>Suggested answers</vt:lpstr>
      <vt:lpstr>Suggested answers</vt:lpstr>
      <vt:lpstr>Goal check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Trang Kieu</cp:lastModifiedBy>
  <cp:revision>38</cp:revision>
  <dcterms:created xsi:type="dcterms:W3CDTF">2023-08-16T18:36:49Z</dcterms:created>
  <dcterms:modified xsi:type="dcterms:W3CDTF">2023-09-19T10:57:59Z</dcterms:modified>
</cp:coreProperties>
</file>