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80" r:id="rId14"/>
    <p:sldId id="281" r:id="rId15"/>
    <p:sldId id="282" r:id="rId16"/>
    <p:sldId id="258" r:id="rId17"/>
    <p:sldId id="279" r:id="rId18"/>
    <p:sldId id="259" r:id="rId19"/>
    <p:sldId id="283" r:id="rId20"/>
    <p:sldId id="284" r:id="rId21"/>
    <p:sldId id="285" r:id="rId22"/>
    <p:sldId id="286" r:id="rId23"/>
    <p:sldId id="287" r:id="rId24"/>
    <p:sldId id="288" r:id="rId25"/>
    <p:sldId id="268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6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19/09/2023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	</a:t>
            </a:r>
            <a:r>
              <a:rPr lang="en-US" b="1" dirty="0">
                <a:solidFill>
                  <a:srgbClr val="0070C0"/>
                </a:solidFill>
              </a:rPr>
              <a:t>reading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347720" cy="1463040"/>
          </a:xfrm>
        </p:spPr>
        <p:txBody>
          <a:bodyPr/>
          <a:lstStyle/>
          <a:p>
            <a:r>
              <a:rPr lang="en-US" b="1"/>
              <a:t>UNIT 11 - CAREERS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4BD1A-279C-4D7E-84DD-260824A9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2EE4B-3E9B-4042-9A5A-CA692FA4A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3084B2-9A48-4F44-8D6B-E87614A89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022" y="1504203"/>
            <a:ext cx="10650436" cy="53537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699844-D365-4A79-9B4A-9F90597E012E}"/>
              </a:ext>
            </a:extLst>
          </p:cNvPr>
          <p:cNvSpPr txBox="1"/>
          <p:nvPr/>
        </p:nvSpPr>
        <p:spPr>
          <a:xfrm>
            <a:off x="1930400" y="2939318"/>
            <a:ext cx="64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320071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4BD1A-279C-4D7E-84DD-260824A9C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9" y="366907"/>
            <a:ext cx="9720072" cy="1499616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2EE4B-3E9B-4042-9A5A-CA692FA4A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FC7018-6FED-411A-B3D9-6471D16D5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799" y="1447045"/>
            <a:ext cx="10307488" cy="54109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6ADDAB-87F0-47A8-922F-08AEEFBD25F5}"/>
              </a:ext>
            </a:extLst>
          </p:cNvPr>
          <p:cNvSpPr txBox="1"/>
          <p:nvPr/>
        </p:nvSpPr>
        <p:spPr>
          <a:xfrm>
            <a:off x="8026400" y="2946661"/>
            <a:ext cx="64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59293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F2E118-89D1-4C4D-8D54-0D42A246D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986" y="1335024"/>
            <a:ext cx="10155067" cy="53156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D4BD1A-279C-4D7E-84DD-260824A9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0E4A0D-1CE4-4A58-998F-7A441DB15660}"/>
              </a:ext>
            </a:extLst>
          </p:cNvPr>
          <p:cNvSpPr txBox="1"/>
          <p:nvPr/>
        </p:nvSpPr>
        <p:spPr>
          <a:xfrm>
            <a:off x="5140960" y="3044279"/>
            <a:ext cx="64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407542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0EA973-2C08-4614-A374-31DAC875F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335024"/>
            <a:ext cx="10155067" cy="53347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D4BD1A-279C-4D7E-84DD-260824A9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4BE0A1-0169-46A6-BD31-18ECB32CE3FC}"/>
              </a:ext>
            </a:extLst>
          </p:cNvPr>
          <p:cNvSpPr txBox="1"/>
          <p:nvPr/>
        </p:nvSpPr>
        <p:spPr>
          <a:xfrm>
            <a:off x="6614160" y="2959638"/>
            <a:ext cx="64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29245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0CF6CC-EF4A-401F-B0E1-EA8FF110A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174058"/>
            <a:ext cx="10193173" cy="53633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D4BD1A-279C-4D7E-84DD-260824A9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2EE4B-3E9B-4042-9A5A-CA692FA4A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641EDF-C614-4B38-B5D2-A620F78FDDE6}"/>
              </a:ext>
            </a:extLst>
          </p:cNvPr>
          <p:cNvSpPr txBox="1"/>
          <p:nvPr/>
        </p:nvSpPr>
        <p:spPr>
          <a:xfrm>
            <a:off x="2336800" y="2888518"/>
            <a:ext cx="64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201572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4CA21C-6614-4196-9B42-0697F2236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408" y="1319784"/>
            <a:ext cx="11174384" cy="52966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D4BD1A-279C-4D7E-84DD-260824A9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AC213C-C21E-43E8-A9A3-B0458CB5F839}"/>
              </a:ext>
            </a:extLst>
          </p:cNvPr>
          <p:cNvSpPr txBox="1"/>
          <p:nvPr/>
        </p:nvSpPr>
        <p:spPr>
          <a:xfrm>
            <a:off x="4846320" y="2659559"/>
            <a:ext cx="64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62027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98DE8D-6307-4D82-ADCE-349D04993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479819"/>
            <a:ext cx="10602805" cy="52394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D4BD1A-279C-4D7E-84DD-260824A9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03FF96-378F-41E5-A2C4-8F043337888F}"/>
              </a:ext>
            </a:extLst>
          </p:cNvPr>
          <p:cNvSpPr txBox="1"/>
          <p:nvPr/>
        </p:nvSpPr>
        <p:spPr>
          <a:xfrm>
            <a:off x="10527792" y="2878358"/>
            <a:ext cx="64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250080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E5187D-9D30-4BDE-A9C9-4CD07181F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838" y="1335024"/>
            <a:ext cx="10240804" cy="52394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D4BD1A-279C-4D7E-84DD-260824A9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C6DCA4-CB64-4BEB-AB84-F86FA66E8D8F}"/>
              </a:ext>
            </a:extLst>
          </p:cNvPr>
          <p:cNvSpPr txBox="1"/>
          <p:nvPr/>
        </p:nvSpPr>
        <p:spPr>
          <a:xfrm>
            <a:off x="6888480" y="2929158"/>
            <a:ext cx="64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23988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B571BC-10EE-4CD9-A9FF-25D155A74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128" y="1335024"/>
            <a:ext cx="8764223" cy="53633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D4BD1A-279C-4D7E-84DD-260824A9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F9EB5E-3E13-4316-90B4-04314F1EDD08}"/>
              </a:ext>
            </a:extLst>
          </p:cNvPr>
          <p:cNvSpPr txBox="1"/>
          <p:nvPr/>
        </p:nvSpPr>
        <p:spPr>
          <a:xfrm>
            <a:off x="6654800" y="3622148"/>
            <a:ext cx="64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18020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05EDA0-04F3-49A5-86D8-3BBDE2B0F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1282193"/>
            <a:ext cx="10345594" cy="53633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D4BD1A-279C-4D7E-84DD-260824A9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3CE4C4-E1DF-46FA-9A9D-97F78D93B6DB}"/>
              </a:ext>
            </a:extLst>
          </p:cNvPr>
          <p:cNvSpPr txBox="1"/>
          <p:nvPr/>
        </p:nvSpPr>
        <p:spPr>
          <a:xfrm>
            <a:off x="7741920" y="2934209"/>
            <a:ext cx="64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67360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D0C9C7-B122-4177-AEB3-C436CC636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260" y="1370834"/>
            <a:ext cx="10774279" cy="54871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6D4BD1A-279C-4D7E-84DD-260824A9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warm-up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D66322-FDC0-4FB5-9B85-2F1F517E3B48}"/>
              </a:ext>
            </a:extLst>
          </p:cNvPr>
          <p:cNvSpPr txBox="1"/>
          <p:nvPr/>
        </p:nvSpPr>
        <p:spPr>
          <a:xfrm>
            <a:off x="10922000" y="2918998"/>
            <a:ext cx="6400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354895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FBF43-9D50-47EC-ACD8-5DD410E8F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0D399-9EF4-461C-A370-ABA493739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BD1835E-EB0A-42A8-9717-D3E647A9D574}"/>
              </a:ext>
            </a:extLst>
          </p:cNvPr>
          <p:cNvGrpSpPr/>
          <p:nvPr/>
        </p:nvGrpSpPr>
        <p:grpSpPr>
          <a:xfrm>
            <a:off x="824241" y="0"/>
            <a:ext cx="10849599" cy="7213600"/>
            <a:chOff x="824241" y="0"/>
            <a:chExt cx="10849599" cy="72136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C0F72AA-D76C-44EE-86A9-B2C2DD492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4241" y="0"/>
              <a:ext cx="3107557" cy="72136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C5343A1-D7BE-4CEE-91AA-60B4DA425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31911" y="0"/>
              <a:ext cx="7941929" cy="721360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9A704A0-EFEE-487B-87A7-7EEECFD0403D}"/>
              </a:ext>
            </a:extLst>
          </p:cNvPr>
          <p:cNvSpPr txBox="1"/>
          <p:nvPr/>
        </p:nvSpPr>
        <p:spPr>
          <a:xfrm>
            <a:off x="1219780" y="6160028"/>
            <a:ext cx="371798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</a:rPr>
              <a:t>A female pilot at work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1BC92D-0930-44AD-ABF4-7336473AC968}"/>
              </a:ext>
            </a:extLst>
          </p:cNvPr>
          <p:cNvSpPr/>
          <p:nvPr/>
        </p:nvSpPr>
        <p:spPr>
          <a:xfrm>
            <a:off x="4368799" y="284480"/>
            <a:ext cx="7183121" cy="31445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buFontTx/>
              <a:buChar char="-"/>
            </a:pPr>
            <a:r>
              <a:rPr lang="en-US" sz="2600" b="1" dirty="0">
                <a:solidFill>
                  <a:srgbClr val="7030A0"/>
                </a:solidFill>
              </a:rPr>
              <a:t>What jobs do people usually expect women to do on an airplane?</a:t>
            </a:r>
          </a:p>
          <a:p>
            <a:pPr marL="457200" indent="-457200" algn="just">
              <a:buFontTx/>
              <a:buChar char="-"/>
            </a:pPr>
            <a:r>
              <a:rPr lang="en-US" sz="2600" b="1" dirty="0">
                <a:solidFill>
                  <a:srgbClr val="7030A0"/>
                </a:solidFill>
              </a:rPr>
              <a:t>What skills and knowledge does she need for this job?</a:t>
            </a:r>
          </a:p>
          <a:p>
            <a:pPr marL="457200" indent="-457200" algn="just">
              <a:buFontTx/>
              <a:buChar char="-"/>
            </a:pPr>
            <a:r>
              <a:rPr lang="en-US" sz="2600" b="1" dirty="0">
                <a:solidFill>
                  <a:srgbClr val="7030A0"/>
                </a:solidFill>
              </a:rPr>
              <a:t>What qualifications, training, and experience do you think she might have? </a:t>
            </a:r>
          </a:p>
          <a:p>
            <a:pPr marL="457200" indent="-457200" algn="just">
              <a:buFontTx/>
              <a:buChar char="-"/>
            </a:pPr>
            <a:r>
              <a:rPr lang="en-US" sz="2600" b="1" dirty="0">
                <a:solidFill>
                  <a:srgbClr val="7030A0"/>
                </a:solidFill>
              </a:rPr>
              <a:t>Would you like this job? Why or why not?</a:t>
            </a:r>
          </a:p>
        </p:txBody>
      </p:sp>
    </p:spTree>
    <p:extLst>
      <p:ext uri="{BB962C8B-B14F-4D97-AF65-F5344CB8AC3E}">
        <p14:creationId xmlns:p14="http://schemas.microsoft.com/office/powerpoint/2010/main" val="269240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0A84E-8C04-488A-9E67-2726B0898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i="0" dirty="0">
                <a:solidFill>
                  <a:srgbClr val="0086CB"/>
                </a:solidFill>
                <a:effectLst/>
                <a:latin typeface="HelveticaLTStd-Bold"/>
              </a:rPr>
              <a:t>About the Photo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18FE2-C4BB-48FD-A481-9363F6F5E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98320"/>
            <a:ext cx="9720073" cy="4876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LTStd-Light"/>
              </a:rPr>
              <a:t>This photo shows a female pilot at work. According to statistics, as of 2023, the number of female pilots accounts for approximately one-third (29.3%) of the total pilots in the US.</a:t>
            </a:r>
          </a:p>
          <a:p>
            <a:pPr algn="just">
              <a:lnSpc>
                <a:spcPct val="150000"/>
              </a:lnSpc>
            </a:pPr>
            <a:r>
              <a:rPr lang="en-US" sz="2800" b="0" i="0" dirty="0">
                <a:solidFill>
                  <a:srgbClr val="242021"/>
                </a:solidFill>
                <a:effectLst/>
                <a:latin typeface="HelveticaLTStd-Light"/>
              </a:rPr>
              <a:t>There was a gender pay gap for pilot as well. Female pilots on the whole earned less than their male counterparts (only 83% of what male pilots earned in 2021).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49229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B46F4-B1D0-4B17-89D7-08A21AA9F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enw_sb02_u11_058">
            <a:hlinkClick r:id="" action="ppaction://media"/>
            <a:extLst>
              <a:ext uri="{FF2B5EF4-FFF2-40B4-BE49-F238E27FC236}">
                <a16:creationId xmlns:a16="http://schemas.microsoft.com/office/drawing/2014/main" id="{632483D4-65FD-4284-89E4-F845714611F7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3300" y="60410"/>
            <a:ext cx="406400" cy="4064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E33BD6-508B-44B0-9ECC-7E318338B7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5500" y="466810"/>
            <a:ext cx="10408259" cy="6249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35C53C7-07F8-4813-90E9-661823CE9508}"/>
              </a:ext>
            </a:extLst>
          </p:cNvPr>
          <p:cNvSpPr/>
          <p:nvPr/>
        </p:nvSpPr>
        <p:spPr>
          <a:xfrm>
            <a:off x="625499" y="0"/>
            <a:ext cx="10408259" cy="4668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b="1" i="0" dirty="0">
                <a:solidFill>
                  <a:schemeClr val="bg1"/>
                </a:solidFill>
                <a:effectLst/>
                <a:latin typeface="HelveticaLTStd-Roman"/>
              </a:rPr>
              <a:t>Breaking the </a:t>
            </a:r>
            <a:r>
              <a:rPr lang="en-US" sz="2400" b="1" i="0" dirty="0">
                <a:solidFill>
                  <a:srgbClr val="7030A0"/>
                </a:solidFill>
                <a:effectLst/>
                <a:latin typeface="HelveticaLTStd-BlkCond"/>
              </a:rPr>
              <a:t>Gender Stereotypes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298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8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70B8D-1FEC-43F9-AD0C-B7B5A998A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32997-B3AF-4C36-80F3-0F08BC464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b="1" dirty="0"/>
              <a:t>stereotype</a:t>
            </a:r>
            <a:r>
              <a:rPr lang="vi-VN" dirty="0"/>
              <a:t> (n)  /ˈsteriətaɪp/ khuôn mẫu</a:t>
            </a:r>
          </a:p>
          <a:p>
            <a:r>
              <a:rPr lang="vi-VN" b="1" dirty="0"/>
              <a:t>job duty </a:t>
            </a:r>
            <a:r>
              <a:rPr lang="vi-VN" dirty="0"/>
              <a:t>(n): nhiệm vụ/nghĩa vụ trong công việc</a:t>
            </a:r>
          </a:p>
          <a:p>
            <a:r>
              <a:rPr lang="vi-VN" b="1" dirty="0"/>
              <a:t>fixed</a:t>
            </a:r>
            <a:r>
              <a:rPr lang="vi-VN" dirty="0"/>
              <a:t> (adj) sẵn có, cố định</a:t>
            </a:r>
          </a:p>
          <a:p>
            <a:r>
              <a:rPr lang="vi-VN" b="1" dirty="0"/>
              <a:t>navigation</a:t>
            </a:r>
            <a:r>
              <a:rPr lang="vi-VN" dirty="0"/>
              <a:t> (n) (sự) định hướng, điều khiển</a:t>
            </a:r>
          </a:p>
          <a:p>
            <a:r>
              <a:rPr lang="vi-VN" b="1" dirty="0"/>
              <a:t>witness</a:t>
            </a:r>
            <a:r>
              <a:rPr lang="vi-VN" dirty="0"/>
              <a:t> (v) chứng kiến</a:t>
            </a:r>
          </a:p>
          <a:p>
            <a:r>
              <a:rPr lang="vi-VN" b="1" dirty="0"/>
              <a:t>dominate</a:t>
            </a:r>
            <a:r>
              <a:rPr lang="vi-VN" dirty="0"/>
              <a:t> (v) thống trị</a:t>
            </a:r>
          </a:p>
          <a:p>
            <a:r>
              <a:rPr lang="vi-VN" b="1" dirty="0"/>
              <a:t>independence</a:t>
            </a:r>
            <a:r>
              <a:rPr lang="vi-VN" dirty="0"/>
              <a:t> (n): sự độc lập, tự do</a:t>
            </a:r>
          </a:p>
          <a:p>
            <a:r>
              <a:rPr lang="vi-VN" b="1" dirty="0"/>
              <a:t>self-confidence </a:t>
            </a:r>
            <a:r>
              <a:rPr lang="vi-VN" dirty="0"/>
              <a:t>(n) sự tự tin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77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B850A-C763-4B03-B098-7E5DA6BBA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982" y="154292"/>
            <a:ext cx="10947155" cy="1499616"/>
          </a:xfrm>
        </p:spPr>
        <p:txBody>
          <a:bodyPr>
            <a:normAutofit/>
          </a:bodyPr>
          <a:lstStyle/>
          <a:p>
            <a:r>
              <a:rPr lang="en-US" sz="4400" b="1" i="0" dirty="0">
                <a:solidFill>
                  <a:srgbClr val="00B050"/>
                </a:solidFill>
                <a:effectLst/>
                <a:latin typeface="Roboto" panose="02000000000000000000" pitchFamily="2" charset="0"/>
              </a:rPr>
              <a:t>A. </a:t>
            </a:r>
            <a:r>
              <a:rPr lang="en-US" sz="3600" b="1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some examples of stereotypes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94C03-DD0D-4369-8DB1-3F121FEF8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7" y="1387366"/>
            <a:ext cx="9720073" cy="5391805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Women are not good at math.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Men are not emotional and don't cry.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Asians are good at math and science.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Black people are good at sports.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LGBTQ+ individuals are promiscuous.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Older people are not capable of learning new things.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Middle Eastern people are terrorists.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Women are not fit for leadership roles.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Men are the sole breadwinners of the family.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5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People with disabilities are helpless and dependent on others.</a:t>
            </a:r>
          </a:p>
        </p:txBody>
      </p:sp>
    </p:spTree>
    <p:extLst>
      <p:ext uri="{BB962C8B-B14F-4D97-AF65-F5344CB8AC3E}">
        <p14:creationId xmlns:p14="http://schemas.microsoft.com/office/powerpoint/2010/main" val="390912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E14E0-245C-42C8-947B-B94A5EEB8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i="0" dirty="0">
                <a:solidFill>
                  <a:srgbClr val="00B050"/>
                </a:solidFill>
                <a:effectLst/>
                <a:latin typeface="Roboto" panose="02000000000000000000" pitchFamily="2" charset="0"/>
              </a:rPr>
              <a:t>b. </a:t>
            </a:r>
            <a:r>
              <a:rPr lang="en-US" sz="3600" b="1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skim to find main idea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DED288-4A84-4868-95B7-C1D0964E5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54924"/>
            <a:ext cx="9948672" cy="4561490"/>
          </a:xfrm>
        </p:spPr>
        <p:txBody>
          <a:bodyPr>
            <a:normAutofit/>
          </a:bodyPr>
          <a:lstStyle/>
          <a:p>
            <a:pPr algn="just">
              <a:lnSpc>
                <a:spcPct val="114000"/>
              </a:lnSpc>
            </a:pPr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a. Job duties are changing the world's values.</a:t>
            </a:r>
          </a:p>
          <a:p>
            <a:pPr algn="just">
              <a:lnSpc>
                <a:spcPct val="114000"/>
              </a:lnSpc>
            </a:pPr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b. The decrease in gender stereotypes gives people more job opportunities.</a:t>
            </a:r>
          </a:p>
          <a:p>
            <a:pPr algn="just">
              <a:lnSpc>
                <a:spcPct val="114000"/>
              </a:lnSpc>
            </a:pPr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c. New gender stereotypes should be developed to suit new careers.</a:t>
            </a:r>
          </a:p>
          <a:p>
            <a:pPr algn="just">
              <a:lnSpc>
                <a:spcPct val="114000"/>
              </a:lnSpc>
            </a:pPr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d. Independence and confidence are important in a career choice.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24F35B5-2082-42D0-ACBC-5B99DCBF9575}"/>
              </a:ext>
            </a:extLst>
          </p:cNvPr>
          <p:cNvSpPr/>
          <p:nvPr/>
        </p:nvSpPr>
        <p:spPr>
          <a:xfrm>
            <a:off x="1024128" y="2785241"/>
            <a:ext cx="520893" cy="462456"/>
          </a:xfrm>
          <a:prstGeom prst="ellipse">
            <a:avLst/>
          </a:prstGeom>
          <a:solidFill>
            <a:schemeClr val="lt1">
              <a:alpha val="0"/>
            </a:schemeClr>
          </a:solidFill>
          <a:ln w="3175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614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64413-0042-4630-BA12-0C02A78DD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721" y="154292"/>
            <a:ext cx="9720072" cy="1499616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  <a:latin typeface="Roboto" panose="02000000000000000000" pitchFamily="2" charset="0"/>
              </a:rPr>
              <a:t>C. </a:t>
            </a:r>
            <a:r>
              <a:rPr lang="en-US" sz="3200" b="1" dirty="0">
                <a:solidFill>
                  <a:srgbClr val="0070C0"/>
                </a:solidFill>
                <a:latin typeface="Roboto" panose="02000000000000000000" pitchFamily="2" charset="0"/>
              </a:rPr>
              <a:t>Read the article. Complete the ideas.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66DB4-903E-44FE-8EA2-6150B6EB3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303282"/>
            <a:ext cx="10306024" cy="5554717"/>
          </a:xfrm>
        </p:spPr>
        <p:txBody>
          <a:bodyPr>
            <a:normAutofit/>
          </a:bodyPr>
          <a:lstStyle/>
          <a:p>
            <a:pPr marL="514350" indent="-514350" algn="just">
              <a:lnSpc>
                <a:spcPct val="114000"/>
              </a:lnSpc>
              <a:buFont typeface="+mj-lt"/>
              <a:buAutoNum type="arabicPeriod"/>
              <a:tabLst>
                <a:tab pos="714375" algn="l"/>
              </a:tabLst>
            </a:pPr>
            <a:r>
              <a:rPr lang="en-US" sz="2800" dirty="0">
                <a:solidFill>
                  <a:srgbClr val="333333"/>
                </a:solidFill>
                <a:latin typeface="Roboto" panose="02000000000000000000" pitchFamily="2" charset="0"/>
              </a:rPr>
              <a:t>Gender stereotypes may negatively affect _____________________________________________</a:t>
            </a:r>
          </a:p>
          <a:p>
            <a:pPr marL="514350" indent="-514350" algn="just">
              <a:lnSpc>
                <a:spcPct val="114000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333333"/>
                </a:solidFill>
                <a:latin typeface="Roboto" panose="02000000000000000000" pitchFamily="2" charset="0"/>
              </a:rPr>
              <a:t>Gender stereotypes are becoming less ____________________________</a:t>
            </a:r>
          </a:p>
          <a:p>
            <a:pPr marL="514350" indent="-514350" algn="just">
              <a:lnSpc>
                <a:spcPct val="114000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333333"/>
                </a:solidFill>
                <a:latin typeface="Roboto" panose="02000000000000000000" pitchFamily="2" charset="0"/>
              </a:rPr>
              <a:t>As old limitations and stereotypes in many careers no longer exist, people are free to ____________________________</a:t>
            </a:r>
          </a:p>
          <a:p>
            <a:pPr marL="514350" indent="-514350" algn="just">
              <a:lnSpc>
                <a:spcPct val="114000"/>
              </a:lnSpc>
              <a:buFont typeface="+mj-lt"/>
              <a:buAutoNum type="arabicPeriod"/>
            </a:pPr>
            <a:r>
              <a:rPr lang="en-US" sz="2800" dirty="0">
                <a:solidFill>
                  <a:srgbClr val="333333"/>
                </a:solidFill>
                <a:latin typeface="Roboto" panose="02000000000000000000" pitchFamily="2" charset="0"/>
              </a:rPr>
              <a:t>More and more ________ are joining the healthcare industry as nurses.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1F6826-DB75-4BF2-B602-4973530B88DD}"/>
              </a:ext>
            </a:extLst>
          </p:cNvPr>
          <p:cNvSpPr txBox="1"/>
          <p:nvPr/>
        </p:nvSpPr>
        <p:spPr>
          <a:xfrm>
            <a:off x="1597572" y="1653908"/>
            <a:ext cx="6989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both genders / both men and women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BD40D4-E15F-422A-B127-5B97A73B8066}"/>
              </a:ext>
            </a:extLst>
          </p:cNvPr>
          <p:cNvSpPr txBox="1"/>
          <p:nvPr/>
        </p:nvSpPr>
        <p:spPr>
          <a:xfrm>
            <a:off x="1597572" y="2782669"/>
            <a:ext cx="6989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common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AA5A1E-07EA-4FEE-A961-27CD58B62666}"/>
              </a:ext>
            </a:extLst>
          </p:cNvPr>
          <p:cNvSpPr txBox="1"/>
          <p:nvPr/>
        </p:nvSpPr>
        <p:spPr>
          <a:xfrm>
            <a:off x="5369153" y="3932788"/>
            <a:ext cx="6989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follow their dream jobs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98DBFC-C25B-4CE6-9BEC-AFEF018905A7}"/>
              </a:ext>
            </a:extLst>
          </p:cNvPr>
          <p:cNvSpPr txBox="1"/>
          <p:nvPr/>
        </p:nvSpPr>
        <p:spPr>
          <a:xfrm>
            <a:off x="4288221" y="4606579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men</a:t>
            </a:r>
          </a:p>
        </p:txBody>
      </p:sp>
    </p:spTree>
    <p:extLst>
      <p:ext uri="{BB962C8B-B14F-4D97-AF65-F5344CB8AC3E}">
        <p14:creationId xmlns:p14="http://schemas.microsoft.com/office/powerpoint/2010/main" val="202494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23225-B47D-4F38-96DE-E83FDB7C1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585216"/>
            <a:ext cx="11020727" cy="1499616"/>
          </a:xfrm>
        </p:spPr>
        <p:txBody>
          <a:bodyPr/>
          <a:lstStyle/>
          <a:p>
            <a:r>
              <a:rPr lang="en-US" sz="4400" b="1" i="0" dirty="0">
                <a:solidFill>
                  <a:srgbClr val="00B050"/>
                </a:solidFill>
                <a:effectLst/>
                <a:latin typeface="Roboto" panose="02000000000000000000" pitchFamily="2" charset="0"/>
              </a:rPr>
              <a:t>D. 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Read the article. What do these words refer to?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9E4FBB-71EE-4324-94C1-596E759EB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they (paragraph 1)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those (paragraph 3)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en-US" sz="32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where (paragraph 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0595E4-EB5D-4490-9AD2-43BA81BA87C9}"/>
              </a:ext>
            </a:extLst>
          </p:cNvPr>
          <p:cNvSpPr txBox="1"/>
          <p:nvPr/>
        </p:nvSpPr>
        <p:spPr>
          <a:xfrm>
            <a:off x="5055474" y="2421164"/>
            <a:ext cx="6989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stereotypes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2B2922-98FB-4103-92C5-D4011FF267DA}"/>
              </a:ext>
            </a:extLst>
          </p:cNvPr>
          <p:cNvSpPr txBox="1"/>
          <p:nvPr/>
        </p:nvSpPr>
        <p:spPr>
          <a:xfrm>
            <a:off x="5418081" y="3300140"/>
            <a:ext cx="6989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jobs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47C91D-837F-4353-9099-F6F26C5A03B3}"/>
              </a:ext>
            </a:extLst>
          </p:cNvPr>
          <p:cNvSpPr txBox="1"/>
          <p:nvPr/>
        </p:nvSpPr>
        <p:spPr>
          <a:xfrm>
            <a:off x="5418081" y="4158149"/>
            <a:ext cx="6989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(the field of) aviation</a:t>
            </a:r>
          </a:p>
        </p:txBody>
      </p:sp>
    </p:spTree>
    <p:extLst>
      <p:ext uri="{BB962C8B-B14F-4D97-AF65-F5344CB8AC3E}">
        <p14:creationId xmlns:p14="http://schemas.microsoft.com/office/powerpoint/2010/main" val="375710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DBB8C-46F4-4565-8402-914A1EABD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301436"/>
            <a:ext cx="9720072" cy="1499616"/>
          </a:xfrm>
        </p:spPr>
        <p:txBody>
          <a:bodyPr>
            <a:normAutofit/>
          </a:bodyPr>
          <a:lstStyle/>
          <a:p>
            <a:r>
              <a:rPr lang="en-US" sz="4000" b="1" i="0" dirty="0">
                <a:solidFill>
                  <a:srgbClr val="116AB1"/>
                </a:solidFill>
                <a:effectLst/>
                <a:latin typeface="Roboto" panose="02000000000000000000" pitchFamily="2" charset="0"/>
              </a:rPr>
              <a:t>Goal check</a:t>
            </a:r>
            <a:endParaRPr lang="en-US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2CA9C9-FB55-4C4F-B705-97141938D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650124"/>
            <a:ext cx="10905113" cy="506598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Choose a career from the box and answer the questions. Write notes.</a:t>
            </a:r>
          </a:p>
          <a:p>
            <a:pPr marL="0" indent="0">
              <a:buNone/>
            </a:pPr>
            <a:endParaRPr lang="en-US" b="1" dirty="0">
              <a:solidFill>
                <a:srgbClr val="333333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en-US" b="1" dirty="0">
              <a:solidFill>
                <a:srgbClr val="333333"/>
              </a:solidFill>
              <a:latin typeface="Roboto" panose="020000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b="1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333333"/>
                </a:solidFill>
                <a:latin typeface="Roboto" panose="02000000000000000000" pitchFamily="2" charset="0"/>
              </a:rPr>
              <a:t>What do you think this career involves?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333333"/>
                </a:solidFill>
                <a:latin typeface="Roboto" panose="02000000000000000000" pitchFamily="2" charset="0"/>
              </a:rPr>
              <a:t>What specific skills would you need?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333333"/>
                </a:solidFill>
                <a:latin typeface="Roboto" panose="02000000000000000000" pitchFamily="2" charset="0"/>
              </a:rPr>
              <a:t>What are the common gender stereotypes in these careers?</a:t>
            </a:r>
            <a:endParaRPr lang="en-US" b="1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n-US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Share your ideas in groups.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12BC9E-4078-4427-9D23-7D6BE9AE1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297" y="2262762"/>
            <a:ext cx="6843986" cy="142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32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E6A47-0133-4984-B488-7683A80A8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701" y="1335024"/>
            <a:ext cx="9720072" cy="1499616"/>
          </a:xfrm>
        </p:spPr>
        <p:txBody>
          <a:bodyPr>
            <a:normAutofit/>
          </a:bodyPr>
          <a:lstStyle/>
          <a:p>
            <a:pPr algn="just"/>
            <a:r>
              <a:rPr lang="en-US" sz="3600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1. What do you think this career involves?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359FF-900B-436F-BD9C-E33797BA3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4009" y="2834640"/>
            <a:ext cx="10263982" cy="402336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Web developers design, create, and maintain websites.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They use programming languages such as HTML, CSS, and JavaScript to build and develop websites that are both user-friendly and visually appealing.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9EEDF5-E03A-48D6-BE26-F46DADF2A194}"/>
              </a:ext>
            </a:extLst>
          </p:cNvPr>
          <p:cNvSpPr/>
          <p:nvPr/>
        </p:nvSpPr>
        <p:spPr>
          <a:xfrm>
            <a:off x="3804744" y="420624"/>
            <a:ext cx="4014953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Web developer</a:t>
            </a:r>
            <a:endParaRPr lang="en-US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56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E6A47-0133-4984-B488-7683A80A8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252" y="1278898"/>
            <a:ext cx="9720072" cy="1499616"/>
          </a:xfrm>
        </p:spPr>
        <p:txBody>
          <a:bodyPr>
            <a:normAutofit/>
          </a:bodyPr>
          <a:lstStyle/>
          <a:p>
            <a:pPr algn="just"/>
            <a:r>
              <a:rPr lang="en-US" sz="3200" b="1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2. What specific skills would you need?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359FF-900B-436F-BD9C-E33797BA3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263982" cy="4023360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A web developer would need a strong understanding of programming languages, design principles, and problem-solving skills.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They should also be able to work well in a team and be able to communicate effectively.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5AF970-7334-46E4-B5DC-CD95B4696057}"/>
              </a:ext>
            </a:extLst>
          </p:cNvPr>
          <p:cNvSpPr/>
          <p:nvPr/>
        </p:nvSpPr>
        <p:spPr>
          <a:xfrm>
            <a:off x="3804744" y="420624"/>
            <a:ext cx="4014953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Web developer</a:t>
            </a:r>
            <a:endParaRPr lang="en-US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88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E6A47-0133-4984-B488-7683A80A8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76" y="879506"/>
            <a:ext cx="9720072" cy="1499616"/>
          </a:xfrm>
        </p:spPr>
        <p:txBody>
          <a:bodyPr>
            <a:noAutofit/>
          </a:bodyPr>
          <a:lstStyle/>
          <a:p>
            <a:pPr algn="just"/>
            <a:r>
              <a:rPr lang="en-US" sz="3600" b="0" i="0" dirty="0">
                <a:solidFill>
                  <a:srgbClr val="0070C0"/>
                </a:solidFill>
                <a:effectLst/>
                <a:latin typeface="Roboto" panose="02000000000000000000" pitchFamily="2" charset="0"/>
              </a:rPr>
              <a:t>3. What are the common gender stereotypes in these careers?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359FF-900B-436F-BD9C-E33797BA3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776" y="2242803"/>
            <a:ext cx="10263982" cy="4472152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In the past, web development was often considered a male-dominated field, leading to the stereotype that women are not interested or capable of coding or developing websites.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However, this stereotype is changing, and more and more women are entering the field.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DEA004-4A6F-4E29-AB2A-7ED109305B3D}"/>
              </a:ext>
            </a:extLst>
          </p:cNvPr>
          <p:cNvSpPr/>
          <p:nvPr/>
        </p:nvSpPr>
        <p:spPr>
          <a:xfrm>
            <a:off x="3876687" y="211153"/>
            <a:ext cx="4014953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i="0" dirty="0">
                <a:solidFill>
                  <a:srgbClr val="C00000"/>
                </a:solidFill>
                <a:effectLst/>
                <a:latin typeface="Roboto" panose="02000000000000000000" pitchFamily="2" charset="0"/>
              </a:rPr>
              <a:t>Web developer</a:t>
            </a:r>
            <a:endParaRPr lang="en-US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90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D4E48B-AD5B-43EF-89DF-77A8E7703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478" y="694558"/>
            <a:ext cx="8156411" cy="584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075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53</TotalTime>
  <Words>678</Words>
  <Application>Microsoft Office PowerPoint</Application>
  <PresentationFormat>Widescreen</PresentationFormat>
  <Paragraphs>95</Paragraphs>
  <Slides>25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Arial</vt:lpstr>
      <vt:lpstr>HelveticaLTStd-BlkCond</vt:lpstr>
      <vt:lpstr>HelveticaLTStd-Bold</vt:lpstr>
      <vt:lpstr>HelveticaLTStd-Light</vt:lpstr>
      <vt:lpstr>HelveticaLTStd-Roman</vt:lpstr>
      <vt:lpstr>Roboto</vt:lpstr>
      <vt:lpstr>Tahoma</vt:lpstr>
      <vt:lpstr>Tw Cen MT</vt:lpstr>
      <vt:lpstr>Tw Cen MT Condensed</vt:lpstr>
      <vt:lpstr>Wingdings</vt:lpstr>
      <vt:lpstr>Wingdings 3</vt:lpstr>
      <vt:lpstr>Integral</vt:lpstr>
      <vt:lpstr> reading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PowerPoint Presentation</vt:lpstr>
      <vt:lpstr>About the Photo </vt:lpstr>
      <vt:lpstr>PowerPoint Presentation</vt:lpstr>
      <vt:lpstr>vocabulary</vt:lpstr>
      <vt:lpstr>A. some examples of stereotypes</vt:lpstr>
      <vt:lpstr>b. skim to find main idea</vt:lpstr>
      <vt:lpstr>C. Read the article. Complete the ideas.</vt:lpstr>
      <vt:lpstr>D. Read the article. What do these words refer to?</vt:lpstr>
      <vt:lpstr>Goal check</vt:lpstr>
      <vt:lpstr>1. What do you think this career involves?</vt:lpstr>
      <vt:lpstr>2. What specific skills would you need?</vt:lpstr>
      <vt:lpstr>3. What are the common gender stereotypes in these careers?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Trang Kieu</cp:lastModifiedBy>
  <cp:revision>46</cp:revision>
  <dcterms:created xsi:type="dcterms:W3CDTF">2023-08-16T18:36:49Z</dcterms:created>
  <dcterms:modified xsi:type="dcterms:W3CDTF">2023-09-19T10:58:18Z</dcterms:modified>
</cp:coreProperties>
</file>