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  <p:sldMasterId id="2147483697" r:id="rId2"/>
  </p:sldMasterIdLst>
  <p:notesMasterIdLst>
    <p:notesMasterId r:id="rId13"/>
  </p:notesMasterIdLst>
  <p:sldIdLst>
    <p:sldId id="256" r:id="rId3"/>
    <p:sldId id="269" r:id="rId4"/>
    <p:sldId id="273" r:id="rId5"/>
    <p:sldId id="277" r:id="rId6"/>
    <p:sldId id="278" r:id="rId7"/>
    <p:sldId id="274" r:id="rId8"/>
    <p:sldId id="279" r:id="rId9"/>
    <p:sldId id="280" r:id="rId10"/>
    <p:sldId id="276" r:id="rId11"/>
    <p:sldId id="261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F01"/>
    <a:srgbClr val="007033"/>
    <a:srgbClr val="FE9202"/>
    <a:srgbClr val="CC0099"/>
    <a:srgbClr val="E39A39"/>
    <a:srgbClr val="1D3A00"/>
    <a:srgbClr val="5EEC3C"/>
    <a:srgbClr val="990099"/>
    <a:srgbClr val="6C1A00"/>
    <a:srgbClr val="00AA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848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1568447"/>
            <a:ext cx="6801440" cy="19431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540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3511547"/>
            <a:ext cx="6803136" cy="3429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 spc="6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005942"/>
            <a:ext cx="1165860" cy="395410"/>
          </a:xfrm>
        </p:spPr>
        <p:txBody>
          <a:bodyPr/>
          <a:lstStyle>
            <a:lvl1pPr algn="ctr">
              <a:defRPr sz="97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3908295"/>
            <a:ext cx="4429125" cy="17145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3909060"/>
            <a:ext cx="1583911" cy="1714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20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5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1570732"/>
            <a:ext cx="6803136" cy="1940814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540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3511547"/>
            <a:ext cx="6803136" cy="3429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effectLst/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008377"/>
            <a:ext cx="1165860" cy="397764"/>
          </a:xfrm>
        </p:spPr>
        <p:txBody>
          <a:bodyPr/>
          <a:lstStyle>
            <a:lvl1pPr algn="ctr">
              <a:defRPr lang="en-US" sz="975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3908295"/>
            <a:ext cx="4430268" cy="1714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3908295"/>
            <a:ext cx="1584198" cy="171450"/>
          </a:xfrm>
        </p:spPr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86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1577340"/>
            <a:ext cx="3566160" cy="281178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1577340"/>
            <a:ext cx="3566160" cy="281178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16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066924"/>
            <a:ext cx="3566160" cy="24003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067436"/>
            <a:ext cx="3566160" cy="24003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2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0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8308"/>
            <a:ext cx="6398514" cy="47868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5544"/>
            <a:ext cx="1823085" cy="123444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457200"/>
            <a:ext cx="5829300" cy="40005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3085" cy="26289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4667252"/>
            <a:ext cx="1097280" cy="2057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368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2628"/>
            <a:ext cx="1824228" cy="1234440"/>
          </a:xfrm>
        </p:spPr>
        <p:txBody>
          <a:bodyPr anchor="b">
            <a:noAutofit/>
          </a:bodyPr>
          <a:lstStyle>
            <a:lvl1pPr algn="l">
              <a:defRPr sz="21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8308"/>
            <a:ext cx="6398514" cy="4786884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4228" cy="262661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800" rtl="0" eaLnBrk="1" latinLnBrk="0" hangingPunct="1">
              <a:defRPr lang="en-US" sz="75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4670298"/>
            <a:ext cx="1097280" cy="2057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108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2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71500"/>
            <a:ext cx="1771650" cy="3943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571500"/>
            <a:ext cx="6057900" cy="39433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400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6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85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22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35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49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60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17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93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57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84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62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0528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2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0310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56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66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1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8308"/>
            <a:ext cx="8791956" cy="478688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481946"/>
            <a:ext cx="7543800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577340"/>
            <a:ext cx="75438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5740" y="4730754"/>
            <a:ext cx="205740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4730754"/>
            <a:ext cx="390906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2410" y="4730754"/>
            <a:ext cx="109728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08685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3074F12-AA26-4AC8-9962-C36BB8F32554}" type="datetimeFigureOut">
              <a:rPr lang="en-US" smtClean="0"/>
              <a:pPr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3467127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5f2ab6d1a9ec85001d0c474a?source=quiz_share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449" y="1225783"/>
            <a:ext cx="6801440" cy="1943100"/>
          </a:xfrm>
        </p:spPr>
        <p:txBody>
          <a:bodyPr/>
          <a:lstStyle/>
          <a:p>
            <a:r>
              <a:rPr lang="en-US" sz="4800" dirty="0"/>
              <a:t>Unit 1: food for life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785" y="2997433"/>
            <a:ext cx="6803136" cy="342901"/>
          </a:xfrm>
        </p:spPr>
        <p:txBody>
          <a:bodyPr>
            <a:noAutofit/>
          </a:bodyPr>
          <a:lstStyle/>
          <a:p>
            <a:r>
              <a:rPr lang="vi-V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period 4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and pronunciation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92245" y="37472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4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Warm up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5" y="891995"/>
            <a:ext cx="1374346" cy="56991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 quiz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54376" y="1960930"/>
            <a:ext cx="7940660" cy="27486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5 questions about special foods in Vietnam. Students play individually interactively in class. The two best students will be the winners.</a:t>
            </a:r>
          </a:p>
          <a:p>
            <a:endParaRPr lang="en-US" u="sng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r>
              <a:rPr lang="vi-VN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https://quizizz.com/admin/quiz/5f2ab6d1a9ec85001d0c474a?source=quiz_share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80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communication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2134" y="1197405"/>
            <a:ext cx="8093365" cy="130753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some of the foods that grow well in your part of the world. They can be crops or seafood.</a:t>
            </a:r>
            <a:endParaRPr lang="en-US" sz="32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457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communication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7066" y="1350110"/>
            <a:ext cx="8393379" cy="298543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Work in group of 4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Read the clue cards and look up new words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Build complete sentences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800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Do not tell your group what dish you are going to table</a:t>
            </a:r>
            <a:endParaRPr lang="en-US" sz="2800" dirty="0">
              <a:effectLst/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34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communication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107279"/>
              </p:ext>
            </p:extLst>
          </p:nvPr>
        </p:nvGraphicFramePr>
        <p:xfrm>
          <a:off x="143554" y="1044700"/>
          <a:ext cx="8856890" cy="3869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28445">
                  <a:extLst>
                    <a:ext uri="{9D8B030D-6E8A-4147-A177-3AD203B41FA5}">
                      <a16:colId xmlns:a16="http://schemas.microsoft.com/office/drawing/2014/main" val="2770234851"/>
                    </a:ext>
                  </a:extLst>
                </a:gridCol>
                <a:gridCol w="4428445">
                  <a:extLst>
                    <a:ext uri="{9D8B030D-6E8A-4147-A177-3AD203B41FA5}">
                      <a16:colId xmlns:a16="http://schemas.microsoft.com/office/drawing/2014/main" val="2910431531"/>
                    </a:ext>
                  </a:extLst>
                </a:gridCol>
              </a:tblGrid>
              <a:tr h="17519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400" b="1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 most famous Vietnamese dish.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Ingredients: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broth, rice noodles, and slices of beef or chicken.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 ingredients: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sprouts, lime, herbs, and chili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Taste special and delicious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51" marR="4035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400" b="1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Banh Mi 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Vietnamese sandwich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Ingredients: 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baguette, grilled pork, pate, pickled vegetables, cilantro, and chili.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popular choice for a quick and satisfying meal.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51" marR="4035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312817"/>
                  </a:ext>
                </a:extLst>
              </a:tr>
              <a:tr h="19129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1400" b="1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Bun Cha 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Ingredients: G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rilled pork patties and slices of pork belly</a:t>
                      </a: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rice noodles, fresh herbs, and a sauce.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sauce: f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ish sauce, sugar, garlic, and other spices before being grilled, giving it a smoky and savory taste.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51" marR="4035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vi-VN" sz="1400" b="1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Banh Chung</a:t>
                      </a:r>
                      <a:endParaRPr lang="en-US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raditional Vietnamese rice cake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uring the Lunar New Year, also known as Tet in Vietnam.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ngredients: </a:t>
                      </a:r>
                      <a:r>
                        <a:rPr lang="en-US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lutinous rice, mung beans, and pork. 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vi-VN" sz="1400" b="0" spc="25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boiled for several hours until the rice becomes soft and sticky. </a:t>
                      </a:r>
                      <a:endParaRPr lang="en-US" sz="11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351" marR="40351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16412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3554" y="1044700"/>
            <a:ext cx="4428446" cy="1832460"/>
          </a:xfrm>
          <a:prstGeom prst="rect">
            <a:avLst/>
          </a:prstGeom>
          <a:solidFill>
            <a:srgbClr val="E7F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1999" y="1044700"/>
            <a:ext cx="4428446" cy="1832460"/>
          </a:xfrm>
          <a:prstGeom prst="rect">
            <a:avLst/>
          </a:prstGeom>
          <a:solidFill>
            <a:srgbClr val="E7F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1997" y="2877160"/>
            <a:ext cx="4428446" cy="2076600"/>
          </a:xfrm>
          <a:prstGeom prst="rect">
            <a:avLst/>
          </a:prstGeom>
          <a:solidFill>
            <a:srgbClr val="E7F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3555" y="2877160"/>
            <a:ext cx="4428446" cy="2076600"/>
          </a:xfrm>
          <a:prstGeom prst="rect">
            <a:avLst/>
          </a:prstGeom>
          <a:solidFill>
            <a:srgbClr val="E7FF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9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communication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5" y="1044700"/>
            <a:ext cx="7787955" cy="335951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GAME: GUESS WHAT?</a:t>
            </a:r>
          </a:p>
          <a:p>
            <a:pPr marL="0" indent="0" algn="just">
              <a:buNone/>
            </a:pP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turns to describe your dish / food.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Ask other members to guess your dishes.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Those who guess the most will be the winner.</a:t>
            </a:r>
          </a:p>
        </p:txBody>
      </p:sp>
      <p:sp>
        <p:nvSpPr>
          <p:cNvPr id="2" name="Cloud 1"/>
          <p:cNvSpPr/>
          <p:nvPr/>
        </p:nvSpPr>
        <p:spPr>
          <a:xfrm>
            <a:off x="6709870" y="1197405"/>
            <a:ext cx="1832460" cy="137434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 minutes</a:t>
            </a:r>
          </a:p>
        </p:txBody>
      </p:sp>
    </p:spTree>
    <p:extLst>
      <p:ext uri="{BB962C8B-B14F-4D97-AF65-F5344CB8AC3E}">
        <p14:creationId xmlns:p14="http://schemas.microsoft.com/office/powerpoint/2010/main" val="282118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communication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5" y="1044700"/>
            <a:ext cx="7787955" cy="33595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Describe your favorite dish or regional food.</a:t>
            </a:r>
          </a:p>
          <a:p>
            <a:pPr algn="just"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 of the dish</a:t>
            </a:r>
          </a:p>
          <a:p>
            <a:pPr algn="just"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Ingredients</a:t>
            </a:r>
          </a:p>
          <a:p>
            <a:pPr algn="just"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Why you like it</a:t>
            </a:r>
          </a:p>
        </p:txBody>
      </p:sp>
      <p:sp>
        <p:nvSpPr>
          <p:cNvPr id="2" name="Cloud 1"/>
          <p:cNvSpPr/>
          <p:nvPr/>
        </p:nvSpPr>
        <p:spPr>
          <a:xfrm>
            <a:off x="6709870" y="1197405"/>
            <a:ext cx="1832460" cy="137434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 class</a:t>
            </a:r>
          </a:p>
        </p:txBody>
      </p:sp>
    </p:spTree>
    <p:extLst>
      <p:ext uri="{BB962C8B-B14F-4D97-AF65-F5344CB8AC3E}">
        <p14:creationId xmlns:p14="http://schemas.microsoft.com/office/powerpoint/2010/main" val="3422439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pronunciation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70" y="1197405"/>
            <a:ext cx="7970821" cy="172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74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/>
              <a:t>pronunciation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4" y="891995"/>
            <a:ext cx="7787955" cy="56991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 F: Link sounds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490" y="1655520"/>
            <a:ext cx="6566315" cy="3117155"/>
          </a:xfrm>
          <a:prstGeom prst="rect">
            <a:avLst/>
          </a:prstGeom>
        </p:spPr>
      </p:pic>
      <p:pic>
        <p:nvPicPr>
          <p:cNvPr id="3" name="enw_sb02_u01_003">
            <a:hlinkClick r:id="" action="ppaction://media"/>
            <a:extLst>
              <a:ext uri="{FF2B5EF4-FFF2-40B4-BE49-F238E27FC236}">
                <a16:creationId xmlns:a16="http://schemas.microsoft.com/office/drawing/2014/main" id="{FFF7C1C8-61DD-44EB-922F-E6E4270E39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51633" y="9491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88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128470"/>
            <a:ext cx="6400800" cy="11303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WRAP-UP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4374" y="1258770"/>
            <a:ext cx="7940661" cy="175198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Record your talk about favorite regional food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Keep practicing linking sounds</a:t>
            </a:r>
          </a:p>
        </p:txBody>
      </p:sp>
    </p:spTree>
    <p:extLst>
      <p:ext uri="{BB962C8B-B14F-4D97-AF65-F5344CB8AC3E}">
        <p14:creationId xmlns:p14="http://schemas.microsoft.com/office/powerpoint/2010/main" val="26390957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0</TotalTime>
  <Words>361</Words>
  <Application>Microsoft Office PowerPoint</Application>
  <PresentationFormat>On-screen Show (16:9)</PresentationFormat>
  <Paragraphs>58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Century Gothic</vt:lpstr>
      <vt:lpstr>Garamond</vt:lpstr>
      <vt:lpstr>Times New Roman</vt:lpstr>
      <vt:lpstr>Wingdings 3</vt:lpstr>
      <vt:lpstr>Savon</vt:lpstr>
      <vt:lpstr>Slice</vt:lpstr>
      <vt:lpstr>Unit 1: food for life</vt:lpstr>
      <vt:lpstr>Warm up</vt:lpstr>
      <vt:lpstr>communication</vt:lpstr>
      <vt:lpstr>communication</vt:lpstr>
      <vt:lpstr>communication</vt:lpstr>
      <vt:lpstr>communication</vt:lpstr>
      <vt:lpstr>communication</vt:lpstr>
      <vt:lpstr>pronunciation</vt:lpstr>
      <vt:lpstr>pronunciation</vt:lpstr>
      <vt:lpstr>WRAP-UP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2023-09-02T16:40:46Z</dcterms:modified>
</cp:coreProperties>
</file>