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  <p:sldMasterId id="2147483697" r:id="rId2"/>
  </p:sldMasterIdLst>
  <p:notesMasterIdLst>
    <p:notesMasterId r:id="rId14"/>
  </p:notesMasterIdLst>
  <p:sldIdLst>
    <p:sldId id="256" r:id="rId3"/>
    <p:sldId id="258" r:id="rId4"/>
    <p:sldId id="277" r:id="rId5"/>
    <p:sldId id="278" r:id="rId6"/>
    <p:sldId id="279" r:id="rId7"/>
    <p:sldId id="265" r:id="rId8"/>
    <p:sldId id="269" r:id="rId9"/>
    <p:sldId id="272" r:id="rId10"/>
    <p:sldId id="280" r:id="rId11"/>
    <p:sldId id="282" r:id="rId12"/>
    <p:sldId id="261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  <a:srgbClr val="FE9202"/>
    <a:srgbClr val="CC0099"/>
    <a:srgbClr val="E7FF01"/>
    <a:srgbClr val="E39A39"/>
    <a:srgbClr val="1D3A00"/>
    <a:srgbClr val="5EEC3C"/>
    <a:srgbClr val="990099"/>
    <a:srgbClr val="6C1A00"/>
    <a:srgbClr val="00A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>
      <p:cViewPr varScale="1">
        <p:scale>
          <a:sx n="79" d="100"/>
          <a:sy n="79" d="100"/>
        </p:scale>
        <p:origin x="832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27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72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12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26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1568447"/>
            <a:ext cx="6801440" cy="19431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3511547"/>
            <a:ext cx="6803136" cy="3429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005942"/>
            <a:ext cx="1165860" cy="395410"/>
          </a:xfrm>
        </p:spPr>
        <p:txBody>
          <a:bodyPr/>
          <a:lstStyle>
            <a:lvl1pPr algn="ctr">
              <a:defRPr sz="97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3908295"/>
            <a:ext cx="4429125" cy="1714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3909060"/>
            <a:ext cx="1583911" cy="1714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20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5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1570732"/>
            <a:ext cx="6803136" cy="1940814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3511547"/>
            <a:ext cx="6803136" cy="3429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effectLst/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008377"/>
            <a:ext cx="1165860" cy="397764"/>
          </a:xfrm>
        </p:spPr>
        <p:txBody>
          <a:bodyPr/>
          <a:lstStyle>
            <a:lvl1pPr algn="ctr">
              <a:defRPr lang="en-US" sz="975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3908295"/>
            <a:ext cx="4430268" cy="1714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3908295"/>
            <a:ext cx="1584198" cy="171450"/>
          </a:xfrm>
        </p:spPr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86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577340"/>
            <a:ext cx="3566160" cy="281178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1577340"/>
            <a:ext cx="3566160" cy="281178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16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66924"/>
            <a:ext cx="3566160" cy="24003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067436"/>
            <a:ext cx="3566160" cy="24003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2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0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8308"/>
            <a:ext cx="6398514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5544"/>
            <a:ext cx="1823085" cy="123444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457200"/>
            <a:ext cx="5829300" cy="40005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3085" cy="26289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4667252"/>
            <a:ext cx="1097280" cy="2057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368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2628"/>
            <a:ext cx="1824228" cy="123444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8308"/>
            <a:ext cx="6398514" cy="4786884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4228" cy="262661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75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2057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108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2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71500"/>
            <a:ext cx="1771650" cy="3943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571500"/>
            <a:ext cx="6057900" cy="39433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400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6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85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22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35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49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60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17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93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57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84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62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0528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2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0310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56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66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1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8308"/>
            <a:ext cx="8791956" cy="478688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481946"/>
            <a:ext cx="754380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77340"/>
            <a:ext cx="75438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40" y="4730754"/>
            <a:ext cx="205740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4730754"/>
            <a:ext cx="390906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4730754"/>
            <a:ext cx="109728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08685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3467127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449" y="1225783"/>
            <a:ext cx="6801440" cy="1943100"/>
          </a:xfrm>
        </p:spPr>
        <p:txBody>
          <a:bodyPr/>
          <a:lstStyle/>
          <a:p>
            <a:r>
              <a:rPr lang="en-US" sz="4800" dirty="0"/>
              <a:t>Unit 1: food for life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5" y="2997433"/>
            <a:ext cx="6803136" cy="342901"/>
          </a:xfrm>
        </p:spPr>
        <p:txBody>
          <a:bodyPr>
            <a:noAutofit/>
          </a:bodyPr>
          <a:lstStyle/>
          <a:p>
            <a:r>
              <a:rPr lang="vi-V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period 6: Reading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92245" y="37472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4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1130300"/>
          </a:xfrm>
        </p:spPr>
        <p:txBody>
          <a:bodyPr/>
          <a:lstStyle/>
          <a:p>
            <a:r>
              <a:rPr lang="en-US" b="1" dirty="0"/>
              <a:t>Warm-up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350360" y="739290"/>
            <a:ext cx="3054101" cy="610820"/>
          </a:xfr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Picture description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90" y="1845707"/>
            <a:ext cx="4352925" cy="3057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715" y="1865449"/>
            <a:ext cx="2283677" cy="306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42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1130300"/>
          </a:xfrm>
        </p:spPr>
        <p:txBody>
          <a:bodyPr/>
          <a:lstStyle/>
          <a:p>
            <a:r>
              <a:rPr lang="en-US" b="1" dirty="0"/>
              <a:t>Warm-up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350360" y="739290"/>
            <a:ext cx="3054101" cy="610820"/>
          </a:xfr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Picture description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7080" y="2022295"/>
            <a:ext cx="7024430" cy="22905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190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photo shows (in order from left to right) flax seeds, olive oil, almonds, fish, sunflower seeds, egg, celery, meat, asparagus, broccoli, and chia seeds. 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28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1130300"/>
          </a:xfrm>
        </p:spPr>
        <p:txBody>
          <a:bodyPr/>
          <a:lstStyle/>
          <a:p>
            <a:r>
              <a:rPr lang="en-US" b="1" dirty="0"/>
              <a:t>Warm-up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350360" y="739290"/>
            <a:ext cx="3054101" cy="610820"/>
          </a:xfr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Discussion </a:t>
            </a:r>
          </a:p>
        </p:txBody>
      </p:sp>
      <p:sp>
        <p:nvSpPr>
          <p:cNvPr id="5" name="Cloud 4"/>
          <p:cNvSpPr/>
          <p:nvPr/>
        </p:nvSpPr>
        <p:spPr>
          <a:xfrm>
            <a:off x="907080" y="3335275"/>
            <a:ext cx="3054100" cy="152705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Processed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foods?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5182820" y="3335275"/>
            <a:ext cx="3054100" cy="152705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unprocessed foods</a:t>
            </a: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4375" y="1775357"/>
            <a:ext cx="7635250" cy="1134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905" lvl="0" indent="-342900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Clr>
                <a:srgbClr val="242021"/>
              </a:buCl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vi-VN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hich foods in the photo do you usually eat?”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1905" lvl="0" indent="-342900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Clr>
                <a:srgbClr val="242021"/>
              </a:buClr>
              <a:buFont typeface="+mj-lt"/>
              <a:buAutoNum type="arabicPeriod"/>
            </a:pPr>
            <a:r>
              <a:rPr lang="vi-VN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these healthy foods? Why?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90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1130300"/>
          </a:xfrm>
        </p:spPr>
        <p:txBody>
          <a:bodyPr/>
          <a:lstStyle/>
          <a:p>
            <a:r>
              <a:rPr lang="en-US" b="1" dirty="0"/>
              <a:t>Warm-up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350360" y="739290"/>
            <a:ext cx="3054101" cy="610820"/>
          </a:xfr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Discussion </a:t>
            </a:r>
          </a:p>
        </p:txBody>
      </p:sp>
      <p:sp>
        <p:nvSpPr>
          <p:cNvPr id="7" name="Cloud 6"/>
          <p:cNvSpPr/>
          <p:nvPr/>
        </p:nvSpPr>
        <p:spPr>
          <a:xfrm>
            <a:off x="2739540" y="3309866"/>
            <a:ext cx="3054100" cy="152705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Paleo diet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965" y="1862838"/>
            <a:ext cx="8093365" cy="823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Read the title and the first sentence of each paragraph. </a:t>
            </a: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Which of these popular diets is / are mentioned in the article? </a:t>
            </a:r>
          </a:p>
        </p:txBody>
      </p:sp>
      <p:pic>
        <p:nvPicPr>
          <p:cNvPr id="2" name="enw_sb02_u01_005">
            <a:hlinkClick r:id="" action="ppaction://media"/>
            <a:extLst>
              <a:ext uri="{FF2B5EF4-FFF2-40B4-BE49-F238E27FC236}">
                <a16:creationId xmlns:a16="http://schemas.microsoft.com/office/drawing/2014/main" id="{EEC38446-F6B7-4681-AC86-3D9190524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2820" y="37933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0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vocabulary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9669364"/>
              </p:ext>
            </p:extLst>
          </p:nvPr>
        </p:nvGraphicFramePr>
        <p:xfrm>
          <a:off x="296260" y="896733"/>
          <a:ext cx="8704185" cy="4019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2460">
                  <a:extLst>
                    <a:ext uri="{9D8B030D-6E8A-4147-A177-3AD203B41FA5}">
                      <a16:colId xmlns:a16="http://schemas.microsoft.com/office/drawing/2014/main" val="1584168016"/>
                    </a:ext>
                  </a:extLst>
                </a:gridCol>
                <a:gridCol w="6871725">
                  <a:extLst>
                    <a:ext uri="{9D8B030D-6E8A-4147-A177-3AD203B41FA5}">
                      <a16:colId xmlns:a16="http://schemas.microsoft.com/office/drawing/2014/main" val="1041022419"/>
                    </a:ext>
                  </a:extLst>
                </a:gridCol>
              </a:tblGrid>
              <a:tr h="453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Experience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have something happen to you </a:t>
                      </a:r>
                      <a:endParaRPr lang="en-US" sz="18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947790"/>
                  </a:ext>
                </a:extLst>
              </a:tr>
              <a:tr h="3737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 problems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spc="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any health condition that affects the physical or mental well-being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582261853"/>
                  </a:ext>
                </a:extLst>
              </a:tr>
              <a:tr h="4320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Diet </a:t>
                      </a: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marL="0" marR="0" lvl="0" indent="0" algn="just" defTabSz="342900" rtl="0" eaLnBrk="1" fontAlgn="auto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food and drinks consumed by an individual (f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ollow a diet)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1944550309"/>
                  </a:ext>
                </a:extLst>
              </a:tr>
              <a:tr h="185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solution to 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way to deal with a problem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3193426452"/>
                  </a:ext>
                </a:extLst>
              </a:tr>
              <a:tr h="370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Dairy food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spc="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products that are derived from the milk of mammals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360312728"/>
                  </a:ext>
                </a:extLst>
              </a:tr>
              <a:tr h="1852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Legume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kind of </a:t>
                      </a:r>
                      <a:r>
                        <a:rPr lang="en-US" sz="1800" spc="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2205256578"/>
                  </a:ext>
                </a:extLst>
              </a:tr>
              <a:tr h="5556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Peanut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 oval-shaped seed of a plant,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3542152405"/>
                  </a:ext>
                </a:extLst>
              </a:tr>
              <a:tr h="4249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Beans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 seed, or the pod containing seeds, eaten as a vegetable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768725087"/>
                  </a:ext>
                </a:extLst>
              </a:tr>
              <a:tr h="458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Ancestors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parents, grandparents, and other people who lived before you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252270076"/>
                  </a:ext>
                </a:extLst>
              </a:tr>
              <a:tr h="370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Truth 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facts, not things that are imagined or invented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693" marR="33693" marT="0" marB="0"/>
                </a:tc>
                <a:extLst>
                  <a:ext uri="{0D108BD9-81ED-4DB2-BD59-A6C34878D82A}">
                    <a16:rowId xmlns:a16="http://schemas.microsoft.com/office/drawing/2014/main" val="915949784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128720" y="891995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28719" y="1297409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38618" y="1716885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128718" y="2039339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18820" y="2385680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08918" y="2818196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118819" y="3244893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108918" y="3703008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108918" y="4129705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089116" y="4509883"/>
            <a:ext cx="6871725" cy="458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3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Vocabulary checking</a:t>
            </a:r>
          </a:p>
        </p:txBody>
      </p:sp>
      <p:sp>
        <p:nvSpPr>
          <p:cNvPr id="2" name="Cloud 1"/>
          <p:cNvSpPr/>
          <p:nvPr/>
        </p:nvSpPr>
        <p:spPr>
          <a:xfrm>
            <a:off x="1024054" y="1350110"/>
            <a:ext cx="6296636" cy="3054100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tap the board</a:t>
            </a:r>
          </a:p>
        </p:txBody>
      </p:sp>
    </p:spTree>
    <p:extLst>
      <p:ext uri="{BB962C8B-B14F-4D97-AF65-F5344CB8AC3E}">
        <p14:creationId xmlns:p14="http://schemas.microsoft.com/office/powerpoint/2010/main" val="388280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Reading exercises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940661" cy="56991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18415" indent="0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None/>
              <a:tabLst>
                <a:tab pos="1012190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Exercise C: Read the article. Write examples of different foods in the correct columns </a:t>
            </a:r>
            <a:endParaRPr lang="en-US" sz="11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490" y="1726076"/>
            <a:ext cx="6380685" cy="3054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310" y="3029865"/>
            <a:ext cx="1685925" cy="1247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410" y="3029864"/>
            <a:ext cx="16859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Reading exercises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940661" cy="76352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18415" indent="0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None/>
              <a:tabLst>
                <a:tab pos="1012190" algn="l"/>
              </a:tabLst>
            </a:pPr>
            <a:r>
              <a:rPr lang="en-US" b="1" i="1" dirty="0">
                <a:solidFill>
                  <a:schemeClr val="tx1"/>
                </a:solidFill>
              </a:rPr>
              <a:t>Exercise D: Read the question at the end of the first paragraph. Match each answer below with the correct person. There is one extra answer</a:t>
            </a:r>
            <a:endParaRPr lang="en-US" sz="11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4374" y="1834079"/>
            <a:ext cx="8071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Question: Could the food we eat be causing some of these problems?</a:t>
            </a:r>
          </a:p>
          <a:p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754374" y="2480410"/>
            <a:ext cx="7635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42021"/>
                </a:solidFill>
                <a:latin typeface="HelveticaLTStd-Light"/>
              </a:rPr>
              <a:t>1. Maybe, because there are many choices at the supermarket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8991" y="3158377"/>
            <a:ext cx="7635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42021"/>
                </a:solidFill>
                <a:latin typeface="HelveticaLTStd-Light"/>
              </a:rPr>
              <a:t>2. No, because not eating certain kinds of food isn’t healthy or natural.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16831" y="3766599"/>
            <a:ext cx="81040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42021"/>
                </a:solidFill>
                <a:latin typeface="HelveticaLTStd-Light"/>
              </a:rPr>
              <a:t>3. Yes, because not eating foods from farmers is more natural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1670" y="4482675"/>
            <a:ext cx="5650085" cy="5084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a. A person who is following a paleo diet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57165" y="4482675"/>
            <a:ext cx="2452430" cy="5084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b. Dr. Peter </a:t>
            </a:r>
            <a:r>
              <a:rPr lang="en-US" b="1" dirty="0" err="1">
                <a:solidFill>
                  <a:srgbClr val="C00000"/>
                </a:solidFill>
              </a:rPr>
              <a:t>Ungar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4552" y="2509934"/>
            <a:ext cx="482731" cy="3548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4551" y="3244390"/>
            <a:ext cx="482731" cy="3548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4550" y="3815126"/>
            <a:ext cx="482731" cy="3548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1277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Goal check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940661" cy="56991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18415" indent="0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buNone/>
              <a:tabLst>
                <a:tab pos="1012190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Exercise C: Read the article. Write examples of different foods in the correct columns </a:t>
            </a:r>
            <a:endParaRPr lang="en-US" sz="11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573123" y="1630451"/>
            <a:ext cx="2708105" cy="127409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breakfast</a:t>
            </a:r>
          </a:p>
        </p:txBody>
      </p:sp>
      <p:sp>
        <p:nvSpPr>
          <p:cNvPr id="8" name="Cloud 7"/>
          <p:cNvSpPr/>
          <p:nvPr/>
        </p:nvSpPr>
        <p:spPr>
          <a:xfrm>
            <a:off x="6736509" y="1668782"/>
            <a:ext cx="2247308" cy="139369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lunch</a:t>
            </a:r>
          </a:p>
        </p:txBody>
      </p:sp>
      <p:sp>
        <p:nvSpPr>
          <p:cNvPr id="9" name="Cloud 8"/>
          <p:cNvSpPr/>
          <p:nvPr/>
        </p:nvSpPr>
        <p:spPr>
          <a:xfrm>
            <a:off x="742712" y="3487980"/>
            <a:ext cx="2368928" cy="1527050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dinner</a:t>
            </a:r>
          </a:p>
        </p:txBody>
      </p:sp>
      <p:sp>
        <p:nvSpPr>
          <p:cNvPr id="11" name="Cloud 10"/>
          <p:cNvSpPr/>
          <p:nvPr/>
        </p:nvSpPr>
        <p:spPr>
          <a:xfrm>
            <a:off x="6504818" y="3655650"/>
            <a:ext cx="2311837" cy="12934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Snack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3403" y="2851080"/>
            <a:ext cx="353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What do you often eat for …?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3403" y="3220412"/>
            <a:ext cx="453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Which of your food is ok for paleo diet?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2070" y="4556915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 in groups</a:t>
            </a:r>
          </a:p>
        </p:txBody>
      </p:sp>
    </p:spTree>
    <p:extLst>
      <p:ext uri="{BB962C8B-B14F-4D97-AF65-F5344CB8AC3E}">
        <p14:creationId xmlns:p14="http://schemas.microsoft.com/office/powerpoint/2010/main" val="1609185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128470"/>
            <a:ext cx="6400800" cy="11303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WRAP-UP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2580" y="1187704"/>
            <a:ext cx="8093366" cy="175198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FFC000"/>
                </a:solidFill>
              </a:rPr>
              <a:t>Review vocabulary from reading text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FFC000"/>
                </a:solidFill>
              </a:rPr>
              <a:t>Talk about your diet. Is it healthy or unhealthy?</a:t>
            </a:r>
          </a:p>
        </p:txBody>
      </p:sp>
    </p:spTree>
    <p:extLst>
      <p:ext uri="{BB962C8B-B14F-4D97-AF65-F5344CB8AC3E}">
        <p14:creationId xmlns:p14="http://schemas.microsoft.com/office/powerpoint/2010/main" val="26390957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406</Words>
  <Application>Microsoft Office PowerPoint</Application>
  <PresentationFormat>On-screen Show (16:9)</PresentationFormat>
  <Paragraphs>71</Paragraphs>
  <Slides>11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Century Gothic</vt:lpstr>
      <vt:lpstr>Garamond</vt:lpstr>
      <vt:lpstr>HelveticaLTStd-Light</vt:lpstr>
      <vt:lpstr>Times New Roman</vt:lpstr>
      <vt:lpstr>Wingdings 3</vt:lpstr>
      <vt:lpstr>Savon</vt:lpstr>
      <vt:lpstr>Slice</vt:lpstr>
      <vt:lpstr>Unit 1: food for life</vt:lpstr>
      <vt:lpstr>Warm-up</vt:lpstr>
      <vt:lpstr>Warm-up</vt:lpstr>
      <vt:lpstr>Warm-up</vt:lpstr>
      <vt:lpstr>Warm-up</vt:lpstr>
      <vt:lpstr>vocabulary</vt:lpstr>
      <vt:lpstr>Vocabulary checking</vt:lpstr>
      <vt:lpstr>Reading exercises</vt:lpstr>
      <vt:lpstr>Reading exercises</vt:lpstr>
      <vt:lpstr>Goal check</vt:lpstr>
      <vt:lpstr>WRAP-UP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2023-09-02T16:44:18Z</dcterms:modified>
</cp:coreProperties>
</file>