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9"/>
  </p:notesMasterIdLst>
  <p:sldIdLst>
    <p:sldId id="358" r:id="rId4"/>
    <p:sldId id="347" r:id="rId5"/>
    <p:sldId id="298" r:id="rId6"/>
    <p:sldId id="360" r:id="rId7"/>
    <p:sldId id="307" r:id="rId8"/>
    <p:sldId id="312" r:id="rId9"/>
    <p:sldId id="315" r:id="rId10"/>
    <p:sldId id="318" r:id="rId11"/>
    <p:sldId id="361" r:id="rId12"/>
    <p:sldId id="362" r:id="rId13"/>
    <p:sldId id="363" r:id="rId14"/>
    <p:sldId id="364" r:id="rId15"/>
    <p:sldId id="365" r:id="rId16"/>
    <p:sldId id="366" r:id="rId17"/>
    <p:sldId id="3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75" autoAdjust="0"/>
    <p:restoredTop sz="94660"/>
  </p:normalViewPr>
  <p:slideViewPr>
    <p:cSldViewPr snapToGrid="0" showGuides="1">
      <p:cViewPr varScale="1">
        <p:scale>
          <a:sx n="66" d="100"/>
          <a:sy n="66" d="100"/>
        </p:scale>
        <p:origin x="660" y="32"/>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8/11/2023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dirty="0"/>
              <a:t>UNIT 2: </a:t>
            </a:r>
            <a:r>
              <a:rPr lang="vi-VN" sz="4800" b="1" cap="all" dirty="0"/>
              <a:t>EXPRESS YOURSELF</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period 9: Unit opener and vocabulary</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2210B3-F1B1-46C9-A41F-536C19858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Arrow: Pentagon 5">
            <a:extLst>
              <a:ext uri="{FF2B5EF4-FFF2-40B4-BE49-F238E27FC236}">
                <a16:creationId xmlns:a16="http://schemas.microsoft.com/office/drawing/2014/main" id="{6BE5C2E8-24C8-4A4D-86A8-1650D10703F6}"/>
              </a:ext>
            </a:extLst>
          </p:cNvPr>
          <p:cNvSpPr/>
          <p:nvPr/>
        </p:nvSpPr>
        <p:spPr>
          <a:xfrm>
            <a:off x="0" y="684532"/>
            <a:ext cx="4139921" cy="1897894"/>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A4BDA0-C270-4764-9C18-A593BCE2C965}"/>
              </a:ext>
            </a:extLst>
          </p:cNvPr>
          <p:cNvSpPr txBox="1"/>
          <p:nvPr/>
        </p:nvSpPr>
        <p:spPr>
          <a:xfrm>
            <a:off x="622663" y="1248758"/>
            <a:ext cx="2719767" cy="769441"/>
          </a:xfrm>
          <a:prstGeom prst="rect">
            <a:avLst/>
          </a:prstGeom>
          <a:noFill/>
        </p:spPr>
        <p:txBody>
          <a:bodyPr wrap="square" rtlCol="0" anchor="ctr">
            <a:spAutoFit/>
          </a:bodyPr>
          <a:lstStyle/>
          <a:p>
            <a:r>
              <a:rPr lang="en-US" altLang="ko-KR" sz="4400" b="1" dirty="0" smtClean="0">
                <a:solidFill>
                  <a:srgbClr val="0070C0"/>
                </a:solidFill>
                <a:cs typeface="Arial" pitchFamily="34" charset="0"/>
              </a:rPr>
              <a:t>Warm-up </a:t>
            </a:r>
            <a:endParaRPr lang="ko-KR" altLang="en-US" sz="4400" b="1" dirty="0">
              <a:solidFill>
                <a:srgbClr val="0070C0"/>
              </a:solidFill>
              <a:cs typeface="Arial" pitchFamily="34" charset="0"/>
            </a:endParaRPr>
          </a:p>
        </p:txBody>
      </p:sp>
      <p:sp>
        <p:nvSpPr>
          <p:cNvPr id="2" name="직사각형 1">
            <a:extLst>
              <a:ext uri="{FF2B5EF4-FFF2-40B4-BE49-F238E27FC236}">
                <a16:creationId xmlns:a16="http://schemas.microsoft.com/office/drawing/2014/main" id="{C61CFEA6-2769-41F9-AC8E-35E4F0132842}"/>
              </a:ext>
            </a:extLst>
          </p:cNvPr>
          <p:cNvSpPr/>
          <p:nvPr/>
        </p:nvSpPr>
        <p:spPr>
          <a:xfrm>
            <a:off x="5259977" y="544741"/>
            <a:ext cx="6392092" cy="5768519"/>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Rectangle 23"/>
          <p:cNvSpPr/>
          <p:nvPr/>
        </p:nvSpPr>
        <p:spPr>
          <a:xfrm>
            <a:off x="5554407" y="1479117"/>
            <a:ext cx="5692713" cy="3879908"/>
          </a:xfrm>
          <a:prstGeom prst="rect">
            <a:avLst/>
          </a:prstGeom>
        </p:spPr>
        <p:txBody>
          <a:bodyPr wrap="square">
            <a:spAutoFit/>
          </a:bodyPr>
          <a:lstStyle/>
          <a:p>
            <a:pPr lvl="0" algn="ctr">
              <a:lnSpc>
                <a:spcPct val="200000"/>
              </a:lnSpc>
              <a:spcBef>
                <a:spcPts val="100"/>
              </a:spcBef>
              <a:spcAft>
                <a:spcPts val="100"/>
              </a:spcAft>
            </a:pPr>
            <a:r>
              <a:rPr lang="en-US" sz="2800" b="1" dirty="0" smtClean="0"/>
              <a:t>P</a:t>
            </a:r>
            <a:r>
              <a:rPr lang="vi-VN" sz="2800" b="1" dirty="0" smtClean="0"/>
              <a:t>icture </a:t>
            </a:r>
            <a:r>
              <a:rPr lang="vi-VN" sz="2800" b="1" dirty="0"/>
              <a:t>on page 14-15 </a:t>
            </a:r>
            <a:endParaRPr lang="en-US" sz="3600" b="1" dirty="0" smtClean="0"/>
          </a:p>
          <a:p>
            <a:pPr marL="342900" lvl="0" indent="-342900" algn="just">
              <a:lnSpc>
                <a:spcPct val="200000"/>
              </a:lnSpc>
              <a:spcBef>
                <a:spcPts val="100"/>
              </a:spcBef>
              <a:spcAft>
                <a:spcPts val="100"/>
              </a:spcAft>
              <a:buFont typeface="+mj-lt"/>
              <a:buAutoNum type="arabicPeriod"/>
            </a:pPr>
            <a:r>
              <a:rPr lang="vi-VN" sz="2400" dirty="0" smtClean="0"/>
              <a:t>What </a:t>
            </a:r>
            <a:r>
              <a:rPr lang="vi-VN" sz="2400" dirty="0"/>
              <a:t>is special about these people?</a:t>
            </a:r>
            <a:endParaRPr lang="en-US" dirty="0"/>
          </a:p>
          <a:p>
            <a:pPr marL="342900" lvl="0" indent="-342900" algn="just">
              <a:lnSpc>
                <a:spcPct val="200000"/>
              </a:lnSpc>
              <a:spcBef>
                <a:spcPts val="100"/>
              </a:spcBef>
              <a:spcAft>
                <a:spcPts val="100"/>
              </a:spcAft>
              <a:buFont typeface="+mj-lt"/>
              <a:buAutoNum type="arabicPeriod"/>
            </a:pPr>
            <a:r>
              <a:rPr lang="vi-VN" sz="2400" dirty="0"/>
              <a:t>How are they talking to each other</a:t>
            </a:r>
            <a:endParaRPr lang="en-US" dirty="0"/>
          </a:p>
          <a:p>
            <a:pPr marL="342900" lvl="0" indent="-342900" algn="just">
              <a:lnSpc>
                <a:spcPct val="200000"/>
              </a:lnSpc>
              <a:spcBef>
                <a:spcPts val="100"/>
              </a:spcBef>
              <a:spcAft>
                <a:spcPts val="100"/>
              </a:spcAft>
              <a:buFont typeface="+mj-lt"/>
              <a:buAutoNum type="arabicPeriod"/>
            </a:pPr>
            <a:r>
              <a:rPr lang="vi-VN" sz="2400" dirty="0"/>
              <a:t>Besides language, what else do people use to express their feelings?</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8822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1D2DDFE-F313-47E4-8845-E3E72ABA711D}"/>
              </a:ext>
            </a:extLst>
          </p:cNvPr>
          <p:cNvGrpSpPr/>
          <p:nvPr/>
        </p:nvGrpSpPr>
        <p:grpSpPr>
          <a:xfrm>
            <a:off x="1084860" y="36407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sp>
        <p:nvSpPr>
          <p:cNvPr id="51" name="Cloud Callout 50"/>
          <p:cNvSpPr/>
          <p:nvPr/>
        </p:nvSpPr>
        <p:spPr>
          <a:xfrm>
            <a:off x="4796812" y="204715"/>
            <a:ext cx="5881036" cy="2907482"/>
          </a:xfrm>
          <a:prstGeom prst="cloudCallout">
            <a:avLst>
              <a:gd name="adj1" fmla="val -74024"/>
              <a:gd name="adj2" fmla="val -56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rgbClr val="0070C0"/>
                </a:solidFill>
                <a:latin typeface="Times New Roman" panose="02020603050405020304" pitchFamily="18" charset="0"/>
                <a:ea typeface="Times New Roman" panose="02020603050405020304" pitchFamily="18" charset="0"/>
              </a:rPr>
              <a:t>There are several ways to express yourself. Let’s find </a:t>
            </a:r>
            <a:r>
              <a:rPr lang="vi-VN" sz="2800" dirty="0" smtClean="0">
                <a:solidFill>
                  <a:srgbClr val="0070C0"/>
                </a:solidFill>
                <a:latin typeface="Times New Roman" panose="02020603050405020304" pitchFamily="18" charset="0"/>
                <a:ea typeface="Times New Roman" panose="02020603050405020304" pitchFamily="18" charset="0"/>
              </a:rPr>
              <a:t>out</a:t>
            </a:r>
            <a:r>
              <a:rPr lang="en-US" sz="2800" dirty="0" smtClean="0">
                <a:solidFill>
                  <a:srgbClr val="0070C0"/>
                </a:solidFill>
                <a:latin typeface="Times New Roman" panose="02020603050405020304" pitchFamily="18" charset="0"/>
                <a:ea typeface="Times New Roman" panose="02020603050405020304" pitchFamily="18" charset="0"/>
              </a:rPr>
              <a:t>!</a:t>
            </a:r>
            <a:endParaRPr lang="en-US" sz="2800" dirty="0">
              <a:solidFill>
                <a:srgbClr val="0070C0"/>
              </a:solidFill>
            </a:endParaRPr>
          </a:p>
        </p:txBody>
      </p:sp>
    </p:spTree>
    <p:extLst>
      <p:ext uri="{BB962C8B-B14F-4D97-AF65-F5344CB8AC3E}">
        <p14:creationId xmlns:p14="http://schemas.microsoft.com/office/powerpoint/2010/main" val="2737942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1D2DDFE-F313-47E4-8845-E3E72ABA711D}"/>
              </a:ext>
            </a:extLst>
          </p:cNvPr>
          <p:cNvGrpSpPr/>
          <p:nvPr/>
        </p:nvGrpSpPr>
        <p:grpSpPr>
          <a:xfrm>
            <a:off x="1084860" y="36407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sp>
        <p:nvSpPr>
          <p:cNvPr id="2" name="Rectangle 1"/>
          <p:cNvSpPr/>
          <p:nvPr/>
        </p:nvSpPr>
        <p:spPr>
          <a:xfrm>
            <a:off x="4824595" y="567206"/>
            <a:ext cx="6096000" cy="5093702"/>
          </a:xfrm>
          <a:prstGeom prst="rect">
            <a:avLst/>
          </a:prstGeom>
        </p:spPr>
        <p:txBody>
          <a:bodyPr>
            <a:spAutoFit/>
          </a:bodyPr>
          <a:lstStyle/>
          <a:p>
            <a:pPr marL="342900" lvl="0" indent="-342900">
              <a:lnSpc>
                <a:spcPct val="200000"/>
              </a:lnSpc>
              <a:spcBef>
                <a:spcPts val="100"/>
              </a:spcBef>
              <a:spcAft>
                <a:spcPts val="100"/>
              </a:spcAft>
              <a:buFont typeface="Times New Roman" panose="02020603050405020304" pitchFamily="18" charset="0"/>
              <a:buChar char="–"/>
            </a:pPr>
            <a:r>
              <a:rPr lang="vi-VN" sz="3200" dirty="0">
                <a:latin typeface="Times New Roman" panose="02020603050405020304" pitchFamily="18" charset="0"/>
                <a:cs typeface="Times New Roman" panose="02020603050405020304" pitchFamily="18" charset="0"/>
              </a:rPr>
              <a:t>Custom (n): </a:t>
            </a:r>
            <a:endParaRPr lang="en-US" sz="3200" dirty="0" smtClean="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vi-VN" sz="3200" dirty="0" smtClean="0">
                <a:latin typeface="Times New Roman" panose="02020603050405020304" pitchFamily="18" charset="0"/>
                <a:cs typeface="Times New Roman" panose="02020603050405020304" pitchFamily="18" charset="0"/>
              </a:rPr>
              <a:t>Communicate </a:t>
            </a:r>
            <a:r>
              <a:rPr lang="vi-VN" sz="3200" dirty="0">
                <a:latin typeface="Times New Roman" panose="02020603050405020304" pitchFamily="18" charset="0"/>
                <a:cs typeface="Times New Roman" panose="02020603050405020304" pitchFamily="18" charset="0"/>
              </a:rPr>
              <a:t>(v</a:t>
            </a:r>
            <a:r>
              <a:rPr lang="vi-VN"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vi-VN" sz="3200" dirty="0">
                <a:latin typeface="Times New Roman" panose="02020603050405020304" pitchFamily="18" charset="0"/>
                <a:cs typeface="Times New Roman" panose="02020603050405020304" pitchFamily="18" charset="0"/>
              </a:rPr>
              <a:t>Communication (n)</a:t>
            </a:r>
            <a:endParaRPr lang="en-US" sz="3200" dirty="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vi-VN" sz="3200" dirty="0">
                <a:latin typeface="Times New Roman" panose="02020603050405020304" pitchFamily="18" charset="0"/>
                <a:cs typeface="Times New Roman" panose="02020603050405020304" pitchFamily="18" charset="0"/>
              </a:rPr>
              <a:t>Polite (adj) </a:t>
            </a:r>
            <a:endParaRPr lang="en-US" sz="3200" dirty="0" smtClean="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vi-VN" sz="3200" dirty="0" smtClean="0">
                <a:latin typeface="Times New Roman" panose="02020603050405020304" pitchFamily="18" charset="0"/>
                <a:cs typeface="Times New Roman" panose="02020603050405020304" pitchFamily="18" charset="0"/>
              </a:rPr>
              <a:t>Connect </a:t>
            </a:r>
            <a:r>
              <a:rPr lang="vi-VN" sz="3200" dirty="0">
                <a:latin typeface="Times New Roman" panose="02020603050405020304" pitchFamily="18" charset="0"/>
                <a:cs typeface="Times New Roman" panose="02020603050405020304" pitchFamily="18" charset="0"/>
              </a:rPr>
              <a:t>with (v</a:t>
            </a:r>
            <a:r>
              <a:rPr lang="vi-VN"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54" name="TextBox 53"/>
          <p:cNvSpPr txBox="1"/>
          <p:nvPr/>
        </p:nvSpPr>
        <p:spPr>
          <a:xfrm>
            <a:off x="7480282" y="943158"/>
            <a:ext cx="1627369"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Phong</a:t>
            </a:r>
            <a:r>
              <a:rPr lang="en-US" sz="2500" dirty="0" smtClean="0"/>
              <a:t> </a:t>
            </a:r>
            <a:r>
              <a:rPr lang="en-US" sz="2500" dirty="0" err="1" smtClean="0"/>
              <a:t>tục</a:t>
            </a:r>
            <a:endParaRPr lang="en-US" sz="2500" dirty="0"/>
          </a:p>
        </p:txBody>
      </p:sp>
      <p:sp>
        <p:nvSpPr>
          <p:cNvPr id="55" name="TextBox 54"/>
          <p:cNvSpPr txBox="1"/>
          <p:nvPr/>
        </p:nvSpPr>
        <p:spPr>
          <a:xfrm>
            <a:off x="8374117" y="2023845"/>
            <a:ext cx="1467068"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Giao</a:t>
            </a:r>
            <a:r>
              <a:rPr lang="en-US" sz="2500" dirty="0" smtClean="0"/>
              <a:t> </a:t>
            </a:r>
            <a:r>
              <a:rPr lang="en-US" sz="2500" dirty="0" err="1" smtClean="0"/>
              <a:t>tiếp</a:t>
            </a:r>
            <a:endParaRPr lang="en-US" sz="2500" dirty="0"/>
          </a:p>
        </p:txBody>
      </p:sp>
      <p:sp>
        <p:nvSpPr>
          <p:cNvPr id="56" name="TextBox 55"/>
          <p:cNvSpPr txBox="1"/>
          <p:nvPr/>
        </p:nvSpPr>
        <p:spPr>
          <a:xfrm>
            <a:off x="7254477" y="3986846"/>
            <a:ext cx="1236236"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Lịch</a:t>
            </a:r>
            <a:r>
              <a:rPr lang="en-US" sz="2500" dirty="0" smtClean="0"/>
              <a:t> </a:t>
            </a:r>
            <a:r>
              <a:rPr lang="en-US" sz="2500" dirty="0" err="1" smtClean="0"/>
              <a:t>sự</a:t>
            </a:r>
            <a:endParaRPr lang="en-US" sz="2500" dirty="0"/>
          </a:p>
        </p:txBody>
      </p:sp>
      <p:sp>
        <p:nvSpPr>
          <p:cNvPr id="57" name="TextBox 56"/>
          <p:cNvSpPr txBox="1"/>
          <p:nvPr/>
        </p:nvSpPr>
        <p:spPr>
          <a:xfrm>
            <a:off x="8142265" y="4983274"/>
            <a:ext cx="1181734"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Kết</a:t>
            </a:r>
            <a:r>
              <a:rPr lang="en-US" sz="2500" dirty="0" smtClean="0"/>
              <a:t> </a:t>
            </a:r>
            <a:r>
              <a:rPr lang="en-US" sz="2500" dirty="0" err="1" smtClean="0"/>
              <a:t>nối</a:t>
            </a:r>
            <a:endParaRPr lang="en-US" sz="2500" dirty="0"/>
          </a:p>
        </p:txBody>
      </p:sp>
    </p:spTree>
    <p:extLst>
      <p:ext uri="{BB962C8B-B14F-4D97-AF65-F5344CB8AC3E}">
        <p14:creationId xmlns:p14="http://schemas.microsoft.com/office/powerpoint/2010/main" val="248766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randombar(horizontal)">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randombar(horizont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randombar(horizontal)">
                                      <p:cBhvr>
                                        <p:cTn id="2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dirty="0" smtClean="0"/>
              <a:t>Vocabulary</a:t>
            </a:r>
          </a:p>
        </p:txBody>
      </p:sp>
      <p:grpSp>
        <p:nvGrpSpPr>
          <p:cNvPr id="30" name="Group 29">
            <a:extLst>
              <a:ext uri="{FF2B5EF4-FFF2-40B4-BE49-F238E27FC236}">
                <a16:creationId xmlns:a16="http://schemas.microsoft.com/office/drawing/2014/main" id="{D21A32D3-5565-4768-94C1-4CB5E4C535B8}"/>
              </a:ext>
            </a:extLst>
          </p:cNvPr>
          <p:cNvGrpSpPr/>
          <p:nvPr/>
        </p:nvGrpSpPr>
        <p:grpSpPr>
          <a:xfrm>
            <a:off x="497702" y="5551714"/>
            <a:ext cx="1840550" cy="1064267"/>
            <a:chOff x="3039904" y="1822609"/>
            <a:chExt cx="6105525" cy="3209925"/>
          </a:xfrm>
        </p:grpSpPr>
        <p:sp>
          <p:nvSpPr>
            <p:cNvPr id="31"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32"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33"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34"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35"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36"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56"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58"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8" name="Group 37">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47"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40"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41"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7" name="Rectangle 66"/>
          <p:cNvSpPr/>
          <p:nvPr/>
        </p:nvSpPr>
        <p:spPr>
          <a:xfrm>
            <a:off x="3115378" y="1418289"/>
            <a:ext cx="6423258" cy="4652556"/>
          </a:xfrm>
          <a:prstGeom prst="rect">
            <a:avLst/>
          </a:prstGeom>
        </p:spPr>
        <p:txBody>
          <a:bodyPr wrap="square">
            <a:spAutoFit/>
          </a:bodyPr>
          <a:lstStyle/>
          <a:p>
            <a:pPr marL="342900" lvl="0" indent="-342900">
              <a:lnSpc>
                <a:spcPct val="200000"/>
              </a:lnSpc>
              <a:spcBef>
                <a:spcPts val="100"/>
              </a:spcBef>
              <a:spcAft>
                <a:spcPts val="100"/>
              </a:spcAft>
              <a:buFont typeface="Times New Roman" panose="02020603050405020304" pitchFamily="18" charset="0"/>
              <a:buChar char="–"/>
            </a:pPr>
            <a:r>
              <a:rPr lang="vi-VN" sz="2400" dirty="0" smtClean="0">
                <a:latin typeface="Times New Roman" panose="02020603050405020304" pitchFamily="18" charset="0"/>
                <a:cs typeface="Times New Roman" panose="02020603050405020304" pitchFamily="18" charset="0"/>
              </a:rPr>
              <a:t>Experience </a:t>
            </a:r>
            <a:r>
              <a:rPr lang="vi-VN" sz="2400" dirty="0">
                <a:latin typeface="Times New Roman" panose="02020603050405020304" pitchFamily="18" charset="0"/>
                <a:cs typeface="Times New Roman" panose="02020603050405020304" pitchFamily="18" charset="0"/>
              </a:rPr>
              <a:t>(</a:t>
            </a:r>
            <a:r>
              <a:rPr lang="vi-VN" sz="2400" dirty="0" smtClean="0">
                <a:latin typeface="Times New Roman" panose="02020603050405020304" pitchFamily="18" charset="0"/>
                <a:cs typeface="Times New Roman" panose="02020603050405020304" pitchFamily="18" charset="0"/>
              </a:rPr>
              <a:t>n)</a:t>
            </a:r>
            <a:endParaRPr lang="en-US" sz="2400" dirty="0" smtClean="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vi-VN" sz="2400" dirty="0" smtClean="0">
                <a:latin typeface="Times New Roman" panose="02020603050405020304" pitchFamily="18" charset="0"/>
                <a:cs typeface="Times New Roman" panose="02020603050405020304" pitchFamily="18" charset="0"/>
              </a:rPr>
              <a:t>Common </a:t>
            </a:r>
            <a:r>
              <a:rPr lang="vi-VN" sz="2400" dirty="0">
                <a:latin typeface="Times New Roman" panose="02020603050405020304" pitchFamily="18" charset="0"/>
                <a:cs typeface="Times New Roman" panose="02020603050405020304" pitchFamily="18" charset="0"/>
              </a:rPr>
              <a:t>(adj): </a:t>
            </a:r>
            <a:endParaRPr lang="en-US" sz="2400" dirty="0" smtClean="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vi-VN" sz="2400" dirty="0" smtClean="0">
                <a:latin typeface="Times New Roman" panose="02020603050405020304" pitchFamily="18" charset="0"/>
                <a:cs typeface="Times New Roman" panose="02020603050405020304" pitchFamily="18" charset="0"/>
              </a:rPr>
              <a:t>Trust </a:t>
            </a:r>
            <a:r>
              <a:rPr lang="vi-VN" sz="2400" dirty="0">
                <a:latin typeface="Times New Roman" panose="02020603050405020304" pitchFamily="18" charset="0"/>
                <a:cs typeface="Times New Roman" panose="02020603050405020304" pitchFamily="18" charset="0"/>
              </a:rPr>
              <a:t>(n/v</a:t>
            </a:r>
            <a:r>
              <a:rPr lang="vi-VN"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vi-VN" sz="2400" dirty="0">
                <a:latin typeface="Times New Roman" panose="02020603050405020304" pitchFamily="18" charset="0"/>
                <a:cs typeface="Times New Roman" panose="02020603050405020304" pitchFamily="18" charset="0"/>
              </a:rPr>
              <a:t>Comfortable (adj</a:t>
            </a:r>
            <a:r>
              <a:rPr lang="vi-VN"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vi-VN" sz="2400" dirty="0">
                <a:latin typeface="Times New Roman" panose="02020603050405020304" pitchFamily="18" charset="0"/>
                <a:cs typeface="Times New Roman" panose="02020603050405020304" pitchFamily="18" charset="0"/>
              </a:rPr>
              <a:t>Uncomfortable (adj</a:t>
            </a:r>
            <a:r>
              <a:rPr lang="vi-VN"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en-US" sz="2400" dirty="0" smtClean="0">
                <a:latin typeface="Times New Roman" panose="02020603050405020304" pitchFamily="18" charset="0"/>
                <a:cs typeface="Times New Roman" panose="02020603050405020304" pitchFamily="18" charset="0"/>
              </a:rPr>
              <a:t>Avoid (v):</a:t>
            </a:r>
          </a:p>
        </p:txBody>
      </p:sp>
      <p:sp>
        <p:nvSpPr>
          <p:cNvPr id="69" name="TextBox 68"/>
          <p:cNvSpPr txBox="1"/>
          <p:nvPr/>
        </p:nvSpPr>
        <p:spPr>
          <a:xfrm>
            <a:off x="5555228" y="1670958"/>
            <a:ext cx="1863908"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Trải</a:t>
            </a:r>
            <a:r>
              <a:rPr lang="en-US" sz="2500" dirty="0" smtClean="0"/>
              <a:t> </a:t>
            </a:r>
            <a:r>
              <a:rPr lang="en-US" sz="2500" dirty="0" err="1" smtClean="0"/>
              <a:t>nghiệm</a:t>
            </a:r>
            <a:endParaRPr lang="en-US" sz="2500" dirty="0"/>
          </a:p>
        </p:txBody>
      </p:sp>
      <p:sp>
        <p:nvSpPr>
          <p:cNvPr id="70" name="TextBox 69"/>
          <p:cNvSpPr txBox="1"/>
          <p:nvPr/>
        </p:nvSpPr>
        <p:spPr>
          <a:xfrm>
            <a:off x="5555228" y="2486101"/>
            <a:ext cx="1217000"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smtClean="0"/>
              <a:t>Chung </a:t>
            </a:r>
            <a:endParaRPr lang="en-US" sz="2500" dirty="0"/>
          </a:p>
        </p:txBody>
      </p:sp>
      <p:sp>
        <p:nvSpPr>
          <p:cNvPr id="71" name="TextBox 70"/>
          <p:cNvSpPr txBox="1"/>
          <p:nvPr/>
        </p:nvSpPr>
        <p:spPr>
          <a:xfrm>
            <a:off x="5555228" y="3267513"/>
            <a:ext cx="1324402"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Lòng</a:t>
            </a:r>
            <a:r>
              <a:rPr lang="en-US" sz="2500" dirty="0" smtClean="0"/>
              <a:t> tin</a:t>
            </a:r>
            <a:endParaRPr lang="en-US" sz="2500" dirty="0"/>
          </a:p>
        </p:txBody>
      </p:sp>
      <p:sp>
        <p:nvSpPr>
          <p:cNvPr id="72" name="TextBox 71"/>
          <p:cNvSpPr txBox="1"/>
          <p:nvPr/>
        </p:nvSpPr>
        <p:spPr>
          <a:xfrm>
            <a:off x="5976978" y="3920797"/>
            <a:ext cx="1590500"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Thoải</a:t>
            </a:r>
            <a:r>
              <a:rPr lang="en-US" sz="2500" dirty="0" smtClean="0"/>
              <a:t> </a:t>
            </a:r>
            <a:r>
              <a:rPr lang="en-US" sz="2500" dirty="0" err="1" smtClean="0"/>
              <a:t>mái</a:t>
            </a:r>
            <a:endParaRPr lang="en-US" sz="2500" dirty="0"/>
          </a:p>
        </p:txBody>
      </p:sp>
      <p:sp>
        <p:nvSpPr>
          <p:cNvPr id="73" name="TextBox 72"/>
          <p:cNvSpPr txBox="1"/>
          <p:nvPr/>
        </p:nvSpPr>
        <p:spPr>
          <a:xfrm>
            <a:off x="6217429" y="4700508"/>
            <a:ext cx="2499402"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Không</a:t>
            </a:r>
            <a:r>
              <a:rPr lang="en-US" sz="2500" dirty="0" smtClean="0"/>
              <a:t> </a:t>
            </a:r>
            <a:r>
              <a:rPr lang="en-US" sz="2500" dirty="0" err="1" smtClean="0"/>
              <a:t>thoải</a:t>
            </a:r>
            <a:r>
              <a:rPr lang="en-US" sz="2500" dirty="0" smtClean="0"/>
              <a:t> </a:t>
            </a:r>
            <a:r>
              <a:rPr lang="en-US" sz="2500" dirty="0" err="1" smtClean="0"/>
              <a:t>mái</a:t>
            </a:r>
            <a:endParaRPr lang="en-US" sz="2500" dirty="0"/>
          </a:p>
        </p:txBody>
      </p:sp>
      <p:sp>
        <p:nvSpPr>
          <p:cNvPr id="74" name="TextBox 73"/>
          <p:cNvSpPr txBox="1"/>
          <p:nvPr/>
        </p:nvSpPr>
        <p:spPr>
          <a:xfrm>
            <a:off x="4967471" y="5421532"/>
            <a:ext cx="1009507"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Tránh</a:t>
            </a:r>
            <a:endParaRPr lang="en-US" sz="2500" dirty="0"/>
          </a:p>
        </p:txBody>
      </p:sp>
    </p:spTree>
    <p:extLst>
      <p:ext uri="{BB962C8B-B14F-4D97-AF65-F5344CB8AC3E}">
        <p14:creationId xmlns:p14="http://schemas.microsoft.com/office/powerpoint/2010/main" val="342313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randombar(horizontal)">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randombar(horizontal)">
                                      <p:cBhvr>
                                        <p:cTn id="17" dur="5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randombar(horizontal)">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randombar(horizontal)">
                                      <p:cBhvr>
                                        <p:cTn id="27" dur="500"/>
                                        <p:tgtEl>
                                          <p:spTgt spid="7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randombar(horizontal)">
                                      <p:cBhvr>
                                        <p:cTn id="3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P spid="73" grpId="0" animBg="1"/>
      <p:bldP spid="7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511511" y="703343"/>
            <a:ext cx="7391721" cy="689191"/>
          </a:xfrm>
          <a:solidFill>
            <a:schemeClr val="accent1">
              <a:lumMod val="20000"/>
              <a:lumOff val="80000"/>
            </a:schemeClr>
          </a:solidFill>
        </p:spPr>
        <p:txBody>
          <a:bodyPr/>
          <a:lstStyle/>
          <a:p>
            <a:r>
              <a:rPr lang="en-US" dirty="0" smtClean="0"/>
              <a:t>Checking Vocabulary</a:t>
            </a:r>
            <a:endParaRPr lang="en-US" dirty="0"/>
          </a:p>
        </p:txBody>
      </p:sp>
      <p:grpSp>
        <p:nvGrpSpPr>
          <p:cNvPr id="34" name="Group 33">
            <a:extLst>
              <a:ext uri="{FF2B5EF4-FFF2-40B4-BE49-F238E27FC236}">
                <a16:creationId xmlns:a16="http://schemas.microsoft.com/office/drawing/2014/main" id="{8F73AEED-ACF5-43E1-A16F-E45AA9B6E2F9}"/>
              </a:ext>
            </a:extLst>
          </p:cNvPr>
          <p:cNvGrpSpPr/>
          <p:nvPr/>
        </p:nvGrpSpPr>
        <p:grpSpPr>
          <a:xfrm>
            <a:off x="323529" y="4545531"/>
            <a:ext cx="2267062" cy="1993204"/>
            <a:chOff x="3983887" y="4061275"/>
            <a:chExt cx="2122406" cy="1866023"/>
          </a:xfrm>
        </p:grpSpPr>
        <p:grpSp>
          <p:nvGrpSpPr>
            <p:cNvPr id="35" name="Group 34">
              <a:extLst>
                <a:ext uri="{FF2B5EF4-FFF2-40B4-BE49-F238E27FC236}">
                  <a16:creationId xmlns:a16="http://schemas.microsoft.com/office/drawing/2014/main" id="{327AC145-1171-405D-B431-6D20D642F65E}"/>
                </a:ext>
              </a:extLst>
            </p:cNvPr>
            <p:cNvGrpSpPr/>
            <p:nvPr/>
          </p:nvGrpSpPr>
          <p:grpSpPr>
            <a:xfrm>
              <a:off x="3983887" y="5358975"/>
              <a:ext cx="2049157" cy="568323"/>
              <a:chOff x="3622676" y="3492499"/>
              <a:chExt cx="2575763" cy="714375"/>
            </a:xfrm>
            <a:effectLst>
              <a:outerShdw blurRad="50800" dist="38100" dir="8100000" algn="tr" rotWithShape="0">
                <a:prstClr val="black">
                  <a:alpha val="40000"/>
                </a:prstClr>
              </a:outerShdw>
            </a:effectLst>
          </p:grpSpPr>
          <p:sp>
            <p:nvSpPr>
              <p:cNvPr id="48" name="Freeform 15">
                <a:extLst>
                  <a:ext uri="{FF2B5EF4-FFF2-40B4-BE49-F238E27FC236}">
                    <a16:creationId xmlns:a16="http://schemas.microsoft.com/office/drawing/2014/main" id="{A91FF5D8-2C76-48D9-BB17-500080933FBD}"/>
                  </a:ext>
                </a:extLst>
              </p:cNvPr>
              <p:cNvSpPr/>
              <p:nvPr/>
            </p:nvSpPr>
            <p:spPr>
              <a:xfrm>
                <a:off x="3622676" y="3492499"/>
                <a:ext cx="2575763"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2985"/>
                  <a:gd name="connsiteY0" fmla="*/ 0 h 714375"/>
                  <a:gd name="connsiteX1" fmla="*/ 6350 w 2572985"/>
                  <a:gd name="connsiteY1" fmla="*/ 177800 h 714375"/>
                  <a:gd name="connsiteX2" fmla="*/ 9525 w 2572985"/>
                  <a:gd name="connsiteY2" fmla="*/ 266700 h 714375"/>
                  <a:gd name="connsiteX3" fmla="*/ 2460625 w 2572985"/>
                  <a:gd name="connsiteY3" fmla="*/ 273050 h 714375"/>
                  <a:gd name="connsiteX4" fmla="*/ 2457450 w 2572985"/>
                  <a:gd name="connsiteY4" fmla="*/ 587375 h 714375"/>
                  <a:gd name="connsiteX5" fmla="*/ 66675 w 2572985"/>
                  <a:gd name="connsiteY5" fmla="*/ 590550 h 714375"/>
                  <a:gd name="connsiteX6" fmla="*/ 88900 w 2572985"/>
                  <a:gd name="connsiteY6" fmla="*/ 593725 h 714375"/>
                  <a:gd name="connsiteX7" fmla="*/ 92075 w 2572985"/>
                  <a:gd name="connsiteY7" fmla="*/ 546100 h 714375"/>
                  <a:gd name="connsiteX8" fmla="*/ 0 w 2572985"/>
                  <a:gd name="connsiteY8" fmla="*/ 619125 h 714375"/>
                  <a:gd name="connsiteX9" fmla="*/ 6350 w 2572985"/>
                  <a:gd name="connsiteY9" fmla="*/ 714375 h 714375"/>
                  <a:gd name="connsiteX10" fmla="*/ 2565400 w 2572985"/>
                  <a:gd name="connsiteY10" fmla="*/ 714375 h 714375"/>
                  <a:gd name="connsiteX11" fmla="*/ 2565567 w 2572985"/>
                  <a:gd name="connsiteY11" fmla="*/ 205427 h 714375"/>
                  <a:gd name="connsiteX12" fmla="*/ 2295525 w 2572985"/>
                  <a:gd name="connsiteY12" fmla="*/ 0 h 714375"/>
                  <a:gd name="connsiteX13" fmla="*/ 225425 w 2572985"/>
                  <a:gd name="connsiteY13" fmla="*/ 0 h 714375"/>
                  <a:gd name="connsiteX0" fmla="*/ 225425 w 2575763"/>
                  <a:gd name="connsiteY0" fmla="*/ 0 h 714375"/>
                  <a:gd name="connsiteX1" fmla="*/ 6350 w 2575763"/>
                  <a:gd name="connsiteY1" fmla="*/ 177800 h 714375"/>
                  <a:gd name="connsiteX2" fmla="*/ 9525 w 2575763"/>
                  <a:gd name="connsiteY2" fmla="*/ 266700 h 714375"/>
                  <a:gd name="connsiteX3" fmla="*/ 2460625 w 2575763"/>
                  <a:gd name="connsiteY3" fmla="*/ 273050 h 714375"/>
                  <a:gd name="connsiteX4" fmla="*/ 2457450 w 2575763"/>
                  <a:gd name="connsiteY4" fmla="*/ 587375 h 714375"/>
                  <a:gd name="connsiteX5" fmla="*/ 66675 w 2575763"/>
                  <a:gd name="connsiteY5" fmla="*/ 590550 h 714375"/>
                  <a:gd name="connsiteX6" fmla="*/ 88900 w 2575763"/>
                  <a:gd name="connsiteY6" fmla="*/ 593725 h 714375"/>
                  <a:gd name="connsiteX7" fmla="*/ 92075 w 2575763"/>
                  <a:gd name="connsiteY7" fmla="*/ 546100 h 714375"/>
                  <a:gd name="connsiteX8" fmla="*/ 0 w 2575763"/>
                  <a:gd name="connsiteY8" fmla="*/ 619125 h 714375"/>
                  <a:gd name="connsiteX9" fmla="*/ 6350 w 2575763"/>
                  <a:gd name="connsiteY9" fmla="*/ 714375 h 714375"/>
                  <a:gd name="connsiteX10" fmla="*/ 2565400 w 2575763"/>
                  <a:gd name="connsiteY10" fmla="*/ 714375 h 714375"/>
                  <a:gd name="connsiteX11" fmla="*/ 2574145 w 2575763"/>
                  <a:gd name="connsiteY11" fmla="*/ 205427 h 714375"/>
                  <a:gd name="connsiteX12" fmla="*/ 2295525 w 2575763"/>
                  <a:gd name="connsiteY12" fmla="*/ 0 h 714375"/>
                  <a:gd name="connsiteX13" fmla="*/ 225425 w 2575763"/>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763"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2028" y="381110"/>
                      <a:pt x="2574145" y="205427"/>
                    </a:cubicBezTo>
                    <a:cubicBezTo>
                      <a:pt x="2488420" y="123935"/>
                      <a:pt x="2381250" y="65617"/>
                      <a:pt x="2295525" y="0"/>
                    </a:cubicBezTo>
                    <a:lnTo>
                      <a:pt x="225425" y="0"/>
                    </a:lnTo>
                    <a:close/>
                  </a:path>
                </a:pathLst>
              </a:custGeom>
              <a:solidFill>
                <a:schemeClr val="accent1"/>
              </a:solidFill>
              <a:ln>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9" name="Rectangle 22">
                <a:extLst>
                  <a:ext uri="{FF2B5EF4-FFF2-40B4-BE49-F238E27FC236}">
                    <a16:creationId xmlns:a16="http://schemas.microsoft.com/office/drawing/2014/main" id="{52A6D2C2-1257-4363-ABA9-D2E726D7B048}"/>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6" name="Group 35">
              <a:extLst>
                <a:ext uri="{FF2B5EF4-FFF2-40B4-BE49-F238E27FC236}">
                  <a16:creationId xmlns:a16="http://schemas.microsoft.com/office/drawing/2014/main" id="{77A9E681-F45F-4B07-92F6-56CC70C38092}"/>
                </a:ext>
              </a:extLst>
            </p:cNvPr>
            <p:cNvGrpSpPr/>
            <p:nvPr/>
          </p:nvGrpSpPr>
          <p:grpSpPr>
            <a:xfrm>
              <a:off x="4035197" y="5083389"/>
              <a:ext cx="2071096" cy="442029"/>
              <a:chOff x="3644106" y="3130550"/>
              <a:chExt cx="2603340" cy="555625"/>
            </a:xfrm>
            <a:effectLst>
              <a:outerShdw blurRad="50800" dist="38100" dir="8100000" algn="tr" rotWithShape="0">
                <a:prstClr val="black">
                  <a:alpha val="40000"/>
                </a:prstClr>
              </a:outerShdw>
            </a:effectLst>
          </p:grpSpPr>
          <p:sp>
            <p:nvSpPr>
              <p:cNvPr id="46" name="Freeform 18">
                <a:extLst>
                  <a:ext uri="{FF2B5EF4-FFF2-40B4-BE49-F238E27FC236}">
                    <a16:creationId xmlns:a16="http://schemas.microsoft.com/office/drawing/2014/main" id="{743E5878-7A71-4724-915E-D92AF28367E5}"/>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 name="Freeform 19">
                <a:extLst>
                  <a:ext uri="{FF2B5EF4-FFF2-40B4-BE49-F238E27FC236}">
                    <a16:creationId xmlns:a16="http://schemas.microsoft.com/office/drawing/2014/main" id="{3B1F35B9-5D87-4EF6-A2F3-07AB630537D7}"/>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nvGrpSpPr>
            <p:cNvPr id="37" name="Group 36">
              <a:extLst>
                <a:ext uri="{FF2B5EF4-FFF2-40B4-BE49-F238E27FC236}">
                  <a16:creationId xmlns:a16="http://schemas.microsoft.com/office/drawing/2014/main" id="{B0CD787F-24D2-4C19-81C6-10565B0DE25C}"/>
                </a:ext>
              </a:extLst>
            </p:cNvPr>
            <p:cNvGrpSpPr/>
            <p:nvPr/>
          </p:nvGrpSpPr>
          <p:grpSpPr>
            <a:xfrm flipH="1">
              <a:off x="4155315" y="4711652"/>
              <a:ext cx="1753505" cy="486436"/>
              <a:chOff x="3622676" y="3492499"/>
              <a:chExt cx="2575177" cy="714375"/>
            </a:xfrm>
            <a:effectLst>
              <a:outerShdw blurRad="50800" dist="38100" dir="8100000" algn="tr" rotWithShape="0">
                <a:prstClr val="black">
                  <a:alpha val="40000"/>
                </a:prstClr>
              </a:outerShdw>
            </a:effectLst>
          </p:grpSpPr>
          <p:sp>
            <p:nvSpPr>
              <p:cNvPr id="44" name="Freeform 21">
                <a:extLst>
                  <a:ext uri="{FF2B5EF4-FFF2-40B4-BE49-F238E27FC236}">
                    <a16:creationId xmlns:a16="http://schemas.microsoft.com/office/drawing/2014/main" id="{7C59D5B6-5F93-4681-9B74-6A485C99E242}"/>
                  </a:ext>
                </a:extLst>
              </p:cNvPr>
              <p:cNvSpPr/>
              <p:nvPr/>
            </p:nvSpPr>
            <p:spPr>
              <a:xfrm>
                <a:off x="3622676" y="3492499"/>
                <a:ext cx="2575177"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3535"/>
                  <a:gd name="connsiteY0" fmla="*/ 0 h 714375"/>
                  <a:gd name="connsiteX1" fmla="*/ 6350 w 2573535"/>
                  <a:gd name="connsiteY1" fmla="*/ 177800 h 714375"/>
                  <a:gd name="connsiteX2" fmla="*/ 9525 w 2573535"/>
                  <a:gd name="connsiteY2" fmla="*/ 266700 h 714375"/>
                  <a:gd name="connsiteX3" fmla="*/ 2460625 w 2573535"/>
                  <a:gd name="connsiteY3" fmla="*/ 273050 h 714375"/>
                  <a:gd name="connsiteX4" fmla="*/ 2457450 w 2573535"/>
                  <a:gd name="connsiteY4" fmla="*/ 587375 h 714375"/>
                  <a:gd name="connsiteX5" fmla="*/ 66675 w 2573535"/>
                  <a:gd name="connsiteY5" fmla="*/ 590550 h 714375"/>
                  <a:gd name="connsiteX6" fmla="*/ 88900 w 2573535"/>
                  <a:gd name="connsiteY6" fmla="*/ 593725 h 714375"/>
                  <a:gd name="connsiteX7" fmla="*/ 92075 w 2573535"/>
                  <a:gd name="connsiteY7" fmla="*/ 546100 h 714375"/>
                  <a:gd name="connsiteX8" fmla="*/ 0 w 2573535"/>
                  <a:gd name="connsiteY8" fmla="*/ 619125 h 714375"/>
                  <a:gd name="connsiteX9" fmla="*/ 6350 w 2573535"/>
                  <a:gd name="connsiteY9" fmla="*/ 714375 h 714375"/>
                  <a:gd name="connsiteX10" fmla="*/ 2565400 w 2573535"/>
                  <a:gd name="connsiteY10" fmla="*/ 714375 h 714375"/>
                  <a:gd name="connsiteX11" fmla="*/ 2567732 w 2573535"/>
                  <a:gd name="connsiteY11" fmla="*/ 201861 h 714375"/>
                  <a:gd name="connsiteX12" fmla="*/ 2295525 w 2573535"/>
                  <a:gd name="connsiteY12" fmla="*/ 0 h 714375"/>
                  <a:gd name="connsiteX13" fmla="*/ 225425 w 2573535"/>
                  <a:gd name="connsiteY13" fmla="*/ 0 h 714375"/>
                  <a:gd name="connsiteX0" fmla="*/ 225425 w 2575177"/>
                  <a:gd name="connsiteY0" fmla="*/ 0 h 714375"/>
                  <a:gd name="connsiteX1" fmla="*/ 6350 w 2575177"/>
                  <a:gd name="connsiteY1" fmla="*/ 177800 h 714375"/>
                  <a:gd name="connsiteX2" fmla="*/ 9525 w 2575177"/>
                  <a:gd name="connsiteY2" fmla="*/ 266700 h 714375"/>
                  <a:gd name="connsiteX3" fmla="*/ 2460625 w 2575177"/>
                  <a:gd name="connsiteY3" fmla="*/ 273050 h 714375"/>
                  <a:gd name="connsiteX4" fmla="*/ 2457450 w 2575177"/>
                  <a:gd name="connsiteY4" fmla="*/ 587375 h 714375"/>
                  <a:gd name="connsiteX5" fmla="*/ 66675 w 2575177"/>
                  <a:gd name="connsiteY5" fmla="*/ 590550 h 714375"/>
                  <a:gd name="connsiteX6" fmla="*/ 88900 w 2575177"/>
                  <a:gd name="connsiteY6" fmla="*/ 593725 h 714375"/>
                  <a:gd name="connsiteX7" fmla="*/ 92075 w 2575177"/>
                  <a:gd name="connsiteY7" fmla="*/ 546100 h 714375"/>
                  <a:gd name="connsiteX8" fmla="*/ 0 w 2575177"/>
                  <a:gd name="connsiteY8" fmla="*/ 619125 h 714375"/>
                  <a:gd name="connsiteX9" fmla="*/ 6350 w 2575177"/>
                  <a:gd name="connsiteY9" fmla="*/ 714375 h 714375"/>
                  <a:gd name="connsiteX10" fmla="*/ 2565400 w 2575177"/>
                  <a:gd name="connsiteY10" fmla="*/ 714375 h 714375"/>
                  <a:gd name="connsiteX11" fmla="*/ 2572743 w 2575177"/>
                  <a:gd name="connsiteY11" fmla="*/ 201861 h 714375"/>
                  <a:gd name="connsiteX12" fmla="*/ 2295525 w 2575177"/>
                  <a:gd name="connsiteY12" fmla="*/ 0 h 714375"/>
                  <a:gd name="connsiteX13" fmla="*/ 225425 w 2575177"/>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177"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0626" y="377544"/>
                      <a:pt x="2572743" y="201861"/>
                    </a:cubicBezTo>
                    <a:cubicBezTo>
                      <a:pt x="2487018" y="120369"/>
                      <a:pt x="2381250" y="65617"/>
                      <a:pt x="2295525" y="0"/>
                    </a:cubicBezTo>
                    <a:lnTo>
                      <a:pt x="225425" y="0"/>
                    </a:ln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5" name="Rectangle 22">
                <a:extLst>
                  <a:ext uri="{FF2B5EF4-FFF2-40B4-BE49-F238E27FC236}">
                    <a16:creationId xmlns:a16="http://schemas.microsoft.com/office/drawing/2014/main" id="{8D90CE31-8383-4B84-AA04-42EBF17E9F6E}"/>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8" name="Group 37">
              <a:extLst>
                <a:ext uri="{FF2B5EF4-FFF2-40B4-BE49-F238E27FC236}">
                  <a16:creationId xmlns:a16="http://schemas.microsoft.com/office/drawing/2014/main" id="{CF747D6C-B93C-45D1-BAAE-7E19F9CD7D5F}"/>
                </a:ext>
              </a:extLst>
            </p:cNvPr>
            <p:cNvGrpSpPr/>
            <p:nvPr/>
          </p:nvGrpSpPr>
          <p:grpSpPr>
            <a:xfrm>
              <a:off x="4203709" y="4329734"/>
              <a:ext cx="1681345" cy="465751"/>
              <a:chOff x="3622676" y="3492499"/>
              <a:chExt cx="2578868" cy="714375"/>
            </a:xfrm>
            <a:effectLst>
              <a:outerShdw blurRad="50800" dist="38100" dir="8100000" algn="tr" rotWithShape="0">
                <a:prstClr val="black">
                  <a:alpha val="40000"/>
                </a:prstClr>
              </a:outerShdw>
            </a:effectLst>
          </p:grpSpPr>
          <p:sp>
            <p:nvSpPr>
              <p:cNvPr id="42" name="Freeform 24">
                <a:extLst>
                  <a:ext uri="{FF2B5EF4-FFF2-40B4-BE49-F238E27FC236}">
                    <a16:creationId xmlns:a16="http://schemas.microsoft.com/office/drawing/2014/main" id="{5999C798-0583-4933-8EBE-F7F213804028}"/>
                  </a:ext>
                </a:extLst>
              </p:cNvPr>
              <p:cNvSpPr/>
              <p:nvPr/>
            </p:nvSpPr>
            <p:spPr>
              <a:xfrm>
                <a:off x="3622676" y="3492499"/>
                <a:ext cx="2578868"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8868"/>
                  <a:gd name="connsiteY0" fmla="*/ 0 h 714375"/>
                  <a:gd name="connsiteX1" fmla="*/ 6350 w 2578868"/>
                  <a:gd name="connsiteY1" fmla="*/ 177800 h 714375"/>
                  <a:gd name="connsiteX2" fmla="*/ 9525 w 2578868"/>
                  <a:gd name="connsiteY2" fmla="*/ 266700 h 714375"/>
                  <a:gd name="connsiteX3" fmla="*/ 2460625 w 2578868"/>
                  <a:gd name="connsiteY3" fmla="*/ 273050 h 714375"/>
                  <a:gd name="connsiteX4" fmla="*/ 2457450 w 2578868"/>
                  <a:gd name="connsiteY4" fmla="*/ 587375 h 714375"/>
                  <a:gd name="connsiteX5" fmla="*/ 66675 w 2578868"/>
                  <a:gd name="connsiteY5" fmla="*/ 590550 h 714375"/>
                  <a:gd name="connsiteX6" fmla="*/ 88900 w 2578868"/>
                  <a:gd name="connsiteY6" fmla="*/ 593725 h 714375"/>
                  <a:gd name="connsiteX7" fmla="*/ 92075 w 2578868"/>
                  <a:gd name="connsiteY7" fmla="*/ 546100 h 714375"/>
                  <a:gd name="connsiteX8" fmla="*/ 0 w 2578868"/>
                  <a:gd name="connsiteY8" fmla="*/ 619125 h 714375"/>
                  <a:gd name="connsiteX9" fmla="*/ 6350 w 2578868"/>
                  <a:gd name="connsiteY9" fmla="*/ 714375 h 714375"/>
                  <a:gd name="connsiteX10" fmla="*/ 2565400 w 2578868"/>
                  <a:gd name="connsiteY10" fmla="*/ 714375 h 714375"/>
                  <a:gd name="connsiteX11" fmla="*/ 2578868 w 2578868"/>
                  <a:gd name="connsiteY11" fmla="*/ 202083 h 714375"/>
                  <a:gd name="connsiteX12" fmla="*/ 2295525 w 2578868"/>
                  <a:gd name="connsiteY12" fmla="*/ 0 h 714375"/>
                  <a:gd name="connsiteX13" fmla="*/ 225425 w 2578868"/>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8868"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6751" y="377766"/>
                      <a:pt x="2578868" y="202083"/>
                    </a:cubicBezTo>
                    <a:cubicBezTo>
                      <a:pt x="2493143" y="120591"/>
                      <a:pt x="2381250" y="65617"/>
                      <a:pt x="2295525" y="0"/>
                    </a:cubicBezTo>
                    <a:lnTo>
                      <a:pt x="225425" y="0"/>
                    </a:lnTo>
                    <a:close/>
                  </a:path>
                </a:pathLst>
              </a:cu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3" name="Rectangle 22">
                <a:extLst>
                  <a:ext uri="{FF2B5EF4-FFF2-40B4-BE49-F238E27FC236}">
                    <a16:creationId xmlns:a16="http://schemas.microsoft.com/office/drawing/2014/main" id="{EE367FE9-819A-4511-BE9C-74CD32C8D253}"/>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9" name="Group 38">
              <a:extLst>
                <a:ext uri="{FF2B5EF4-FFF2-40B4-BE49-F238E27FC236}">
                  <a16:creationId xmlns:a16="http://schemas.microsoft.com/office/drawing/2014/main" id="{3AEC82C7-C9AB-4E3F-BCD5-D17B8C5BBA74}"/>
                </a:ext>
              </a:extLst>
            </p:cNvPr>
            <p:cNvGrpSpPr/>
            <p:nvPr/>
          </p:nvGrpSpPr>
          <p:grpSpPr>
            <a:xfrm>
              <a:off x="4117666" y="4061275"/>
              <a:ext cx="1832471" cy="391100"/>
              <a:chOff x="3644106" y="3130550"/>
              <a:chExt cx="2603340" cy="555625"/>
            </a:xfrm>
            <a:effectLst>
              <a:outerShdw blurRad="50800" dist="38100" dir="8100000" algn="tr" rotWithShape="0">
                <a:prstClr val="black">
                  <a:alpha val="40000"/>
                </a:prstClr>
              </a:outerShdw>
            </a:effectLst>
          </p:grpSpPr>
          <p:sp>
            <p:nvSpPr>
              <p:cNvPr id="40" name="Freeform 27">
                <a:extLst>
                  <a:ext uri="{FF2B5EF4-FFF2-40B4-BE49-F238E27FC236}">
                    <a16:creationId xmlns:a16="http://schemas.microsoft.com/office/drawing/2014/main" id="{E96353B0-C1EA-4D7B-A58A-D9DB7C5B76DF}"/>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1" name="Freeform 28">
                <a:extLst>
                  <a:ext uri="{FF2B5EF4-FFF2-40B4-BE49-F238E27FC236}">
                    <a16:creationId xmlns:a16="http://schemas.microsoft.com/office/drawing/2014/main" id="{B5A2E2F7-5CFD-4544-AAB2-4DF842068C60}"/>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grpSp>
        <p:nvGrpSpPr>
          <p:cNvPr id="26" name="Group 25">
            <a:extLst>
              <a:ext uri="{FF2B5EF4-FFF2-40B4-BE49-F238E27FC236}">
                <a16:creationId xmlns:a16="http://schemas.microsoft.com/office/drawing/2014/main" id="{845941B9-5FDD-4EE3-83C0-5A47DF7A3EA3}"/>
              </a:ext>
            </a:extLst>
          </p:cNvPr>
          <p:cNvGrpSpPr/>
          <p:nvPr/>
        </p:nvGrpSpPr>
        <p:grpSpPr>
          <a:xfrm>
            <a:off x="715853" y="3169479"/>
            <a:ext cx="1269337" cy="1448022"/>
            <a:chOff x="7993416" y="2408078"/>
            <a:chExt cx="2952016" cy="3367573"/>
          </a:xfrm>
          <a:effectLst>
            <a:outerShdw blurRad="50800" dist="38100" dir="5400000" algn="t" rotWithShape="0">
              <a:prstClr val="black">
                <a:alpha val="40000"/>
              </a:prstClr>
            </a:outerShdw>
          </a:effectLst>
        </p:grpSpPr>
        <p:sp>
          <p:nvSpPr>
            <p:cNvPr id="27" name="Freeform: Shape 26">
              <a:extLst>
                <a:ext uri="{FF2B5EF4-FFF2-40B4-BE49-F238E27FC236}">
                  <a16:creationId xmlns:a16="http://schemas.microsoft.com/office/drawing/2014/main" id="{EBE1342F-C70D-445F-B452-2BA8B0BB4042}"/>
                </a:ext>
              </a:extLst>
            </p:cNvPr>
            <p:cNvSpPr/>
            <p:nvPr/>
          </p:nvSpPr>
          <p:spPr>
            <a:xfrm>
              <a:off x="9158751" y="2592612"/>
              <a:ext cx="291460" cy="654431"/>
            </a:xfrm>
            <a:custGeom>
              <a:avLst/>
              <a:gdLst>
                <a:gd name="connsiteX0" fmla="*/ 188758 w 291460"/>
                <a:gd name="connsiteY0" fmla="*/ 525930 h 654431"/>
                <a:gd name="connsiteX1" fmla="*/ 1118 w 291460"/>
                <a:gd name="connsiteY1" fmla="*/ 23212 h 654431"/>
                <a:gd name="connsiteX2" fmla="*/ 8501 w 291460"/>
                <a:gd name="connsiteY2" fmla="*/ 10504 h 654431"/>
                <a:gd name="connsiteX3" fmla="*/ 230078 w 291460"/>
                <a:gd name="connsiteY3" fmla="*/ 32 h 654431"/>
                <a:gd name="connsiteX4" fmla="*/ 238526 w 291460"/>
                <a:gd name="connsiteY4" fmla="*/ 7629 h 654431"/>
                <a:gd name="connsiteX5" fmla="*/ 287513 w 291460"/>
                <a:gd name="connsiteY5" fmla="*/ 463241 h 654431"/>
                <a:gd name="connsiteX6" fmla="*/ 262274 w 291460"/>
                <a:gd name="connsiteY6" fmla="*/ 646551 h 654431"/>
                <a:gd name="connsiteX7" fmla="*/ 205549 w 291460"/>
                <a:gd name="connsiteY7" fmla="*/ 654431 h 654431"/>
                <a:gd name="connsiteX8" fmla="*/ 188758 w 291460"/>
                <a:gd name="connsiteY8" fmla="*/ 525930 h 65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460" h="654431">
                  <a:moveTo>
                    <a:pt x="188758" y="525930"/>
                  </a:moveTo>
                  <a:cubicBezTo>
                    <a:pt x="169519" y="442617"/>
                    <a:pt x="152089" y="264951"/>
                    <a:pt x="1118" y="23212"/>
                  </a:cubicBezTo>
                  <a:cubicBezTo>
                    <a:pt x="-2183" y="17923"/>
                    <a:pt x="2289" y="11036"/>
                    <a:pt x="8501" y="10504"/>
                  </a:cubicBezTo>
                  <a:cubicBezTo>
                    <a:pt x="90998" y="3582"/>
                    <a:pt x="207324" y="1559"/>
                    <a:pt x="230078" y="32"/>
                  </a:cubicBezTo>
                  <a:cubicBezTo>
                    <a:pt x="235828" y="-358"/>
                    <a:pt x="237142" y="2837"/>
                    <a:pt x="238526" y="7629"/>
                  </a:cubicBezTo>
                  <a:cubicBezTo>
                    <a:pt x="281407" y="156648"/>
                    <a:pt x="300327" y="308329"/>
                    <a:pt x="287513" y="463241"/>
                  </a:cubicBezTo>
                  <a:cubicBezTo>
                    <a:pt x="282401" y="524723"/>
                    <a:pt x="271219" y="585530"/>
                    <a:pt x="262274" y="646551"/>
                  </a:cubicBezTo>
                  <a:cubicBezTo>
                    <a:pt x="243460" y="649923"/>
                    <a:pt x="224646" y="653189"/>
                    <a:pt x="205549" y="654431"/>
                  </a:cubicBezTo>
                  <a:cubicBezTo>
                    <a:pt x="204590" y="611018"/>
                    <a:pt x="198059" y="568279"/>
                    <a:pt x="188758" y="525930"/>
                  </a:cubicBezTo>
                  <a:close/>
                </a:path>
              </a:pathLst>
            </a:custGeom>
            <a:solidFill>
              <a:srgbClr val="512E16"/>
            </a:solidFill>
            <a:ln w="3549"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6B20E29-4AFF-4DC3-B61D-2A6CFECA33D7}"/>
                </a:ext>
              </a:extLst>
            </p:cNvPr>
            <p:cNvSpPr/>
            <p:nvPr/>
          </p:nvSpPr>
          <p:spPr>
            <a:xfrm>
              <a:off x="7993416" y="3140146"/>
              <a:ext cx="2952016" cy="2635505"/>
            </a:xfrm>
            <a:custGeom>
              <a:avLst/>
              <a:gdLst>
                <a:gd name="connsiteX0" fmla="*/ 3088 w 2952016"/>
                <a:gd name="connsiteY0" fmla="*/ 996574 h 2635505"/>
                <a:gd name="connsiteX1" fmla="*/ 271167 w 2952016"/>
                <a:gd name="connsiteY1" fmla="*/ 280800 h 2635505"/>
                <a:gd name="connsiteX2" fmla="*/ 527708 w 2952016"/>
                <a:gd name="connsiteY2" fmla="*/ 78641 h 2635505"/>
                <a:gd name="connsiteX3" fmla="*/ 867066 w 2952016"/>
                <a:gd name="connsiteY3" fmla="*/ 23087 h 2635505"/>
                <a:gd name="connsiteX4" fmla="*/ 1191550 w 2952016"/>
                <a:gd name="connsiteY4" fmla="*/ 91242 h 2635505"/>
                <a:gd name="connsiteX5" fmla="*/ 1501764 w 2952016"/>
                <a:gd name="connsiteY5" fmla="*/ 87693 h 2635505"/>
                <a:gd name="connsiteX6" fmla="*/ 2055882 w 2952016"/>
                <a:gd name="connsiteY6" fmla="*/ 4983 h 2635505"/>
                <a:gd name="connsiteX7" fmla="*/ 2344762 w 2952016"/>
                <a:gd name="connsiteY7" fmla="*/ 88261 h 2635505"/>
                <a:gd name="connsiteX8" fmla="*/ 2751600 w 2952016"/>
                <a:gd name="connsiteY8" fmla="*/ 458537 h 2635505"/>
                <a:gd name="connsiteX9" fmla="*/ 2944352 w 2952016"/>
                <a:gd name="connsiteY9" fmla="*/ 986422 h 2635505"/>
                <a:gd name="connsiteX10" fmla="*/ 2882196 w 2952016"/>
                <a:gd name="connsiteY10" fmla="*/ 1591160 h 2635505"/>
                <a:gd name="connsiteX11" fmla="*/ 2523847 w 2952016"/>
                <a:gd name="connsiteY11" fmla="*/ 2262669 h 2635505"/>
                <a:gd name="connsiteX12" fmla="*/ 2117612 w 2952016"/>
                <a:gd name="connsiteY12" fmla="*/ 2593152 h 2635505"/>
                <a:gd name="connsiteX13" fmla="*/ 1815243 w 2952016"/>
                <a:gd name="connsiteY13" fmla="*/ 2634827 h 2635505"/>
                <a:gd name="connsiteX14" fmla="*/ 1259954 w 2952016"/>
                <a:gd name="connsiteY14" fmla="*/ 2610298 h 2635505"/>
                <a:gd name="connsiteX15" fmla="*/ 1076679 w 2952016"/>
                <a:gd name="connsiteY15" fmla="*/ 2625207 h 2635505"/>
                <a:gd name="connsiteX16" fmla="*/ 738351 w 2952016"/>
                <a:gd name="connsiteY16" fmla="*/ 2543562 h 2635505"/>
                <a:gd name="connsiteX17" fmla="*/ 460831 w 2952016"/>
                <a:gd name="connsiteY17" fmla="*/ 2303349 h 2635505"/>
                <a:gd name="connsiteX18" fmla="*/ 3088 w 2952016"/>
                <a:gd name="connsiteY18" fmla="*/ 996574 h 263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2016" h="2635505">
                  <a:moveTo>
                    <a:pt x="3088" y="996574"/>
                  </a:moveTo>
                  <a:cubicBezTo>
                    <a:pt x="19133" y="735525"/>
                    <a:pt x="101417" y="483562"/>
                    <a:pt x="271167" y="280800"/>
                  </a:cubicBezTo>
                  <a:cubicBezTo>
                    <a:pt x="341630" y="196635"/>
                    <a:pt x="427960" y="125320"/>
                    <a:pt x="527708" y="78641"/>
                  </a:cubicBezTo>
                  <a:cubicBezTo>
                    <a:pt x="634769" y="28518"/>
                    <a:pt x="749675" y="10272"/>
                    <a:pt x="867066" y="23087"/>
                  </a:cubicBezTo>
                  <a:cubicBezTo>
                    <a:pt x="976256" y="34979"/>
                    <a:pt x="1085412" y="64974"/>
                    <a:pt x="1191550" y="91242"/>
                  </a:cubicBezTo>
                  <a:cubicBezTo>
                    <a:pt x="1294493" y="116730"/>
                    <a:pt x="1398785" y="109524"/>
                    <a:pt x="1501764" y="87693"/>
                  </a:cubicBezTo>
                  <a:cubicBezTo>
                    <a:pt x="1688268" y="48148"/>
                    <a:pt x="1861603" y="-18800"/>
                    <a:pt x="2055882" y="4983"/>
                  </a:cubicBezTo>
                  <a:cubicBezTo>
                    <a:pt x="2156589" y="17301"/>
                    <a:pt x="2254278" y="42114"/>
                    <a:pt x="2344762" y="88261"/>
                  </a:cubicBezTo>
                  <a:cubicBezTo>
                    <a:pt x="2513766" y="174449"/>
                    <a:pt x="2648764" y="297093"/>
                    <a:pt x="2751600" y="458537"/>
                  </a:cubicBezTo>
                  <a:cubicBezTo>
                    <a:pt x="2851242" y="614975"/>
                    <a:pt x="2922521" y="801657"/>
                    <a:pt x="2944352" y="986422"/>
                  </a:cubicBezTo>
                  <a:cubicBezTo>
                    <a:pt x="2967745" y="1184357"/>
                    <a:pt x="2934910" y="1400502"/>
                    <a:pt x="2882196" y="1591160"/>
                  </a:cubicBezTo>
                  <a:cubicBezTo>
                    <a:pt x="2813366" y="1840318"/>
                    <a:pt x="2689231" y="2064734"/>
                    <a:pt x="2523847" y="2262669"/>
                  </a:cubicBezTo>
                  <a:cubicBezTo>
                    <a:pt x="2410184" y="2398661"/>
                    <a:pt x="2285126" y="2526204"/>
                    <a:pt x="2117612" y="2593152"/>
                  </a:cubicBezTo>
                  <a:cubicBezTo>
                    <a:pt x="2016302" y="2633620"/>
                    <a:pt x="1922127" y="2637560"/>
                    <a:pt x="1815243" y="2634827"/>
                  </a:cubicBezTo>
                  <a:cubicBezTo>
                    <a:pt x="1631969" y="2630141"/>
                    <a:pt x="1442696" y="2593401"/>
                    <a:pt x="1259954" y="2610298"/>
                  </a:cubicBezTo>
                  <a:cubicBezTo>
                    <a:pt x="1198933" y="2615942"/>
                    <a:pt x="1137984" y="2622119"/>
                    <a:pt x="1076679" y="2625207"/>
                  </a:cubicBezTo>
                  <a:cubicBezTo>
                    <a:pt x="949704" y="2631596"/>
                    <a:pt x="846690" y="2609233"/>
                    <a:pt x="738351" y="2543562"/>
                  </a:cubicBezTo>
                  <a:cubicBezTo>
                    <a:pt x="633243" y="2479844"/>
                    <a:pt x="540842" y="2396353"/>
                    <a:pt x="460831" y="2303349"/>
                  </a:cubicBezTo>
                  <a:cubicBezTo>
                    <a:pt x="152924" y="1945427"/>
                    <a:pt x="-26055" y="1470752"/>
                    <a:pt x="3088" y="996574"/>
                  </a:cubicBezTo>
                  <a:close/>
                </a:path>
              </a:pathLst>
            </a:custGeom>
            <a:solidFill>
              <a:srgbClr val="A91F22"/>
            </a:solidFill>
            <a:ln w="354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BB354B5-2945-40F7-A07E-49B37667F6EE}"/>
                </a:ext>
              </a:extLst>
            </p:cNvPr>
            <p:cNvSpPr/>
            <p:nvPr/>
          </p:nvSpPr>
          <p:spPr>
            <a:xfrm>
              <a:off x="9469940" y="2408078"/>
              <a:ext cx="1156857" cy="602657"/>
            </a:xfrm>
            <a:custGeom>
              <a:avLst/>
              <a:gdLst>
                <a:gd name="connsiteX0" fmla="*/ 264778 w 1156857"/>
                <a:gd name="connsiteY0" fmla="*/ 602658 h 602657"/>
                <a:gd name="connsiteX1" fmla="*/ 6816 w 1156857"/>
                <a:gd name="connsiteY1" fmla="*/ 571136 h 602657"/>
                <a:gd name="connsiteX2" fmla="*/ 1776 w 1156857"/>
                <a:gd name="connsiteY2" fmla="*/ 560806 h 602657"/>
                <a:gd name="connsiteX3" fmla="*/ 457317 w 1156857"/>
                <a:gd name="connsiteY3" fmla="*/ 96071 h 602657"/>
                <a:gd name="connsiteX4" fmla="*/ 880094 w 1156857"/>
                <a:gd name="connsiteY4" fmla="*/ 262 h 602657"/>
                <a:gd name="connsiteX5" fmla="*/ 1141001 w 1156857"/>
                <a:gd name="connsiteY5" fmla="*/ 38032 h 602657"/>
                <a:gd name="connsiteX6" fmla="*/ 1150976 w 1156857"/>
                <a:gd name="connsiteY6" fmla="*/ 58905 h 602657"/>
                <a:gd name="connsiteX7" fmla="*/ 975298 w 1156857"/>
                <a:gd name="connsiteY7" fmla="*/ 305223 h 602657"/>
                <a:gd name="connsiteX8" fmla="*/ 671048 w 1156857"/>
                <a:gd name="connsiteY8" fmla="*/ 513487 h 602657"/>
                <a:gd name="connsiteX9" fmla="*/ 319976 w 1156857"/>
                <a:gd name="connsiteY9" fmla="*/ 599924 h 602657"/>
                <a:gd name="connsiteX10" fmla="*/ 264778 w 1156857"/>
                <a:gd name="connsiteY10" fmla="*/ 602658 h 60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6857" h="602657">
                  <a:moveTo>
                    <a:pt x="264778" y="602658"/>
                  </a:moveTo>
                  <a:cubicBezTo>
                    <a:pt x="177631" y="601202"/>
                    <a:pt x="91904" y="588956"/>
                    <a:pt x="6816" y="571136"/>
                  </a:cubicBezTo>
                  <a:cubicBezTo>
                    <a:pt x="-496" y="569609"/>
                    <a:pt x="-1490" y="567479"/>
                    <a:pt x="1776" y="560806"/>
                  </a:cubicBezTo>
                  <a:cubicBezTo>
                    <a:pt x="102340" y="355594"/>
                    <a:pt x="249194" y="195003"/>
                    <a:pt x="457317" y="96071"/>
                  </a:cubicBezTo>
                  <a:cubicBezTo>
                    <a:pt x="590575" y="32707"/>
                    <a:pt x="731146" y="-3465"/>
                    <a:pt x="880094" y="262"/>
                  </a:cubicBezTo>
                  <a:cubicBezTo>
                    <a:pt x="968518" y="2463"/>
                    <a:pt x="1055204" y="17088"/>
                    <a:pt x="1141001" y="38032"/>
                  </a:cubicBezTo>
                  <a:cubicBezTo>
                    <a:pt x="1160028" y="42682"/>
                    <a:pt x="1160028" y="42363"/>
                    <a:pt x="1150976" y="58905"/>
                  </a:cubicBezTo>
                  <a:cubicBezTo>
                    <a:pt x="1102273" y="148039"/>
                    <a:pt x="1047181" y="232914"/>
                    <a:pt x="975298" y="305223"/>
                  </a:cubicBezTo>
                  <a:cubicBezTo>
                    <a:pt x="887264" y="393754"/>
                    <a:pt x="783469" y="460064"/>
                    <a:pt x="671048" y="513487"/>
                  </a:cubicBezTo>
                  <a:cubicBezTo>
                    <a:pt x="559869" y="566343"/>
                    <a:pt x="442159" y="592150"/>
                    <a:pt x="319976" y="599924"/>
                  </a:cubicBezTo>
                  <a:cubicBezTo>
                    <a:pt x="301553" y="601131"/>
                    <a:pt x="283165" y="601770"/>
                    <a:pt x="264778" y="602658"/>
                  </a:cubicBezTo>
                  <a:close/>
                </a:path>
              </a:pathLst>
            </a:custGeom>
            <a:solidFill>
              <a:srgbClr val="416430"/>
            </a:solidFill>
            <a:ln w="3549"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2AE376A-2A5B-4E4C-891F-B9BF4632ADAF}"/>
                </a:ext>
              </a:extLst>
            </p:cNvPr>
            <p:cNvSpPr/>
            <p:nvPr/>
          </p:nvSpPr>
          <p:spPr>
            <a:xfrm>
              <a:off x="9154403" y="2596370"/>
              <a:ext cx="228526" cy="522122"/>
            </a:xfrm>
            <a:custGeom>
              <a:avLst/>
              <a:gdLst>
                <a:gd name="connsiteX0" fmla="*/ 193923 w 228526"/>
                <a:gd name="connsiteY0" fmla="*/ 521213 h 522122"/>
                <a:gd name="connsiteX1" fmla="*/ 3159 w 228526"/>
                <a:gd name="connsiteY1" fmla="*/ 19631 h 522122"/>
                <a:gd name="connsiteX2" fmla="*/ 9229 w 228526"/>
                <a:gd name="connsiteY2" fmla="*/ 8095 h 522122"/>
                <a:gd name="connsiteX3" fmla="*/ 162579 w 228526"/>
                <a:gd name="connsiteY3" fmla="*/ 746 h 522122"/>
                <a:gd name="connsiteX4" fmla="*/ 184374 w 228526"/>
                <a:gd name="connsiteY4" fmla="*/ 15265 h 522122"/>
                <a:gd name="connsiteX5" fmla="*/ 219091 w 228526"/>
                <a:gd name="connsiteY5" fmla="*/ 433108 h 522122"/>
                <a:gd name="connsiteX6" fmla="*/ 196870 w 228526"/>
                <a:gd name="connsiteY6" fmla="*/ 521959 h 522122"/>
                <a:gd name="connsiteX7" fmla="*/ 193923 w 228526"/>
                <a:gd name="connsiteY7" fmla="*/ 521213 h 52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526" h="522122">
                  <a:moveTo>
                    <a:pt x="193923" y="521213"/>
                  </a:moveTo>
                  <a:cubicBezTo>
                    <a:pt x="181322" y="475563"/>
                    <a:pt x="167123" y="261051"/>
                    <a:pt x="3159" y="19631"/>
                  </a:cubicBezTo>
                  <a:cubicBezTo>
                    <a:pt x="-2308" y="11609"/>
                    <a:pt x="-923" y="8520"/>
                    <a:pt x="9229" y="8095"/>
                  </a:cubicBezTo>
                  <a:cubicBezTo>
                    <a:pt x="60346" y="5929"/>
                    <a:pt x="111462" y="3231"/>
                    <a:pt x="162579" y="746"/>
                  </a:cubicBezTo>
                  <a:cubicBezTo>
                    <a:pt x="179298" y="-1170"/>
                    <a:pt x="180683" y="-389"/>
                    <a:pt x="184374" y="15265"/>
                  </a:cubicBezTo>
                  <a:cubicBezTo>
                    <a:pt x="216251" y="150582"/>
                    <a:pt x="243584" y="294241"/>
                    <a:pt x="219091" y="433108"/>
                  </a:cubicBezTo>
                  <a:cubicBezTo>
                    <a:pt x="214902" y="456785"/>
                    <a:pt x="199035" y="521533"/>
                    <a:pt x="196870" y="521959"/>
                  </a:cubicBezTo>
                  <a:cubicBezTo>
                    <a:pt x="195805" y="522207"/>
                    <a:pt x="194207" y="522313"/>
                    <a:pt x="193923" y="521213"/>
                  </a:cubicBezTo>
                  <a:close/>
                </a:path>
              </a:pathLst>
            </a:custGeom>
            <a:solidFill>
              <a:srgbClr val="331D11"/>
            </a:solidFill>
            <a:ln w="3549"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2167EB8D-CE89-4991-BD77-2FE82941450F}"/>
                </a:ext>
              </a:extLst>
            </p:cNvPr>
            <p:cNvSpPr/>
            <p:nvPr/>
          </p:nvSpPr>
          <p:spPr>
            <a:xfrm>
              <a:off x="8410053" y="3283600"/>
              <a:ext cx="2461540" cy="2421185"/>
            </a:xfrm>
            <a:custGeom>
              <a:avLst/>
              <a:gdLst>
                <a:gd name="connsiteX0" fmla="*/ 106 w 2461540"/>
                <a:gd name="connsiteY0" fmla="*/ 979953 h 2421185"/>
                <a:gd name="connsiteX1" fmla="*/ 13098 w 2461540"/>
                <a:gd name="connsiteY1" fmla="*/ 786775 h 2421185"/>
                <a:gd name="connsiteX2" fmla="*/ 188350 w 2461540"/>
                <a:gd name="connsiteY2" fmla="*/ 296233 h 2421185"/>
                <a:gd name="connsiteX3" fmla="*/ 595224 w 2461540"/>
                <a:gd name="connsiteY3" fmla="*/ 16547 h 2421185"/>
                <a:gd name="connsiteX4" fmla="*/ 1130919 w 2461540"/>
                <a:gd name="connsiteY4" fmla="*/ 88323 h 2421185"/>
                <a:gd name="connsiteX5" fmla="*/ 1576450 w 2461540"/>
                <a:gd name="connsiteY5" fmla="*/ 609 h 2421185"/>
                <a:gd name="connsiteX6" fmla="*/ 1997239 w 2461540"/>
                <a:gd name="connsiteY6" fmla="*/ 119348 h 2421185"/>
                <a:gd name="connsiteX7" fmla="*/ 2461016 w 2461540"/>
                <a:gd name="connsiteY7" fmla="*/ 1053540 h 2421185"/>
                <a:gd name="connsiteX8" fmla="*/ 2154280 w 2461540"/>
                <a:gd name="connsiteY8" fmla="*/ 1965581 h 2421185"/>
                <a:gd name="connsiteX9" fmla="*/ 1785318 w 2461540"/>
                <a:gd name="connsiteY9" fmla="*/ 2326308 h 2421185"/>
                <a:gd name="connsiteX10" fmla="*/ 1224349 w 2461540"/>
                <a:gd name="connsiteY10" fmla="*/ 2418744 h 2421185"/>
                <a:gd name="connsiteX11" fmla="*/ 675874 w 2461540"/>
                <a:gd name="connsiteY11" fmla="*/ 2301069 h 2421185"/>
                <a:gd name="connsiteX12" fmla="*/ 563737 w 2461540"/>
                <a:gd name="connsiteY12" fmla="*/ 2243066 h 2421185"/>
                <a:gd name="connsiteX13" fmla="*/ 238046 w 2461540"/>
                <a:gd name="connsiteY13" fmla="*/ 1839777 h 2421185"/>
                <a:gd name="connsiteX14" fmla="*/ 106 w 2461540"/>
                <a:gd name="connsiteY14" fmla="*/ 979953 h 2421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1540" h="2421185">
                  <a:moveTo>
                    <a:pt x="106" y="979953"/>
                  </a:moveTo>
                  <a:cubicBezTo>
                    <a:pt x="816" y="915099"/>
                    <a:pt x="5182" y="850529"/>
                    <a:pt x="13098" y="786775"/>
                  </a:cubicBezTo>
                  <a:cubicBezTo>
                    <a:pt x="34574" y="613476"/>
                    <a:pt x="96020" y="444329"/>
                    <a:pt x="188350" y="296233"/>
                  </a:cubicBezTo>
                  <a:cubicBezTo>
                    <a:pt x="279011" y="150764"/>
                    <a:pt x="421463" y="38201"/>
                    <a:pt x="595224" y="16547"/>
                  </a:cubicBezTo>
                  <a:cubicBezTo>
                    <a:pt x="778889" y="-6349"/>
                    <a:pt x="945728" y="102025"/>
                    <a:pt x="1130919" y="88323"/>
                  </a:cubicBezTo>
                  <a:cubicBezTo>
                    <a:pt x="1282707" y="77106"/>
                    <a:pt x="1424200" y="7353"/>
                    <a:pt x="1576450" y="609"/>
                  </a:cubicBezTo>
                  <a:cubicBezTo>
                    <a:pt x="1724688" y="-5923"/>
                    <a:pt x="1872571" y="40544"/>
                    <a:pt x="1997239" y="119348"/>
                  </a:cubicBezTo>
                  <a:cubicBezTo>
                    <a:pt x="2314268" y="319804"/>
                    <a:pt x="2471878" y="686139"/>
                    <a:pt x="2461016" y="1053540"/>
                  </a:cubicBezTo>
                  <a:cubicBezTo>
                    <a:pt x="2451467" y="1376320"/>
                    <a:pt x="2326657" y="1696119"/>
                    <a:pt x="2154280" y="1965581"/>
                  </a:cubicBezTo>
                  <a:cubicBezTo>
                    <a:pt x="2060744" y="2111760"/>
                    <a:pt x="1946832" y="2253751"/>
                    <a:pt x="1785318" y="2326308"/>
                  </a:cubicBezTo>
                  <a:cubicBezTo>
                    <a:pt x="1610208" y="2404971"/>
                    <a:pt x="1414865" y="2429642"/>
                    <a:pt x="1224349" y="2418744"/>
                  </a:cubicBezTo>
                  <a:cubicBezTo>
                    <a:pt x="1041465" y="2408308"/>
                    <a:pt x="846618" y="2368160"/>
                    <a:pt x="675874" y="2301069"/>
                  </a:cubicBezTo>
                  <a:cubicBezTo>
                    <a:pt x="636614" y="2285664"/>
                    <a:pt x="598632" y="2266850"/>
                    <a:pt x="563737" y="2243066"/>
                  </a:cubicBezTo>
                  <a:cubicBezTo>
                    <a:pt x="423948" y="2147826"/>
                    <a:pt x="329488" y="1978502"/>
                    <a:pt x="238046" y="1839777"/>
                  </a:cubicBezTo>
                  <a:cubicBezTo>
                    <a:pt x="72273" y="1588277"/>
                    <a:pt x="-3231" y="1281435"/>
                    <a:pt x="106" y="979953"/>
                  </a:cubicBezTo>
                  <a:close/>
                </a:path>
              </a:pathLst>
            </a:custGeom>
            <a:solidFill>
              <a:srgbClr val="D22127"/>
            </a:solidFill>
            <a:ln w="354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AEDC470-010D-4777-B5D6-27B2332AA101}"/>
                </a:ext>
              </a:extLst>
            </p:cNvPr>
            <p:cNvSpPr/>
            <p:nvPr/>
          </p:nvSpPr>
          <p:spPr>
            <a:xfrm>
              <a:off x="9506813" y="2451151"/>
              <a:ext cx="1012456" cy="522280"/>
            </a:xfrm>
            <a:custGeom>
              <a:avLst/>
              <a:gdLst>
                <a:gd name="connsiteX0" fmla="*/ 242885 w 1012456"/>
                <a:gd name="connsiteY0" fmla="*/ 522276 h 522280"/>
                <a:gd name="connsiteX1" fmla="*/ 72496 w 1012456"/>
                <a:gd name="connsiteY1" fmla="*/ 514289 h 522280"/>
                <a:gd name="connsiteX2" fmla="*/ 614 w 1012456"/>
                <a:gd name="connsiteY2" fmla="*/ 496504 h 522280"/>
                <a:gd name="connsiteX3" fmla="*/ 152366 w 1012456"/>
                <a:gd name="connsiteY3" fmla="*/ 282667 h 522280"/>
                <a:gd name="connsiteX4" fmla="*/ 625905 w 1012456"/>
                <a:gd name="connsiteY4" fmla="*/ 19203 h 522280"/>
                <a:gd name="connsiteX5" fmla="*/ 968386 w 1012456"/>
                <a:gd name="connsiteY5" fmla="*/ 17748 h 522280"/>
                <a:gd name="connsiteX6" fmla="*/ 1011587 w 1012456"/>
                <a:gd name="connsiteY6" fmla="*/ 49908 h 522280"/>
                <a:gd name="connsiteX7" fmla="*/ 654764 w 1012456"/>
                <a:gd name="connsiteY7" fmla="*/ 419439 h 522280"/>
                <a:gd name="connsiteX8" fmla="*/ 242885 w 1012456"/>
                <a:gd name="connsiteY8" fmla="*/ 522276 h 52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456" h="522280">
                  <a:moveTo>
                    <a:pt x="242885" y="522276"/>
                  </a:moveTo>
                  <a:cubicBezTo>
                    <a:pt x="190597" y="522382"/>
                    <a:pt x="134014" y="520643"/>
                    <a:pt x="72496" y="514289"/>
                  </a:cubicBezTo>
                  <a:cubicBezTo>
                    <a:pt x="65752" y="513579"/>
                    <a:pt x="-7409" y="510632"/>
                    <a:pt x="614" y="496504"/>
                  </a:cubicBezTo>
                  <a:cubicBezTo>
                    <a:pt x="44915" y="418410"/>
                    <a:pt x="91878" y="349757"/>
                    <a:pt x="152366" y="282667"/>
                  </a:cubicBezTo>
                  <a:cubicBezTo>
                    <a:pt x="279625" y="141528"/>
                    <a:pt x="442701" y="57895"/>
                    <a:pt x="625905" y="19203"/>
                  </a:cubicBezTo>
                  <a:cubicBezTo>
                    <a:pt x="738610" y="-4580"/>
                    <a:pt x="856249" y="-7633"/>
                    <a:pt x="968386" y="17748"/>
                  </a:cubicBezTo>
                  <a:cubicBezTo>
                    <a:pt x="978006" y="19913"/>
                    <a:pt x="1018899" y="33757"/>
                    <a:pt x="1011587" y="49908"/>
                  </a:cubicBezTo>
                  <a:cubicBezTo>
                    <a:pt x="940378" y="207128"/>
                    <a:pt x="803535" y="335736"/>
                    <a:pt x="654764" y="419439"/>
                  </a:cubicBezTo>
                  <a:cubicBezTo>
                    <a:pt x="521364" y="494517"/>
                    <a:pt x="394638" y="521921"/>
                    <a:pt x="242885" y="522276"/>
                  </a:cubicBezTo>
                  <a:close/>
                </a:path>
              </a:pathLst>
            </a:custGeom>
            <a:solidFill>
              <a:srgbClr val="4A7B3A"/>
            </a:solidFill>
            <a:ln w="354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6DA6684-8BDE-42DD-8697-8D5FAA3BD84B}"/>
                </a:ext>
              </a:extLst>
            </p:cNvPr>
            <p:cNvSpPr/>
            <p:nvPr/>
          </p:nvSpPr>
          <p:spPr>
            <a:xfrm>
              <a:off x="10386387" y="3476784"/>
              <a:ext cx="459163" cy="1196909"/>
            </a:xfrm>
            <a:custGeom>
              <a:avLst/>
              <a:gdLst>
                <a:gd name="connsiteX0" fmla="*/ 884 w 459163"/>
                <a:gd name="connsiteY0" fmla="*/ 0 h 1196909"/>
                <a:gd name="connsiteX1" fmla="*/ 58390 w 459163"/>
                <a:gd name="connsiteY1" fmla="*/ 35249 h 1196909"/>
                <a:gd name="connsiteX2" fmla="*/ 449645 w 459163"/>
                <a:gd name="connsiteY2" fmla="*/ 654719 h 1196909"/>
                <a:gd name="connsiteX3" fmla="*/ 347306 w 459163"/>
                <a:gd name="connsiteY3" fmla="*/ 1196910 h 1196909"/>
                <a:gd name="connsiteX4" fmla="*/ 351352 w 459163"/>
                <a:gd name="connsiteY4" fmla="*/ 1137948 h 1196909"/>
                <a:gd name="connsiteX5" fmla="*/ 358949 w 459163"/>
                <a:gd name="connsiteY5" fmla="*/ 1072739 h 1196909"/>
                <a:gd name="connsiteX6" fmla="*/ 368533 w 459163"/>
                <a:gd name="connsiteY6" fmla="*/ 954674 h 1196909"/>
                <a:gd name="connsiteX7" fmla="*/ 348335 w 459163"/>
                <a:gd name="connsiteY7" fmla="*/ 692382 h 1196909"/>
                <a:gd name="connsiteX8" fmla="*/ 156896 w 459163"/>
                <a:gd name="connsiteY8" fmla="*/ 204999 h 1196909"/>
                <a:gd name="connsiteX9" fmla="*/ 5889 w 459163"/>
                <a:gd name="connsiteY9" fmla="*/ 12247 h 1196909"/>
                <a:gd name="connsiteX10" fmla="*/ 884 w 459163"/>
                <a:gd name="connsiteY10" fmla="*/ 0 h 119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163" h="1196909">
                  <a:moveTo>
                    <a:pt x="884" y="0"/>
                  </a:moveTo>
                  <a:cubicBezTo>
                    <a:pt x="20302" y="11892"/>
                    <a:pt x="39470" y="23322"/>
                    <a:pt x="58390" y="35249"/>
                  </a:cubicBezTo>
                  <a:cubicBezTo>
                    <a:pt x="268714" y="167868"/>
                    <a:pt x="412728" y="411169"/>
                    <a:pt x="449645" y="654719"/>
                  </a:cubicBezTo>
                  <a:cubicBezTo>
                    <a:pt x="477760" y="840194"/>
                    <a:pt x="443575" y="1035857"/>
                    <a:pt x="347306" y="1196910"/>
                  </a:cubicBezTo>
                  <a:cubicBezTo>
                    <a:pt x="354263" y="1185267"/>
                    <a:pt x="350075" y="1152005"/>
                    <a:pt x="351352" y="1137948"/>
                  </a:cubicBezTo>
                  <a:cubicBezTo>
                    <a:pt x="353340" y="1116153"/>
                    <a:pt x="355861" y="1094393"/>
                    <a:pt x="358949" y="1072739"/>
                  </a:cubicBezTo>
                  <a:cubicBezTo>
                    <a:pt x="364522" y="1033408"/>
                    <a:pt x="367575" y="994467"/>
                    <a:pt x="368533" y="954674"/>
                  </a:cubicBezTo>
                  <a:cubicBezTo>
                    <a:pt x="370663" y="866853"/>
                    <a:pt x="363777" y="778854"/>
                    <a:pt x="348335" y="692382"/>
                  </a:cubicBezTo>
                  <a:cubicBezTo>
                    <a:pt x="317488" y="519437"/>
                    <a:pt x="252527" y="352421"/>
                    <a:pt x="156896" y="204999"/>
                  </a:cubicBezTo>
                  <a:cubicBezTo>
                    <a:pt x="112169" y="136098"/>
                    <a:pt x="59562" y="74084"/>
                    <a:pt x="5889" y="12247"/>
                  </a:cubicBezTo>
                  <a:cubicBezTo>
                    <a:pt x="3334" y="9300"/>
                    <a:pt x="-2133" y="7455"/>
                    <a:pt x="884" y="0"/>
                  </a:cubicBezTo>
                  <a:close/>
                </a:path>
              </a:pathLst>
            </a:custGeom>
            <a:solidFill>
              <a:srgbClr val="FFFFFF"/>
            </a:solidFill>
            <a:ln w="3549" cap="flat">
              <a:noFill/>
              <a:prstDash val="solid"/>
              <a:miter/>
            </a:ln>
          </p:spPr>
          <p:txBody>
            <a:bodyPr rtlCol="0" anchor="ctr"/>
            <a:lstStyle/>
            <a:p>
              <a:endParaRPr lang="en-US"/>
            </a:p>
          </p:txBody>
        </p:sp>
      </p:grpSp>
      <p:sp>
        <p:nvSpPr>
          <p:cNvPr id="3" name="Rectangle 2"/>
          <p:cNvSpPr/>
          <p:nvPr/>
        </p:nvSpPr>
        <p:spPr>
          <a:xfrm>
            <a:off x="3122334" y="2066555"/>
            <a:ext cx="8479116" cy="424731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571500" indent="-571500">
              <a:lnSpc>
                <a:spcPct val="150000"/>
              </a:lnSpc>
              <a:buFont typeface="Arial" panose="020B0604020202020204" pitchFamily="34" charset="0"/>
              <a:buChar char="•"/>
            </a:pPr>
            <a:r>
              <a:rPr lang="en-US" sz="3600" dirty="0" smtClean="0">
                <a:latin typeface="Times New Roman" panose="02020603050405020304" pitchFamily="18" charset="0"/>
                <a:ea typeface="Times New Roman" panose="02020603050405020304" pitchFamily="18" charset="0"/>
              </a:rPr>
              <a:t>2 students on board</a:t>
            </a:r>
          </a:p>
          <a:p>
            <a:pPr marL="571500" indent="-571500">
              <a:lnSpc>
                <a:spcPct val="150000"/>
              </a:lnSpc>
              <a:buFont typeface="Arial" panose="020B0604020202020204" pitchFamily="34" charset="0"/>
              <a:buChar char="•"/>
            </a:pPr>
            <a:r>
              <a:rPr lang="en-US" sz="3600" dirty="0" smtClean="0">
                <a:latin typeface="Times New Roman" panose="02020603050405020304" pitchFamily="18" charset="0"/>
                <a:ea typeface="Times New Roman" panose="02020603050405020304" pitchFamily="18" charset="0"/>
              </a:rPr>
              <a:t>Audience explain the words, 2 students </a:t>
            </a:r>
            <a:r>
              <a:rPr lang="vi-VN" sz="3600" dirty="0" smtClean="0">
                <a:latin typeface="Times New Roman" panose="02020603050405020304" pitchFamily="18" charset="0"/>
                <a:ea typeface="Times New Roman" panose="02020603050405020304" pitchFamily="18" charset="0"/>
              </a:rPr>
              <a:t>write </a:t>
            </a:r>
            <a:r>
              <a:rPr lang="vi-VN" sz="3600" dirty="0">
                <a:latin typeface="Times New Roman" panose="02020603050405020304" pitchFamily="18" charset="0"/>
                <a:ea typeface="Times New Roman" panose="02020603050405020304" pitchFamily="18" charset="0"/>
              </a:rPr>
              <a:t>the words on board. </a:t>
            </a:r>
            <a:endParaRPr lang="en-US" sz="3600" dirty="0" smtClean="0">
              <a:latin typeface="Times New Roman" panose="02020603050405020304" pitchFamily="18" charset="0"/>
              <a:ea typeface="Times New Roman" panose="02020603050405020304" pitchFamily="18" charset="0"/>
            </a:endParaRPr>
          </a:p>
          <a:p>
            <a:pPr marL="571500" indent="-571500">
              <a:lnSpc>
                <a:spcPct val="150000"/>
              </a:lnSpc>
              <a:buFont typeface="Arial" panose="020B0604020202020204" pitchFamily="34" charset="0"/>
              <a:buChar char="•"/>
            </a:pPr>
            <a:r>
              <a:rPr lang="vi-VN" sz="3600" dirty="0" smtClean="0">
                <a:latin typeface="Times New Roman" panose="02020603050405020304" pitchFamily="18" charset="0"/>
                <a:ea typeface="Times New Roman" panose="02020603050405020304" pitchFamily="18" charset="0"/>
              </a:rPr>
              <a:t>Those </a:t>
            </a:r>
            <a:r>
              <a:rPr lang="vi-VN" sz="3600" dirty="0">
                <a:latin typeface="Times New Roman" panose="02020603050405020304" pitchFamily="18" charset="0"/>
                <a:ea typeface="Times New Roman" panose="02020603050405020304" pitchFamily="18" charset="0"/>
              </a:rPr>
              <a:t>who have more correct answers will be the winner. </a:t>
            </a:r>
            <a:endParaRPr lang="en-US" sz="3600" dirty="0"/>
          </a:p>
        </p:txBody>
      </p:sp>
    </p:spTree>
    <p:extLst>
      <p:ext uri="{BB962C8B-B14F-4D97-AF65-F5344CB8AC3E}">
        <p14:creationId xmlns:p14="http://schemas.microsoft.com/office/powerpoint/2010/main" val="1279224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1142943" y="510959"/>
            <a:ext cx="9324976" cy="1135579"/>
          </a:xfrm>
          <a:solidFill>
            <a:schemeClr val="accent1">
              <a:lumMod val="20000"/>
              <a:lumOff val="80000"/>
            </a:schemeClr>
          </a:solidFill>
        </p:spPr>
        <p:txBody>
          <a:bodyPr/>
          <a:lstStyle/>
          <a:p>
            <a:r>
              <a:rPr lang="en-US" b="1" dirty="0" smtClean="0"/>
              <a:t>Exercise A: reading the text</a:t>
            </a:r>
            <a:endParaRPr lang="en-US" b="1" dirty="0"/>
          </a:p>
        </p:txBody>
      </p:sp>
      <p:grpSp>
        <p:nvGrpSpPr>
          <p:cNvPr id="3" name="Group 2">
            <a:extLst>
              <a:ext uri="{FF2B5EF4-FFF2-40B4-BE49-F238E27FC236}">
                <a16:creationId xmlns:a16="http://schemas.microsoft.com/office/drawing/2014/main" id="{D21A32D3-5565-4768-94C1-4CB5E4C535B8}"/>
              </a:ext>
            </a:extLst>
          </p:cNvPr>
          <p:cNvGrpSpPr/>
          <p:nvPr/>
        </p:nvGrpSpPr>
        <p:grpSpPr>
          <a:xfrm>
            <a:off x="497701" y="4933950"/>
            <a:ext cx="2074049" cy="1682031"/>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aphicFrame>
        <p:nvGraphicFramePr>
          <p:cNvPr id="40" name="Table 39"/>
          <p:cNvGraphicFramePr>
            <a:graphicFrameLocks noGrp="1"/>
          </p:cNvGraphicFramePr>
          <p:nvPr>
            <p:extLst>
              <p:ext uri="{D42A27DB-BD31-4B8C-83A1-F6EECF244321}">
                <p14:modId xmlns:p14="http://schemas.microsoft.com/office/powerpoint/2010/main" val="3273975249"/>
              </p:ext>
            </p:extLst>
          </p:nvPr>
        </p:nvGraphicFramePr>
        <p:xfrm>
          <a:off x="2854324" y="2069098"/>
          <a:ext cx="8880476" cy="4209076"/>
        </p:xfrm>
        <a:graphic>
          <a:graphicData uri="http://schemas.openxmlformats.org/drawingml/2006/table">
            <a:tbl>
              <a:tblPr>
                <a:tableStyleId>{5C22544A-7EE6-4342-B048-85BDC9FD1C3A}</a:tableStyleId>
              </a:tblPr>
              <a:tblGrid>
                <a:gridCol w="8880476">
                  <a:extLst>
                    <a:ext uri="{9D8B030D-6E8A-4147-A177-3AD203B41FA5}">
                      <a16:colId xmlns:a16="http://schemas.microsoft.com/office/drawing/2014/main" val="2271698276"/>
                    </a:ext>
                  </a:extLst>
                </a:gridCol>
              </a:tblGrid>
              <a:tr h="4209076">
                <a:tc>
                  <a:txBody>
                    <a:bodyPr/>
                    <a:lstStyle/>
                    <a:p>
                      <a:pPr algn="just">
                        <a:lnSpc>
                          <a:spcPct val="150000"/>
                        </a:lnSpc>
                        <a:spcBef>
                          <a:spcPts val="100"/>
                        </a:spcBef>
                        <a:spcAft>
                          <a:spcPts val="100"/>
                        </a:spcAft>
                      </a:pPr>
                      <a:r>
                        <a:rPr lang="en-US" sz="3200" dirty="0" smtClean="0">
                          <a:effectLst/>
                        </a:rPr>
                        <a:t>Look at </a:t>
                      </a:r>
                      <a:r>
                        <a:rPr lang="vi-VN" sz="3200" dirty="0" smtClean="0">
                          <a:effectLst/>
                        </a:rPr>
                        <a:t>the </a:t>
                      </a:r>
                      <a:r>
                        <a:rPr lang="vi-VN" sz="3200" dirty="0">
                          <a:effectLst/>
                        </a:rPr>
                        <a:t>photo and </a:t>
                      </a:r>
                      <a:r>
                        <a:rPr lang="en-US" sz="3200" dirty="0" smtClean="0">
                          <a:effectLst/>
                        </a:rPr>
                        <a:t>answer</a:t>
                      </a:r>
                      <a:r>
                        <a:rPr lang="vi-VN" sz="3200" dirty="0" smtClean="0">
                          <a:effectLst/>
                        </a:rPr>
                        <a:t> </a:t>
                      </a:r>
                      <a:r>
                        <a:rPr lang="vi-VN" sz="3200" dirty="0">
                          <a:effectLst/>
                        </a:rPr>
                        <a:t>some </a:t>
                      </a:r>
                      <a:r>
                        <a:rPr lang="vi-VN" sz="3200" dirty="0" smtClean="0">
                          <a:effectLst/>
                        </a:rPr>
                        <a:t>questions</a:t>
                      </a:r>
                      <a:r>
                        <a:rPr lang="en-US" sz="3200" dirty="0" smtClean="0">
                          <a:effectLst/>
                        </a:rPr>
                        <a:t>:</a:t>
                      </a:r>
                      <a:endParaRPr lang="en-US" sz="2000" dirty="0">
                        <a:effectLst/>
                      </a:endParaRPr>
                    </a:p>
                    <a:p>
                      <a:pPr marL="342900" lvl="0" indent="-342900" algn="just">
                        <a:lnSpc>
                          <a:spcPct val="150000"/>
                        </a:lnSpc>
                        <a:spcBef>
                          <a:spcPts val="100"/>
                        </a:spcBef>
                        <a:spcAft>
                          <a:spcPts val="100"/>
                        </a:spcAft>
                        <a:buFont typeface="+mj-lt"/>
                        <a:buAutoNum type="arabicPeriod"/>
                      </a:pPr>
                      <a:r>
                        <a:rPr lang="vi-VN" sz="3200" dirty="0">
                          <a:effectLst/>
                        </a:rPr>
                        <a:t>What are they doing?</a:t>
                      </a:r>
                      <a:endParaRPr lang="en-US" sz="2800" dirty="0">
                        <a:effectLst/>
                      </a:endParaRPr>
                    </a:p>
                    <a:p>
                      <a:pPr marL="342900" lvl="0" indent="-342900" algn="just">
                        <a:lnSpc>
                          <a:spcPct val="150000"/>
                        </a:lnSpc>
                        <a:spcBef>
                          <a:spcPts val="100"/>
                        </a:spcBef>
                        <a:spcAft>
                          <a:spcPts val="100"/>
                        </a:spcAft>
                        <a:buFont typeface="+mj-lt"/>
                        <a:buAutoNum type="arabicPeriod"/>
                      </a:pPr>
                      <a:r>
                        <a:rPr lang="vi-VN" sz="3200" dirty="0">
                          <a:effectLst/>
                        </a:rPr>
                        <a:t>What are they telling us about themselves?</a:t>
                      </a:r>
                      <a:endParaRPr lang="en-US" sz="2800" dirty="0">
                        <a:effectLst/>
                      </a:endParaRPr>
                    </a:p>
                    <a:p>
                      <a:pPr marL="342900" lvl="0" indent="-342900" algn="just">
                        <a:lnSpc>
                          <a:spcPct val="150000"/>
                        </a:lnSpc>
                        <a:spcBef>
                          <a:spcPts val="100"/>
                        </a:spcBef>
                        <a:spcAft>
                          <a:spcPts val="100"/>
                        </a:spcAft>
                        <a:buFont typeface="+mj-lt"/>
                        <a:buAutoNum type="arabicPeriod"/>
                      </a:pPr>
                      <a:r>
                        <a:rPr lang="vi-VN" sz="3200" dirty="0">
                          <a:effectLst/>
                        </a:rPr>
                        <a:t>Do you usually take selfies?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spTree>
    <p:extLst>
      <p:ext uri="{BB962C8B-B14F-4D97-AF65-F5344CB8AC3E}">
        <p14:creationId xmlns:p14="http://schemas.microsoft.com/office/powerpoint/2010/main" val="15603533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p:cNvPicPr>
            <a:picLocks noChangeAspect="1"/>
          </p:cNvPicPr>
          <p:nvPr/>
        </p:nvPicPr>
        <p:blipFill>
          <a:blip r:embed="rId2"/>
          <a:stretch>
            <a:fillRect/>
          </a:stretch>
        </p:blipFill>
        <p:spPr>
          <a:xfrm>
            <a:off x="0" y="1414462"/>
            <a:ext cx="3783078" cy="4896711"/>
          </a:xfrm>
          <a:prstGeom prst="rect">
            <a:avLst/>
          </a:prstGeom>
        </p:spPr>
      </p:pic>
      <p:sp>
        <p:nvSpPr>
          <p:cNvPr id="62" name="Rectangle 61"/>
          <p:cNvSpPr/>
          <p:nvPr/>
        </p:nvSpPr>
        <p:spPr>
          <a:xfrm>
            <a:off x="3987968" y="2488295"/>
            <a:ext cx="7908758" cy="244938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spcBef>
                <a:spcPts val="100"/>
              </a:spcBef>
              <a:spcAft>
                <a:spcPts val="100"/>
              </a:spcAft>
            </a:pPr>
            <a:r>
              <a:rPr lang="vi-VN" b="1" dirty="0">
                <a:solidFill>
                  <a:schemeClr val="tx1"/>
                </a:solidFill>
                <a:latin typeface="Times New Roman" panose="02020603050405020304" pitchFamily="18" charset="0"/>
                <a:ea typeface="Times New Roman" panose="02020603050405020304" pitchFamily="18" charset="0"/>
              </a:rPr>
              <a:t>1. According to the passage, which of the following is not the use of language?</a:t>
            </a:r>
            <a:br>
              <a:rPr lang="vi-VN" b="1" dirty="0">
                <a:solidFill>
                  <a:schemeClr val="tx1"/>
                </a:solidFill>
                <a:latin typeface="Times New Roman" panose="02020603050405020304" pitchFamily="18" charset="0"/>
                <a:ea typeface="Times New Roman" panose="02020603050405020304" pitchFamily="18" charset="0"/>
              </a:rPr>
            </a:br>
            <a:r>
              <a:rPr lang="vi-VN" dirty="0">
                <a:solidFill>
                  <a:schemeClr val="tx1"/>
                </a:solidFill>
                <a:latin typeface="Times New Roman" panose="02020603050405020304" pitchFamily="18" charset="0"/>
                <a:ea typeface="Times New Roman" panose="02020603050405020304" pitchFamily="18" charset="0"/>
              </a:rPr>
              <a:t>a) To learn the rules of the language</a:t>
            </a:r>
            <a:endParaRPr lang="en-US" sz="1100" dirty="0">
              <a:solidFill>
                <a:schemeClr val="tx1"/>
              </a:solidFill>
              <a:latin typeface="Times New Roman" panose="02020603050405020304" pitchFamily="18" charset="0"/>
              <a:ea typeface="Times New Roman" panose="02020603050405020304" pitchFamily="18" charset="0"/>
            </a:endParaRPr>
          </a:p>
          <a:p>
            <a:pPr>
              <a:lnSpc>
                <a:spcPct val="150000"/>
              </a:lnSpc>
              <a:spcBef>
                <a:spcPts val="100"/>
              </a:spcBef>
              <a:spcAft>
                <a:spcPts val="100"/>
              </a:spcAft>
            </a:pPr>
            <a:r>
              <a:rPr lang="vi-VN" dirty="0">
                <a:solidFill>
                  <a:schemeClr val="tx1"/>
                </a:solidFill>
                <a:latin typeface="Times New Roman" panose="02020603050405020304" pitchFamily="18" charset="0"/>
                <a:ea typeface="Times New Roman" panose="02020603050405020304" pitchFamily="18" charset="0"/>
              </a:rPr>
              <a:t>b) To express emotions and feelings</a:t>
            </a:r>
            <a:br>
              <a:rPr lang="vi-VN" dirty="0">
                <a:solidFill>
                  <a:schemeClr val="tx1"/>
                </a:solidFill>
                <a:latin typeface="Times New Roman" panose="02020603050405020304" pitchFamily="18" charset="0"/>
                <a:ea typeface="Times New Roman" panose="02020603050405020304" pitchFamily="18" charset="0"/>
              </a:rPr>
            </a:br>
            <a:r>
              <a:rPr lang="vi-VN" dirty="0">
                <a:solidFill>
                  <a:schemeClr val="tx1"/>
                </a:solidFill>
                <a:latin typeface="Times New Roman" panose="02020603050405020304" pitchFamily="18" charset="0"/>
                <a:ea typeface="Times New Roman" panose="02020603050405020304" pitchFamily="18" charset="0"/>
              </a:rPr>
              <a:t>c) To communicate greetings and politeness</a:t>
            </a:r>
            <a:br>
              <a:rPr lang="vi-VN" dirty="0">
                <a:solidFill>
                  <a:schemeClr val="tx1"/>
                </a:solidFill>
                <a:latin typeface="Times New Roman" panose="02020603050405020304" pitchFamily="18" charset="0"/>
                <a:ea typeface="Times New Roman" panose="02020603050405020304" pitchFamily="18" charset="0"/>
              </a:rPr>
            </a:br>
            <a:r>
              <a:rPr lang="vi-VN" dirty="0">
                <a:solidFill>
                  <a:schemeClr val="tx1"/>
                </a:solidFill>
                <a:latin typeface="Times New Roman" panose="02020603050405020304" pitchFamily="18" charset="0"/>
                <a:ea typeface="Times New Roman" panose="02020603050405020304" pitchFamily="18" charset="0"/>
              </a:rPr>
              <a:t>d) To connect with family members and friends</a:t>
            </a:r>
            <a:br>
              <a:rPr lang="vi-VN" dirty="0">
                <a:solidFill>
                  <a:schemeClr val="tx1"/>
                </a:solidFill>
                <a:latin typeface="Times New Roman" panose="02020603050405020304" pitchFamily="18" charset="0"/>
                <a:ea typeface="Times New Roman" panose="02020603050405020304" pitchFamily="18" charset="0"/>
              </a:rPr>
            </a:br>
            <a:endParaRPr lang="en-US" sz="1100" dirty="0">
              <a:solidFill>
                <a:schemeClr val="tx1"/>
              </a:solidFill>
              <a:effectLst/>
              <a:latin typeface="Times New Roman" panose="02020603050405020304" pitchFamily="18" charset="0"/>
              <a:ea typeface="Times New Roman" panose="02020603050405020304" pitchFamily="18" charset="0"/>
            </a:endParaRPr>
          </a:p>
        </p:txBody>
      </p:sp>
      <p:sp>
        <p:nvSpPr>
          <p:cNvPr id="63" name="Oval 62"/>
          <p:cNvSpPr/>
          <p:nvPr/>
        </p:nvSpPr>
        <p:spPr>
          <a:xfrm>
            <a:off x="6459099" y="5351646"/>
            <a:ext cx="1538127" cy="1155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70C0"/>
                </a:solidFill>
              </a:rPr>
              <a:t>A</a:t>
            </a:r>
            <a:endParaRPr lang="en-US" sz="3200" b="1" dirty="0">
              <a:solidFill>
                <a:srgbClr val="0070C0"/>
              </a:solidFill>
            </a:endParaRPr>
          </a:p>
        </p:txBody>
      </p:sp>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b="1" dirty="0" smtClean="0"/>
              <a:t>Exercise A: reading the text</a:t>
            </a:r>
            <a:endParaRPr lang="en-US" b="1" dirty="0"/>
          </a:p>
        </p:txBody>
      </p:sp>
    </p:spTree>
    <p:extLst>
      <p:ext uri="{BB962C8B-B14F-4D97-AF65-F5344CB8AC3E}">
        <p14:creationId xmlns:p14="http://schemas.microsoft.com/office/powerpoint/2010/main" val="62469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p:cNvPicPr>
            <a:picLocks noChangeAspect="1"/>
          </p:cNvPicPr>
          <p:nvPr/>
        </p:nvPicPr>
        <p:blipFill>
          <a:blip r:embed="rId2"/>
          <a:stretch>
            <a:fillRect/>
          </a:stretch>
        </p:blipFill>
        <p:spPr>
          <a:xfrm>
            <a:off x="0" y="1414462"/>
            <a:ext cx="3783078" cy="4896711"/>
          </a:xfrm>
          <a:prstGeom prst="rect">
            <a:avLst/>
          </a:prstGeom>
        </p:spPr>
      </p:pic>
      <p:sp>
        <p:nvSpPr>
          <p:cNvPr id="62" name="Rectangle 61"/>
          <p:cNvSpPr/>
          <p:nvPr/>
        </p:nvSpPr>
        <p:spPr>
          <a:xfrm>
            <a:off x="4574607" y="1814526"/>
            <a:ext cx="6096000" cy="3754874"/>
          </a:xfrm>
          <a:prstGeom prst="rect">
            <a:avLst/>
          </a:prstGeom>
        </p:spPr>
        <p:txBody>
          <a:bodyPr>
            <a:spAutoFit/>
          </a:bodyPr>
          <a:lstStyle/>
          <a:p>
            <a:pPr>
              <a:lnSpc>
                <a:spcPct val="200000"/>
              </a:lnSpc>
              <a:spcBef>
                <a:spcPts val="100"/>
              </a:spcBef>
              <a:spcAft>
                <a:spcPts val="100"/>
              </a:spcAft>
            </a:pPr>
            <a:r>
              <a:rPr lang="vi-VN" b="1" dirty="0" smtClean="0">
                <a:latin typeface="Times New Roman" panose="02020603050405020304" pitchFamily="18" charset="0"/>
                <a:ea typeface="Times New Roman" panose="02020603050405020304" pitchFamily="18" charset="0"/>
              </a:rPr>
              <a:t>2</a:t>
            </a:r>
            <a:r>
              <a:rPr lang="vi-VN" b="1" dirty="0">
                <a:latin typeface="Times New Roman" panose="02020603050405020304" pitchFamily="18" charset="0"/>
                <a:ea typeface="Times New Roman" panose="02020603050405020304" pitchFamily="18" charset="0"/>
              </a:rPr>
              <a:t>. In some cultures, what is a common way to connect with people when meeting them for the first time?</a:t>
            </a:r>
            <a:r>
              <a:rPr lang="vi-VN" dirty="0">
                <a:latin typeface="Times New Roman" panose="02020603050405020304" pitchFamily="18" charset="0"/>
                <a:ea typeface="Times New Roman" panose="02020603050405020304" pitchFamily="18" charset="0"/>
              </a:rPr>
              <a:t/>
            </a:r>
            <a:br>
              <a:rPr lang="vi-VN" dirty="0">
                <a:latin typeface="Times New Roman" panose="02020603050405020304" pitchFamily="18" charset="0"/>
                <a:ea typeface="Times New Roman" panose="02020603050405020304" pitchFamily="18" charset="0"/>
              </a:rPr>
            </a:br>
            <a:r>
              <a:rPr lang="vi-VN" dirty="0">
                <a:latin typeface="Times New Roman" panose="02020603050405020304" pitchFamily="18" charset="0"/>
                <a:ea typeface="Times New Roman" panose="02020603050405020304" pitchFamily="18" charset="0"/>
              </a:rPr>
              <a:t>a) Sharing personal experiences</a:t>
            </a:r>
            <a:br>
              <a:rPr lang="vi-VN" dirty="0">
                <a:latin typeface="Times New Roman" panose="02020603050405020304" pitchFamily="18" charset="0"/>
                <a:ea typeface="Times New Roman" panose="02020603050405020304" pitchFamily="18" charset="0"/>
              </a:rPr>
            </a:br>
            <a:r>
              <a:rPr lang="vi-VN" dirty="0">
                <a:latin typeface="Times New Roman" panose="02020603050405020304" pitchFamily="18" charset="0"/>
                <a:ea typeface="Times New Roman" panose="02020603050405020304" pitchFamily="18" charset="0"/>
              </a:rPr>
              <a:t>b) Asking about recent moves or changes</a:t>
            </a:r>
            <a:br>
              <a:rPr lang="vi-VN" dirty="0">
                <a:latin typeface="Times New Roman" panose="02020603050405020304" pitchFamily="18" charset="0"/>
                <a:ea typeface="Times New Roman" panose="02020603050405020304" pitchFamily="18" charset="0"/>
              </a:rPr>
            </a:br>
            <a:r>
              <a:rPr lang="vi-VN" dirty="0">
                <a:latin typeface="Times New Roman" panose="02020603050405020304" pitchFamily="18" charset="0"/>
                <a:ea typeface="Times New Roman" panose="02020603050405020304" pitchFamily="18" charset="0"/>
              </a:rPr>
              <a:t>c) Talking about language learning</a:t>
            </a:r>
            <a:br>
              <a:rPr lang="vi-VN" dirty="0">
                <a:latin typeface="Times New Roman" panose="02020603050405020304" pitchFamily="18" charset="0"/>
                <a:ea typeface="Times New Roman" panose="02020603050405020304" pitchFamily="18" charset="0"/>
              </a:rPr>
            </a:br>
            <a:r>
              <a:rPr lang="vi-VN" dirty="0">
                <a:latin typeface="Times New Roman" panose="02020603050405020304" pitchFamily="18" charset="0"/>
                <a:ea typeface="Times New Roman" panose="02020603050405020304" pitchFamily="18" charset="0"/>
              </a:rPr>
              <a:t>d) None of the above</a:t>
            </a:r>
            <a:br>
              <a:rPr lang="vi-VN" dirty="0">
                <a:latin typeface="Times New Roman" panose="02020603050405020304" pitchFamily="18" charset="0"/>
                <a:ea typeface="Times New Roman" panose="02020603050405020304" pitchFamily="18" charset="0"/>
              </a:rPr>
            </a:br>
            <a:endParaRPr lang="en-US" sz="1100" dirty="0">
              <a:effectLst/>
              <a:latin typeface="Times New Roman" panose="02020603050405020304" pitchFamily="18" charset="0"/>
              <a:ea typeface="Times New Roman" panose="02020603050405020304" pitchFamily="18" charset="0"/>
            </a:endParaRPr>
          </a:p>
        </p:txBody>
      </p:sp>
      <p:sp>
        <p:nvSpPr>
          <p:cNvPr id="5" name="Oval 4"/>
          <p:cNvSpPr/>
          <p:nvPr/>
        </p:nvSpPr>
        <p:spPr>
          <a:xfrm>
            <a:off x="10001196" y="3570972"/>
            <a:ext cx="1538127" cy="1155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70C0"/>
                </a:solidFill>
              </a:rPr>
              <a:t>D</a:t>
            </a:r>
            <a:endParaRPr lang="en-US" sz="3200" b="1" dirty="0">
              <a:solidFill>
                <a:srgbClr val="0070C0"/>
              </a:solidFill>
            </a:endParaRPr>
          </a:p>
        </p:txBody>
      </p:sp>
      <p:sp>
        <p:nvSpPr>
          <p:cNvPr id="3" name="Text Placeholder 2"/>
          <p:cNvSpPr>
            <a:spLocks noGrp="1"/>
          </p:cNvSpPr>
          <p:nvPr>
            <p:ph type="body" sz="quarter" idx="10"/>
          </p:nvPr>
        </p:nvSpPr>
        <p:spPr/>
        <p:txBody>
          <a:bodyPr/>
          <a:lstStyle/>
          <a:p>
            <a:endParaRPr lang="en-US"/>
          </a:p>
        </p:txBody>
      </p:sp>
      <p:sp>
        <p:nvSpPr>
          <p:cNvPr id="8" name="Text Placeholder 1">
            <a:extLst>
              <a:ext uri="{FF2B5EF4-FFF2-40B4-BE49-F238E27FC236}">
                <a16:creationId xmlns:a16="http://schemas.microsoft.com/office/drawing/2014/main" id="{D735F7F3-C1B5-4B60-A00A-4EB618DDFB5A}"/>
              </a:ext>
            </a:extLst>
          </p:cNvPr>
          <p:cNvSpPr txBox="1">
            <a:spLocks/>
          </p:cNvSpPr>
          <p:nvPr/>
        </p:nvSpPr>
        <p:spPr>
          <a:xfrm>
            <a:off x="475929" y="491909"/>
            <a:ext cx="11573197" cy="724247"/>
          </a:xfrm>
          <a:prstGeom prst="rect">
            <a:avLst/>
          </a:prstGeom>
          <a:solidFill>
            <a:schemeClr val="accent1">
              <a:lumMod val="20000"/>
              <a:lumOff val="80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smtClean="0"/>
              <a:t>Exercise A: reading the text</a:t>
            </a:r>
            <a:endParaRPr lang="en-US" b="1" dirty="0"/>
          </a:p>
        </p:txBody>
      </p:sp>
    </p:spTree>
    <p:extLst>
      <p:ext uri="{BB962C8B-B14F-4D97-AF65-F5344CB8AC3E}">
        <p14:creationId xmlns:p14="http://schemas.microsoft.com/office/powerpoint/2010/main" val="280813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p:cNvPicPr>
            <a:picLocks noChangeAspect="1"/>
          </p:cNvPicPr>
          <p:nvPr/>
        </p:nvPicPr>
        <p:blipFill>
          <a:blip r:embed="rId2"/>
          <a:stretch>
            <a:fillRect/>
          </a:stretch>
        </p:blipFill>
        <p:spPr>
          <a:xfrm>
            <a:off x="0" y="1414462"/>
            <a:ext cx="3783078" cy="4896711"/>
          </a:xfrm>
          <a:prstGeom prst="rect">
            <a:avLst/>
          </a:prstGeom>
        </p:spPr>
      </p:pic>
      <p:sp>
        <p:nvSpPr>
          <p:cNvPr id="62" name="Rectangle 61"/>
          <p:cNvSpPr/>
          <p:nvPr/>
        </p:nvSpPr>
        <p:spPr>
          <a:xfrm>
            <a:off x="4160720" y="1948064"/>
            <a:ext cx="7157221" cy="2777940"/>
          </a:xfrm>
          <a:prstGeom prst="rect">
            <a:avLst/>
          </a:prstGeom>
        </p:spPr>
        <p:txBody>
          <a:bodyPr wrap="square">
            <a:spAutoFit/>
          </a:bodyPr>
          <a:lstStyle/>
          <a:p>
            <a:pPr>
              <a:lnSpc>
                <a:spcPct val="200000"/>
              </a:lnSpc>
              <a:spcBef>
                <a:spcPts val="100"/>
              </a:spcBef>
              <a:spcAft>
                <a:spcPts val="100"/>
              </a:spcAft>
            </a:pPr>
            <a:r>
              <a:rPr lang="vi-VN" b="1" dirty="0" smtClean="0">
                <a:latin typeface="Times New Roman" panose="02020603050405020304" pitchFamily="18" charset="0"/>
                <a:ea typeface="Times New Roman" panose="02020603050405020304" pitchFamily="18" charset="0"/>
              </a:rPr>
              <a:t>3</a:t>
            </a:r>
            <a:r>
              <a:rPr lang="vi-VN" b="1" dirty="0">
                <a:latin typeface="Times New Roman" panose="02020603050405020304" pitchFamily="18" charset="0"/>
                <a:ea typeface="Times New Roman" panose="02020603050405020304" pitchFamily="18" charset="0"/>
              </a:rPr>
              <a:t>. How can learning the rules of a language benefit communication?</a:t>
            </a:r>
            <a:br>
              <a:rPr lang="vi-VN" b="1" dirty="0">
                <a:latin typeface="Times New Roman" panose="02020603050405020304" pitchFamily="18" charset="0"/>
                <a:ea typeface="Times New Roman" panose="02020603050405020304" pitchFamily="18" charset="0"/>
              </a:rPr>
            </a:br>
            <a:r>
              <a:rPr lang="vi-VN" dirty="0">
                <a:latin typeface="Times New Roman" panose="02020603050405020304" pitchFamily="18" charset="0"/>
                <a:ea typeface="Times New Roman" panose="02020603050405020304" pitchFamily="18" charset="0"/>
              </a:rPr>
              <a:t>a) It helps avoid communication problems</a:t>
            </a:r>
            <a:br>
              <a:rPr lang="vi-VN" dirty="0">
                <a:latin typeface="Times New Roman" panose="02020603050405020304" pitchFamily="18" charset="0"/>
                <a:ea typeface="Times New Roman" panose="02020603050405020304" pitchFamily="18" charset="0"/>
              </a:rPr>
            </a:br>
            <a:r>
              <a:rPr lang="vi-VN" dirty="0">
                <a:latin typeface="Times New Roman" panose="02020603050405020304" pitchFamily="18" charset="0"/>
                <a:ea typeface="Times New Roman" panose="02020603050405020304" pitchFamily="18" charset="0"/>
              </a:rPr>
              <a:t>b) It allows individuals to communicate more easily</a:t>
            </a:r>
            <a:br>
              <a:rPr lang="vi-VN" dirty="0">
                <a:latin typeface="Times New Roman" panose="02020603050405020304" pitchFamily="18" charset="0"/>
                <a:ea typeface="Times New Roman" panose="02020603050405020304" pitchFamily="18" charset="0"/>
              </a:rPr>
            </a:br>
            <a:r>
              <a:rPr lang="vi-VN" dirty="0">
                <a:latin typeface="Times New Roman" panose="02020603050405020304" pitchFamily="18" charset="0"/>
                <a:ea typeface="Times New Roman" panose="02020603050405020304" pitchFamily="18" charset="0"/>
              </a:rPr>
              <a:t>c) Both A and B</a:t>
            </a:r>
            <a:br>
              <a:rPr lang="vi-VN" dirty="0">
                <a:latin typeface="Times New Roman" panose="02020603050405020304" pitchFamily="18" charset="0"/>
                <a:ea typeface="Times New Roman" panose="02020603050405020304" pitchFamily="18" charset="0"/>
              </a:rPr>
            </a:br>
            <a:r>
              <a:rPr lang="vi-VN" dirty="0">
                <a:latin typeface="Times New Roman" panose="02020603050405020304" pitchFamily="18" charset="0"/>
                <a:ea typeface="Times New Roman" panose="02020603050405020304" pitchFamily="18" charset="0"/>
              </a:rPr>
              <a:t>d) It promotes cultural understanding</a:t>
            </a:r>
            <a:endParaRPr lang="en-US" sz="1100" dirty="0">
              <a:effectLst/>
              <a:latin typeface="Times New Roman" panose="02020603050405020304" pitchFamily="18" charset="0"/>
              <a:ea typeface="Times New Roman" panose="02020603050405020304" pitchFamily="18" charset="0"/>
            </a:endParaRPr>
          </a:p>
        </p:txBody>
      </p:sp>
      <p:sp>
        <p:nvSpPr>
          <p:cNvPr id="5" name="Oval 4"/>
          <p:cNvSpPr/>
          <p:nvPr/>
        </p:nvSpPr>
        <p:spPr>
          <a:xfrm>
            <a:off x="9269676" y="4533498"/>
            <a:ext cx="1538127" cy="1155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70C0"/>
                </a:solidFill>
              </a:rPr>
              <a:t>C</a:t>
            </a:r>
            <a:endParaRPr lang="en-US" sz="3200" b="1" dirty="0">
              <a:solidFill>
                <a:srgbClr val="0070C0"/>
              </a:solidFill>
            </a:endParaRPr>
          </a:p>
        </p:txBody>
      </p:sp>
      <p:sp>
        <p:nvSpPr>
          <p:cNvPr id="3" name="Text Placeholder 2"/>
          <p:cNvSpPr>
            <a:spLocks noGrp="1"/>
          </p:cNvSpPr>
          <p:nvPr>
            <p:ph type="body" sz="quarter" idx="10"/>
          </p:nvPr>
        </p:nvSpPr>
        <p:spPr/>
        <p:txBody>
          <a:bodyPr/>
          <a:lstStyle/>
          <a:p>
            <a:endParaRPr lang="en-US"/>
          </a:p>
        </p:txBody>
      </p:sp>
      <p:sp>
        <p:nvSpPr>
          <p:cNvPr id="7" name="Text Placeholder 1">
            <a:extLst>
              <a:ext uri="{FF2B5EF4-FFF2-40B4-BE49-F238E27FC236}">
                <a16:creationId xmlns:a16="http://schemas.microsoft.com/office/drawing/2014/main" id="{D735F7F3-C1B5-4B60-A00A-4EB618DDFB5A}"/>
              </a:ext>
            </a:extLst>
          </p:cNvPr>
          <p:cNvSpPr txBox="1">
            <a:spLocks/>
          </p:cNvSpPr>
          <p:nvPr/>
        </p:nvSpPr>
        <p:spPr>
          <a:xfrm>
            <a:off x="475929" y="491909"/>
            <a:ext cx="11573197" cy="724247"/>
          </a:xfrm>
          <a:prstGeom prst="rect">
            <a:avLst/>
          </a:prstGeom>
          <a:solidFill>
            <a:schemeClr val="accent1">
              <a:lumMod val="20000"/>
              <a:lumOff val="80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smtClean="0"/>
              <a:t>Exercise A: reading the text</a:t>
            </a:r>
            <a:endParaRPr lang="en-US" b="1" dirty="0"/>
          </a:p>
        </p:txBody>
      </p:sp>
    </p:spTree>
    <p:extLst>
      <p:ext uri="{BB962C8B-B14F-4D97-AF65-F5344CB8AC3E}">
        <p14:creationId xmlns:p14="http://schemas.microsoft.com/office/powerpoint/2010/main" val="242210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628650" y="1348800"/>
            <a:ext cx="11268076" cy="480881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spcBef>
                <a:spcPts val="100"/>
              </a:spcBef>
              <a:spcAft>
                <a:spcPts val="100"/>
              </a:spcAft>
            </a:pPr>
            <a:r>
              <a:rPr lang="en-US" sz="2400" b="1" dirty="0"/>
              <a:t>1. </a:t>
            </a:r>
            <a:r>
              <a:rPr lang="en-US" sz="2400" dirty="0"/>
              <a:t>A </a:t>
            </a:r>
            <a:r>
              <a:rPr lang="en-US" sz="2400" b="1" dirty="0"/>
              <a:t>custom </a:t>
            </a:r>
            <a:r>
              <a:rPr lang="en-US" sz="2400" dirty="0"/>
              <a:t>is something that </a:t>
            </a:r>
            <a:r>
              <a:rPr lang="en-US" sz="2400" i="1" dirty="0">
                <a:solidFill>
                  <a:srgbClr val="FF0000"/>
                </a:solidFill>
              </a:rPr>
              <a:t>few </a:t>
            </a:r>
            <a:r>
              <a:rPr lang="en-US" sz="2400" dirty="0">
                <a:solidFill>
                  <a:srgbClr val="FF0000"/>
                </a:solidFill>
              </a:rPr>
              <a:t>/ </a:t>
            </a:r>
            <a:r>
              <a:rPr lang="en-US" sz="2400" i="1" dirty="0">
                <a:solidFill>
                  <a:srgbClr val="FF0000"/>
                </a:solidFill>
              </a:rPr>
              <a:t>most </a:t>
            </a:r>
            <a:r>
              <a:rPr lang="en-US" sz="2400" dirty="0"/>
              <a:t>people in a certain place or culture do.</a:t>
            </a:r>
            <a:br>
              <a:rPr lang="en-US" sz="2400" dirty="0"/>
            </a:br>
            <a:r>
              <a:rPr lang="en-US" sz="2400" b="1" dirty="0"/>
              <a:t>2. </a:t>
            </a:r>
            <a:r>
              <a:rPr lang="en-US" sz="2400" dirty="0"/>
              <a:t>When you </a:t>
            </a:r>
            <a:r>
              <a:rPr lang="en-US" sz="2400" b="1" dirty="0"/>
              <a:t>communicate </a:t>
            </a:r>
            <a:r>
              <a:rPr lang="en-US" sz="2400" dirty="0"/>
              <a:t>with someone, you share </a:t>
            </a:r>
            <a:r>
              <a:rPr lang="en-US" sz="2400" i="1" dirty="0">
                <a:solidFill>
                  <a:srgbClr val="FF0000"/>
                </a:solidFill>
              </a:rPr>
              <a:t>money </a:t>
            </a:r>
            <a:r>
              <a:rPr lang="en-US" sz="2400" dirty="0">
                <a:solidFill>
                  <a:srgbClr val="FF0000"/>
                </a:solidFill>
              </a:rPr>
              <a:t>/ </a:t>
            </a:r>
            <a:r>
              <a:rPr lang="en-US" sz="2400" i="1" dirty="0">
                <a:solidFill>
                  <a:srgbClr val="FF0000"/>
                </a:solidFill>
              </a:rPr>
              <a:t>information </a:t>
            </a:r>
            <a:r>
              <a:rPr lang="en-US" sz="2400" dirty="0"/>
              <a:t>with them.</a:t>
            </a:r>
            <a:br>
              <a:rPr lang="en-US" sz="2400" dirty="0"/>
            </a:br>
            <a:r>
              <a:rPr lang="en-US" sz="2400" b="1" dirty="0"/>
              <a:t>3. </a:t>
            </a:r>
            <a:r>
              <a:rPr lang="en-US" sz="2400" dirty="0"/>
              <a:t>A </a:t>
            </a:r>
            <a:r>
              <a:rPr lang="en-US" sz="2400" b="1" dirty="0"/>
              <a:t>polite </a:t>
            </a:r>
            <a:r>
              <a:rPr lang="en-US" sz="2400" dirty="0"/>
              <a:t>person has good manners and is not </a:t>
            </a:r>
            <a:r>
              <a:rPr lang="en-US" sz="2400" i="1" dirty="0">
                <a:solidFill>
                  <a:srgbClr val="FF0000"/>
                </a:solidFill>
              </a:rPr>
              <a:t>rude </a:t>
            </a:r>
            <a:r>
              <a:rPr lang="en-US" sz="2400" dirty="0">
                <a:solidFill>
                  <a:srgbClr val="FF0000"/>
                </a:solidFill>
              </a:rPr>
              <a:t>/ </a:t>
            </a:r>
            <a:r>
              <a:rPr lang="en-US" sz="2400" i="1" dirty="0">
                <a:solidFill>
                  <a:srgbClr val="FF0000"/>
                </a:solidFill>
              </a:rPr>
              <a:t>nice</a:t>
            </a:r>
            <a:r>
              <a:rPr lang="en-US" sz="2400" i="1" dirty="0"/>
              <a:t> </a:t>
            </a:r>
            <a:r>
              <a:rPr lang="en-US" sz="2400" dirty="0"/>
              <a:t>to other people.</a:t>
            </a:r>
            <a:br>
              <a:rPr lang="en-US" sz="2400" dirty="0"/>
            </a:br>
            <a:r>
              <a:rPr lang="en-US" sz="2400" b="1" dirty="0"/>
              <a:t>4. </a:t>
            </a:r>
            <a:r>
              <a:rPr lang="en-US" sz="2400" dirty="0"/>
              <a:t>When you </a:t>
            </a:r>
            <a:r>
              <a:rPr lang="en-US" sz="2400" b="1" dirty="0"/>
              <a:t>connect </a:t>
            </a:r>
            <a:r>
              <a:rPr lang="en-US" sz="2400" dirty="0"/>
              <a:t>with other people, you feel </a:t>
            </a:r>
            <a:r>
              <a:rPr lang="en-US" sz="2400" i="1" dirty="0">
                <a:solidFill>
                  <a:srgbClr val="FF0000"/>
                </a:solidFill>
              </a:rPr>
              <a:t>closer </a:t>
            </a:r>
            <a:r>
              <a:rPr lang="en-US" sz="2400" dirty="0">
                <a:solidFill>
                  <a:srgbClr val="FF0000"/>
                </a:solidFill>
              </a:rPr>
              <a:t>/ </a:t>
            </a:r>
            <a:r>
              <a:rPr lang="en-US" sz="2400" i="1" dirty="0">
                <a:solidFill>
                  <a:srgbClr val="FF0000"/>
                </a:solidFill>
              </a:rPr>
              <a:t>not as close </a:t>
            </a:r>
            <a:r>
              <a:rPr lang="en-US" sz="2400" dirty="0"/>
              <a:t>to them.</a:t>
            </a:r>
            <a:br>
              <a:rPr lang="en-US" sz="2400" dirty="0"/>
            </a:br>
            <a:r>
              <a:rPr lang="en-US" sz="2400" b="1" dirty="0"/>
              <a:t>5. </a:t>
            </a:r>
            <a:r>
              <a:rPr lang="en-US" sz="2400" dirty="0"/>
              <a:t>Your </a:t>
            </a:r>
            <a:r>
              <a:rPr lang="en-US" sz="2400" b="1" dirty="0"/>
              <a:t>experiences </a:t>
            </a:r>
            <a:r>
              <a:rPr lang="en-US" sz="2400" dirty="0"/>
              <a:t>are things that you do or that </a:t>
            </a:r>
            <a:r>
              <a:rPr lang="en-US" sz="2400" i="1" dirty="0">
                <a:solidFill>
                  <a:srgbClr val="FF0000"/>
                </a:solidFill>
              </a:rPr>
              <a:t>return </a:t>
            </a:r>
            <a:r>
              <a:rPr lang="en-US" sz="2400" dirty="0">
                <a:solidFill>
                  <a:srgbClr val="FF0000"/>
                </a:solidFill>
              </a:rPr>
              <a:t>/ </a:t>
            </a:r>
            <a:r>
              <a:rPr lang="en-US" sz="2400" i="1" dirty="0">
                <a:solidFill>
                  <a:srgbClr val="FF0000"/>
                </a:solidFill>
              </a:rPr>
              <a:t>happen </a:t>
            </a:r>
            <a:r>
              <a:rPr lang="en-US" sz="2400" dirty="0"/>
              <a:t>to you.</a:t>
            </a:r>
            <a:br>
              <a:rPr lang="en-US" sz="2400" dirty="0"/>
            </a:br>
            <a:r>
              <a:rPr lang="en-US" sz="2400" b="1" dirty="0"/>
              <a:t>6. </a:t>
            </a:r>
            <a:r>
              <a:rPr lang="en-US" sz="2400" dirty="0"/>
              <a:t>If something happens </a:t>
            </a:r>
            <a:r>
              <a:rPr lang="en-US" sz="2400" i="1" dirty="0">
                <a:solidFill>
                  <a:srgbClr val="FF0000"/>
                </a:solidFill>
              </a:rPr>
              <a:t>often </a:t>
            </a:r>
            <a:r>
              <a:rPr lang="en-US" sz="2400" dirty="0">
                <a:solidFill>
                  <a:srgbClr val="FF0000"/>
                </a:solidFill>
              </a:rPr>
              <a:t>/ </a:t>
            </a:r>
            <a:r>
              <a:rPr lang="en-US" sz="2400" i="1" dirty="0">
                <a:solidFill>
                  <a:srgbClr val="FF0000"/>
                </a:solidFill>
              </a:rPr>
              <a:t>rarely</a:t>
            </a:r>
            <a:r>
              <a:rPr lang="en-US" sz="2400" dirty="0"/>
              <a:t>, it is </a:t>
            </a:r>
            <a:r>
              <a:rPr lang="en-US" sz="2400" b="1" dirty="0"/>
              <a:t>common</a:t>
            </a:r>
            <a:r>
              <a:rPr lang="en-US" sz="2400" dirty="0"/>
              <a:t>.</a:t>
            </a:r>
            <a:br>
              <a:rPr lang="en-US" sz="2400" dirty="0"/>
            </a:br>
            <a:r>
              <a:rPr lang="en-US" sz="2400" b="1" dirty="0"/>
              <a:t>7. </a:t>
            </a:r>
            <a:r>
              <a:rPr lang="en-US" sz="2400" dirty="0"/>
              <a:t>Most people </a:t>
            </a:r>
            <a:r>
              <a:rPr lang="en-US" sz="2400" b="1" dirty="0"/>
              <a:t>avoid </a:t>
            </a:r>
            <a:r>
              <a:rPr lang="en-US" sz="2400" dirty="0"/>
              <a:t>things they </a:t>
            </a:r>
            <a:r>
              <a:rPr lang="en-US" sz="2400" i="1" dirty="0">
                <a:solidFill>
                  <a:srgbClr val="FF0000"/>
                </a:solidFill>
              </a:rPr>
              <a:t>like </a:t>
            </a:r>
            <a:r>
              <a:rPr lang="en-US" sz="2400" dirty="0">
                <a:solidFill>
                  <a:srgbClr val="FF0000"/>
                </a:solidFill>
              </a:rPr>
              <a:t>/ </a:t>
            </a:r>
            <a:r>
              <a:rPr lang="en-US" sz="2400" i="1" dirty="0">
                <a:solidFill>
                  <a:srgbClr val="FF0000"/>
                </a:solidFill>
              </a:rPr>
              <a:t>don’t like</a:t>
            </a:r>
            <a:r>
              <a:rPr lang="en-US" sz="2400" dirty="0">
                <a:solidFill>
                  <a:srgbClr val="FF0000"/>
                </a:solidFill>
              </a:rPr>
              <a:t> </a:t>
            </a:r>
            <a:r>
              <a:rPr lang="en-US" sz="2400" dirty="0"/>
              <a:t/>
            </a:r>
            <a:br>
              <a:rPr lang="en-US" sz="2400" dirty="0"/>
            </a:br>
            <a:endParaRPr lang="en-US" sz="1400" dirty="0">
              <a:solidFill>
                <a:schemeClr val="tx1"/>
              </a:solidFill>
              <a:effectLst/>
              <a:latin typeface="Times New Roman" panose="02020603050405020304" pitchFamily="18" charset="0"/>
              <a:ea typeface="Times New Roman" panose="02020603050405020304" pitchFamily="18" charset="0"/>
            </a:endParaRPr>
          </a:p>
        </p:txBody>
      </p:sp>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sz="4000" b="1" dirty="0" smtClean="0"/>
              <a:t>Exercise B: circle the correct words, phrases</a:t>
            </a:r>
            <a:endParaRPr lang="en-US" sz="4000" b="1" dirty="0"/>
          </a:p>
        </p:txBody>
      </p:sp>
      <p:sp>
        <p:nvSpPr>
          <p:cNvPr id="3" name="Rectangle 2"/>
          <p:cNvSpPr/>
          <p:nvPr/>
        </p:nvSpPr>
        <p:spPr>
          <a:xfrm>
            <a:off x="5553777" y="1434164"/>
            <a:ext cx="770021" cy="587141"/>
          </a:xfrm>
          <a:prstGeom prst="rect">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9172876" y="1915428"/>
            <a:ext cx="1578543" cy="587141"/>
          </a:xfrm>
          <a:prstGeom prst="rect">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p:cNvSpPr/>
          <p:nvPr/>
        </p:nvSpPr>
        <p:spPr>
          <a:xfrm>
            <a:off x="8065971" y="3089709"/>
            <a:ext cx="702644" cy="510139"/>
          </a:xfrm>
          <a:prstGeom prst="rect">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7363326" y="3599848"/>
            <a:ext cx="895149" cy="510139"/>
          </a:xfrm>
          <a:prstGeom prst="rect">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8604985" y="4109987"/>
            <a:ext cx="1068404" cy="510139"/>
          </a:xfrm>
          <a:prstGeom prst="rect">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p:cNvSpPr/>
          <p:nvPr/>
        </p:nvSpPr>
        <p:spPr>
          <a:xfrm>
            <a:off x="3936733" y="4764504"/>
            <a:ext cx="895149" cy="510139"/>
          </a:xfrm>
          <a:prstGeom prst="rect">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p:cNvSpPr/>
          <p:nvPr/>
        </p:nvSpPr>
        <p:spPr>
          <a:xfrm>
            <a:off x="5938787" y="5245768"/>
            <a:ext cx="1424539" cy="510139"/>
          </a:xfrm>
          <a:prstGeom prst="rect">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2694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628650" y="1348800"/>
            <a:ext cx="11268076" cy="71808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marL="457200" indent="-457200">
              <a:lnSpc>
                <a:spcPct val="200000"/>
              </a:lnSpc>
              <a:spcBef>
                <a:spcPts val="100"/>
              </a:spcBef>
              <a:spcAft>
                <a:spcPts val="100"/>
              </a:spcAft>
              <a:buAutoNum type="arabicPeriod"/>
            </a:pPr>
            <a:r>
              <a:rPr lang="en-US" sz="2400" b="1" i="1" dirty="0" smtClean="0">
                <a:solidFill>
                  <a:srgbClr val="00B050"/>
                </a:solidFill>
              </a:rPr>
              <a:t>What’s </a:t>
            </a:r>
            <a:r>
              <a:rPr lang="en-US" sz="2400" b="1" i="1" dirty="0">
                <a:solidFill>
                  <a:srgbClr val="00B050"/>
                </a:solidFill>
              </a:rPr>
              <a:t>a popular custom in your </a:t>
            </a:r>
            <a:r>
              <a:rPr lang="en-US" sz="2400" b="1" i="1" dirty="0" smtClean="0">
                <a:solidFill>
                  <a:srgbClr val="00B050"/>
                </a:solidFill>
              </a:rPr>
              <a:t>country</a:t>
            </a:r>
            <a:r>
              <a:rPr lang="en-US" sz="2400" b="1" i="1" dirty="0" smtClean="0">
                <a:solidFill>
                  <a:srgbClr val="00B050"/>
                </a:solidFill>
                <a:latin typeface="Times New Roman" panose="02020603050405020304" pitchFamily="18" charset="0"/>
              </a:rPr>
              <a:t>?</a:t>
            </a:r>
            <a:endParaRPr lang="en-US" sz="2400" b="1" i="1" dirty="0">
              <a:solidFill>
                <a:srgbClr val="00B050"/>
              </a:solidFill>
            </a:endParaRPr>
          </a:p>
        </p:txBody>
      </p:sp>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sz="3200" b="1" dirty="0" smtClean="0"/>
              <a:t>Writing: Choose 3 favorite words to make full sentences</a:t>
            </a:r>
            <a:endParaRPr lang="en-US" sz="3200" b="1" dirty="0"/>
          </a:p>
        </p:txBody>
      </p:sp>
      <p:sp>
        <p:nvSpPr>
          <p:cNvPr id="6" name="Rectangle 5"/>
          <p:cNvSpPr/>
          <p:nvPr/>
        </p:nvSpPr>
        <p:spPr>
          <a:xfrm>
            <a:off x="628650" y="2351926"/>
            <a:ext cx="11268076" cy="2193677"/>
          </a:xfrm>
          <a:prstGeom prst="rect">
            <a:avLst/>
          </a:prstGeom>
        </p:spPr>
        <p:txBody>
          <a:bodyPr wrap="square">
            <a:spAutoFit/>
          </a:bodyPr>
          <a:lstStyle/>
          <a:p>
            <a:pPr>
              <a:lnSpc>
                <a:spcPct val="200000"/>
              </a:lnSpc>
              <a:spcBef>
                <a:spcPts val="100"/>
              </a:spcBef>
              <a:spcAft>
                <a:spcPts val="100"/>
              </a:spcAft>
            </a:pPr>
            <a:r>
              <a:rPr lang="vi-VN" sz="2400" dirty="0"/>
              <a:t>One popular custom in Vietnam is the tradition of Tet, also known as Vietnamese Lunar New Year. Tet is the most important and widely celebrated holiday in Vietnam, marking the beginning of the lunar calendar year.</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1588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628650" y="1348800"/>
            <a:ext cx="11268076" cy="82041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nSpc>
                <a:spcPct val="200000"/>
              </a:lnSpc>
              <a:spcBef>
                <a:spcPts val="100"/>
              </a:spcBef>
              <a:spcAft>
                <a:spcPts val="100"/>
              </a:spcAft>
            </a:pPr>
            <a:r>
              <a:rPr lang="en-US" sz="2800" b="1" i="1" dirty="0" smtClean="0">
                <a:solidFill>
                  <a:srgbClr val="00B050"/>
                </a:solidFill>
              </a:rPr>
              <a:t>2. How do you often communicate or connect with others?</a:t>
            </a:r>
            <a:endParaRPr lang="en-US" sz="3600" b="1" i="1" dirty="0">
              <a:solidFill>
                <a:srgbClr val="00B050"/>
              </a:solidFill>
            </a:endParaRPr>
          </a:p>
        </p:txBody>
      </p:sp>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sz="3200" b="1" dirty="0" smtClean="0"/>
              <a:t>Writing: Choose 3 favorite words to make full sentences</a:t>
            </a:r>
            <a:endParaRPr lang="en-US" sz="3200" b="1" dirty="0"/>
          </a:p>
        </p:txBody>
      </p:sp>
      <p:sp>
        <p:nvSpPr>
          <p:cNvPr id="2" name="Rectangle 1"/>
          <p:cNvSpPr/>
          <p:nvPr/>
        </p:nvSpPr>
        <p:spPr>
          <a:xfrm>
            <a:off x="1344229" y="2731412"/>
            <a:ext cx="6096000" cy="830997"/>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n-US" sz="2400" dirty="0">
                <a:solidFill>
                  <a:srgbClr val="1E1F2A"/>
                </a:solidFill>
                <a:latin typeface="ui-sans-serif"/>
              </a:rPr>
              <a:t>Social Media: Platforms like Instagram, Facebook, Snapchat, and Twitter</a:t>
            </a:r>
            <a:endParaRPr lang="en-US" sz="2400" dirty="0"/>
          </a:p>
        </p:txBody>
      </p:sp>
      <p:sp>
        <p:nvSpPr>
          <p:cNvPr id="3" name="Rectangle 2"/>
          <p:cNvSpPr/>
          <p:nvPr/>
        </p:nvSpPr>
        <p:spPr>
          <a:xfrm>
            <a:off x="1344229" y="4029857"/>
            <a:ext cx="6096000" cy="830997"/>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n-US" sz="2400" dirty="0" smtClean="0">
                <a:solidFill>
                  <a:srgbClr val="1E1F2A"/>
                </a:solidFill>
                <a:latin typeface="ui-sans-serif"/>
              </a:rPr>
              <a:t>Messaging Apps: Messaging apps such as WhatsApp, Messenger, and WeChat</a:t>
            </a:r>
            <a:endParaRPr lang="en-US" sz="2400" dirty="0"/>
          </a:p>
        </p:txBody>
      </p:sp>
      <p:sp>
        <p:nvSpPr>
          <p:cNvPr id="7" name="Rectangle 6"/>
          <p:cNvSpPr/>
          <p:nvPr/>
        </p:nvSpPr>
        <p:spPr>
          <a:xfrm>
            <a:off x="1344229" y="5281991"/>
            <a:ext cx="6096000" cy="46166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n-US" sz="2400" dirty="0" smtClean="0">
                <a:solidFill>
                  <a:srgbClr val="1E1F2A"/>
                </a:solidFill>
                <a:latin typeface="ui-sans-serif"/>
              </a:rPr>
              <a:t>In person / face to face</a:t>
            </a:r>
            <a:endParaRPr lang="en-US" sz="2400" dirty="0"/>
          </a:p>
        </p:txBody>
      </p:sp>
    </p:spTree>
    <p:extLst>
      <p:ext uri="{BB962C8B-B14F-4D97-AF65-F5344CB8AC3E}">
        <p14:creationId xmlns:p14="http://schemas.microsoft.com/office/powerpoint/2010/main" val="191161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628650" y="1348800"/>
            <a:ext cx="11268076" cy="82041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nSpc>
                <a:spcPct val="200000"/>
              </a:lnSpc>
              <a:spcBef>
                <a:spcPts val="100"/>
              </a:spcBef>
              <a:spcAft>
                <a:spcPts val="100"/>
              </a:spcAft>
            </a:pPr>
            <a:r>
              <a:rPr lang="en-US" sz="2800" b="1" i="1" dirty="0" smtClean="0">
                <a:solidFill>
                  <a:srgbClr val="00B050"/>
                </a:solidFill>
              </a:rPr>
              <a:t>2. How do you often communicate or connect with others?</a:t>
            </a:r>
            <a:endParaRPr lang="en-US" sz="3600" b="1" i="1" dirty="0">
              <a:solidFill>
                <a:srgbClr val="00B050"/>
              </a:solidFill>
            </a:endParaRPr>
          </a:p>
        </p:txBody>
      </p:sp>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sz="3200" b="1" dirty="0" smtClean="0"/>
              <a:t>Writing: Choose 3 favorite words to make full sentences</a:t>
            </a:r>
            <a:endParaRPr lang="en-US" sz="3200" b="1" dirty="0"/>
          </a:p>
        </p:txBody>
      </p:sp>
      <p:sp>
        <p:nvSpPr>
          <p:cNvPr id="2" name="Rectangle 1"/>
          <p:cNvSpPr/>
          <p:nvPr/>
        </p:nvSpPr>
        <p:spPr>
          <a:xfrm>
            <a:off x="1581423" y="2669597"/>
            <a:ext cx="6096000" cy="52322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n-US" sz="2800" dirty="0">
                <a:latin typeface="Times New Roman" panose="02020603050405020304" pitchFamily="18" charset="0"/>
                <a:cs typeface="Times New Roman" panose="02020603050405020304" pitchFamily="18" charset="0"/>
              </a:rPr>
              <a:t>Sensitive Health Issues</a:t>
            </a:r>
            <a:endParaRPr lang="en-US" sz="2800" dirty="0">
              <a:latin typeface="Times New Roman" panose="02020603050405020304" pitchFamily="18" charset="0"/>
              <a:cs typeface="Times New Roman" panose="02020603050405020304" pitchFamily="18" charset="0"/>
            </a:endParaRPr>
          </a:p>
        </p:txBody>
      </p:sp>
      <p:sp>
        <p:nvSpPr>
          <p:cNvPr id="3" name="Rectangle 2"/>
          <p:cNvSpPr/>
          <p:nvPr/>
        </p:nvSpPr>
        <p:spPr>
          <a:xfrm>
            <a:off x="1581423" y="3742430"/>
            <a:ext cx="6096000" cy="52322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n-US" sz="2800" dirty="0">
                <a:latin typeface="Times New Roman" panose="02020603050405020304" pitchFamily="18" charset="0"/>
                <a:cs typeface="Times New Roman" panose="02020603050405020304" pitchFamily="18" charset="0"/>
              </a:rPr>
              <a:t>Personal Finances</a:t>
            </a:r>
            <a:endParaRPr lang="en-US" sz="2800" dirty="0">
              <a:latin typeface="Times New Roman" panose="02020603050405020304" pitchFamily="18" charset="0"/>
              <a:cs typeface="Times New Roman" panose="02020603050405020304" pitchFamily="18" charset="0"/>
            </a:endParaRPr>
          </a:p>
        </p:txBody>
      </p:sp>
      <p:sp>
        <p:nvSpPr>
          <p:cNvPr id="10" name="Rectangle 9"/>
          <p:cNvSpPr/>
          <p:nvPr/>
        </p:nvSpPr>
        <p:spPr>
          <a:xfrm>
            <a:off x="1581423" y="4695614"/>
            <a:ext cx="6096000" cy="52322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n-US" sz="2800" dirty="0" smtClean="0">
                <a:latin typeface="Times New Roman" panose="02020603050405020304" pitchFamily="18" charset="0"/>
                <a:cs typeface="Times New Roman" panose="02020603050405020304" pitchFamily="18" charset="0"/>
              </a:rPr>
              <a:t>Body shaming</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38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3314</TotalTime>
  <Words>630</Words>
  <Application>Microsoft Office PowerPoint</Application>
  <PresentationFormat>Widescreen</PresentationFormat>
  <Paragraphs>64</Paragraphs>
  <Slides>15</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15</vt:i4>
      </vt:variant>
    </vt:vector>
  </HeadingPairs>
  <TitlesOfParts>
    <vt:vector size="24" baseType="lpstr">
      <vt:lpstr>Arial Unicode MS</vt:lpstr>
      <vt:lpstr>Malgun Gothic</vt:lpstr>
      <vt:lpstr>ui-sans-serif</vt: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ADMIN</cp:lastModifiedBy>
  <cp:revision>92</cp:revision>
  <dcterms:created xsi:type="dcterms:W3CDTF">2020-01-20T05:08:25Z</dcterms:created>
  <dcterms:modified xsi:type="dcterms:W3CDTF">2023-08-11T16:43:41Z</dcterms:modified>
</cp:coreProperties>
</file>