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Lst>
  <p:notesMasterIdLst>
    <p:notesMasterId r:id="rId16"/>
  </p:notesMasterIdLst>
  <p:sldIdLst>
    <p:sldId id="256" r:id="rId2"/>
    <p:sldId id="257" r:id="rId3"/>
    <p:sldId id="262" r:id="rId4"/>
    <p:sldId id="263" r:id="rId5"/>
    <p:sldId id="265" r:id="rId6"/>
    <p:sldId id="264" r:id="rId7"/>
    <p:sldId id="266" r:id="rId8"/>
    <p:sldId id="268" r:id="rId9"/>
    <p:sldId id="269" r:id="rId10"/>
    <p:sldId id="270" r:id="rId11"/>
    <p:sldId id="267" r:id="rId12"/>
    <p:sldId id="271" r:id="rId13"/>
    <p:sldId id="272" r:id="rId14"/>
    <p:sldId id="273" r:id="rId15"/>
  </p:sldIdLst>
  <p:sldSz cx="9144000" cy="5143500" type="screen16x9"/>
  <p:notesSz cx="6858000" cy="9144000"/>
  <p:embeddedFontLst>
    <p:embeddedFont>
      <p:font typeface="Lato Light" panose="020F0302020204030203" pitchFamily="34" charset="0"/>
      <p:regular r:id="rId17"/>
      <p:bold r:id="rId18"/>
      <p:italic r:id="rId19"/>
      <p:boldItalic r:id="rId20"/>
    </p:embeddedFont>
    <p:embeddedFont>
      <p:font typeface="Open Sans" panose="020B0606030504020204" pitchFamily="34" charset="0"/>
      <p:regular r:id="rId21"/>
      <p:bold r:id="rId22"/>
      <p:italic r:id="rId23"/>
      <p:boldItalic r:id="rId24"/>
    </p:embeddedFont>
    <p:embeddedFont>
      <p:font typeface="Calibri" panose="020F0502020204030204" pitchFamily="34" charset="0"/>
      <p:regular r:id="rId25"/>
      <p:bold r:id="rId26"/>
      <p:italic r:id="rId27"/>
      <p:boldItalic r:id="rId28"/>
    </p:embeddedFont>
    <p:embeddedFont>
      <p:font typeface="Unica One" panose="020B0604020202020204" charset="0"/>
      <p:regular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27FCC04-527E-4280-BC1C-DD5D96EAC7FB}">
  <a:tblStyle styleId="{527FCC04-527E-4280-BC1C-DD5D96EAC7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0789" autoAdjust="0"/>
  </p:normalViewPr>
  <p:slideViewPr>
    <p:cSldViewPr snapToGrid="0">
      <p:cViewPr varScale="1">
        <p:scale>
          <a:sx n="69" d="100"/>
          <a:sy n="69" d="100"/>
        </p:scale>
        <p:origin x="44"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4704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238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7709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3015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277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7200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6095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994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4296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4001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5189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3313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763600" y="786825"/>
            <a:ext cx="3616800" cy="17823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6000"/>
              <a:buNone/>
              <a:defRPr sz="6000"/>
            </a:lvl1pPr>
            <a:lvl2pPr lvl="1" algn="ctr" rtl="0">
              <a:spcBef>
                <a:spcPts val="0"/>
              </a:spcBef>
              <a:spcAft>
                <a:spcPts val="0"/>
              </a:spcAft>
              <a:buClr>
                <a:schemeClr val="accent2"/>
              </a:buClr>
              <a:buSzPts val="5200"/>
              <a:buNone/>
              <a:defRPr sz="5200">
                <a:solidFill>
                  <a:schemeClr val="accent2"/>
                </a:solidFill>
              </a:defRPr>
            </a:lvl2pPr>
            <a:lvl3pPr lvl="2" algn="ctr" rtl="0">
              <a:spcBef>
                <a:spcPts val="0"/>
              </a:spcBef>
              <a:spcAft>
                <a:spcPts val="0"/>
              </a:spcAft>
              <a:buClr>
                <a:schemeClr val="accent2"/>
              </a:buClr>
              <a:buSzPts val="5200"/>
              <a:buNone/>
              <a:defRPr sz="5200">
                <a:solidFill>
                  <a:schemeClr val="accent2"/>
                </a:solidFill>
              </a:defRPr>
            </a:lvl3pPr>
            <a:lvl4pPr lvl="3" algn="ctr" rtl="0">
              <a:spcBef>
                <a:spcPts val="0"/>
              </a:spcBef>
              <a:spcAft>
                <a:spcPts val="0"/>
              </a:spcAft>
              <a:buClr>
                <a:schemeClr val="accent2"/>
              </a:buClr>
              <a:buSzPts val="5200"/>
              <a:buNone/>
              <a:defRPr sz="5200">
                <a:solidFill>
                  <a:schemeClr val="accent2"/>
                </a:solidFill>
              </a:defRPr>
            </a:lvl4pPr>
            <a:lvl5pPr lvl="4" algn="ctr" rtl="0">
              <a:spcBef>
                <a:spcPts val="0"/>
              </a:spcBef>
              <a:spcAft>
                <a:spcPts val="0"/>
              </a:spcAft>
              <a:buClr>
                <a:schemeClr val="accent2"/>
              </a:buClr>
              <a:buSzPts val="5200"/>
              <a:buNone/>
              <a:defRPr sz="5200">
                <a:solidFill>
                  <a:schemeClr val="accent2"/>
                </a:solidFill>
              </a:defRPr>
            </a:lvl5pPr>
            <a:lvl6pPr lvl="5" algn="ctr" rtl="0">
              <a:spcBef>
                <a:spcPts val="0"/>
              </a:spcBef>
              <a:spcAft>
                <a:spcPts val="0"/>
              </a:spcAft>
              <a:buClr>
                <a:schemeClr val="accent2"/>
              </a:buClr>
              <a:buSzPts val="5200"/>
              <a:buNone/>
              <a:defRPr sz="5200">
                <a:solidFill>
                  <a:schemeClr val="accent2"/>
                </a:solidFill>
              </a:defRPr>
            </a:lvl6pPr>
            <a:lvl7pPr lvl="6" algn="ctr" rtl="0">
              <a:spcBef>
                <a:spcPts val="0"/>
              </a:spcBef>
              <a:spcAft>
                <a:spcPts val="0"/>
              </a:spcAft>
              <a:buClr>
                <a:schemeClr val="accent2"/>
              </a:buClr>
              <a:buSzPts val="5200"/>
              <a:buNone/>
              <a:defRPr sz="5200">
                <a:solidFill>
                  <a:schemeClr val="accent2"/>
                </a:solidFill>
              </a:defRPr>
            </a:lvl7pPr>
            <a:lvl8pPr lvl="7" algn="ctr" rtl="0">
              <a:spcBef>
                <a:spcPts val="0"/>
              </a:spcBef>
              <a:spcAft>
                <a:spcPts val="0"/>
              </a:spcAft>
              <a:buClr>
                <a:schemeClr val="accent2"/>
              </a:buClr>
              <a:buSzPts val="5200"/>
              <a:buNone/>
              <a:defRPr sz="5200">
                <a:solidFill>
                  <a:schemeClr val="accent2"/>
                </a:solidFill>
              </a:defRPr>
            </a:lvl8pPr>
            <a:lvl9pPr lvl="8" algn="ctr" rtl="0">
              <a:spcBef>
                <a:spcPts val="0"/>
              </a:spcBef>
              <a:spcAft>
                <a:spcPts val="0"/>
              </a:spcAft>
              <a:buClr>
                <a:schemeClr val="accent2"/>
              </a:buClr>
              <a:buSzPts val="5200"/>
              <a:buNone/>
              <a:defRPr sz="5200">
                <a:solidFill>
                  <a:schemeClr val="accent2"/>
                </a:solidFill>
              </a:defRPr>
            </a:lvl9pPr>
          </a:lstStyle>
          <a:p>
            <a:endParaRPr/>
          </a:p>
        </p:txBody>
      </p:sp>
      <p:sp>
        <p:nvSpPr>
          <p:cNvPr id="10" name="Google Shape;10;p2"/>
          <p:cNvSpPr txBox="1">
            <a:spLocks noGrp="1"/>
          </p:cNvSpPr>
          <p:nvPr>
            <p:ph type="subTitle" idx="1"/>
          </p:nvPr>
        </p:nvSpPr>
        <p:spPr>
          <a:xfrm>
            <a:off x="3507750" y="2444400"/>
            <a:ext cx="2128500" cy="717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lt1"/>
              </a:buClr>
              <a:buSzPts val="1200"/>
              <a:buFont typeface="Lato Light"/>
              <a:buNone/>
              <a:defRPr sz="1400">
                <a:solidFill>
                  <a:schemeClr val="lt1"/>
                </a:solidFill>
                <a:latin typeface="Lato Light"/>
                <a:ea typeface="Lato Light"/>
                <a:cs typeface="Lato Light"/>
                <a:sym typeface="Lato Light"/>
              </a:defRPr>
            </a:lvl1pPr>
            <a:lvl2pPr lvl="1" algn="ctr" rtl="0">
              <a:lnSpc>
                <a:spcPct val="100000"/>
              </a:lnSpc>
              <a:spcBef>
                <a:spcPts val="0"/>
              </a:spcBef>
              <a:spcAft>
                <a:spcPts val="0"/>
              </a:spcAft>
              <a:buClr>
                <a:schemeClr val="accent2"/>
              </a:buClr>
              <a:buSzPts val="2800"/>
              <a:buNone/>
              <a:defRPr sz="2800">
                <a:solidFill>
                  <a:schemeClr val="accent2"/>
                </a:solidFill>
              </a:defRPr>
            </a:lvl2pPr>
            <a:lvl3pPr lvl="2" algn="ctr" rtl="0">
              <a:lnSpc>
                <a:spcPct val="100000"/>
              </a:lnSpc>
              <a:spcBef>
                <a:spcPts val="0"/>
              </a:spcBef>
              <a:spcAft>
                <a:spcPts val="0"/>
              </a:spcAft>
              <a:buClr>
                <a:schemeClr val="accent2"/>
              </a:buClr>
              <a:buSzPts val="2800"/>
              <a:buNone/>
              <a:defRPr sz="2800">
                <a:solidFill>
                  <a:schemeClr val="accent2"/>
                </a:solidFill>
              </a:defRPr>
            </a:lvl3pPr>
            <a:lvl4pPr lvl="3" algn="ctr" rtl="0">
              <a:lnSpc>
                <a:spcPct val="100000"/>
              </a:lnSpc>
              <a:spcBef>
                <a:spcPts val="0"/>
              </a:spcBef>
              <a:spcAft>
                <a:spcPts val="0"/>
              </a:spcAft>
              <a:buClr>
                <a:schemeClr val="accent2"/>
              </a:buClr>
              <a:buSzPts val="2800"/>
              <a:buNone/>
              <a:defRPr sz="2800">
                <a:solidFill>
                  <a:schemeClr val="accent2"/>
                </a:solidFill>
              </a:defRPr>
            </a:lvl4pPr>
            <a:lvl5pPr lvl="4" algn="ctr" rtl="0">
              <a:lnSpc>
                <a:spcPct val="100000"/>
              </a:lnSpc>
              <a:spcBef>
                <a:spcPts val="0"/>
              </a:spcBef>
              <a:spcAft>
                <a:spcPts val="0"/>
              </a:spcAft>
              <a:buClr>
                <a:schemeClr val="accent2"/>
              </a:buClr>
              <a:buSzPts val="2800"/>
              <a:buNone/>
              <a:defRPr sz="2800">
                <a:solidFill>
                  <a:schemeClr val="accent2"/>
                </a:solidFill>
              </a:defRPr>
            </a:lvl5pPr>
            <a:lvl6pPr lvl="5" algn="ctr" rtl="0">
              <a:lnSpc>
                <a:spcPct val="100000"/>
              </a:lnSpc>
              <a:spcBef>
                <a:spcPts val="0"/>
              </a:spcBef>
              <a:spcAft>
                <a:spcPts val="0"/>
              </a:spcAft>
              <a:buClr>
                <a:schemeClr val="accent2"/>
              </a:buClr>
              <a:buSzPts val="2800"/>
              <a:buNone/>
              <a:defRPr sz="2800">
                <a:solidFill>
                  <a:schemeClr val="accent2"/>
                </a:solidFill>
              </a:defRPr>
            </a:lvl6pPr>
            <a:lvl7pPr lvl="6" algn="ctr" rtl="0">
              <a:lnSpc>
                <a:spcPct val="100000"/>
              </a:lnSpc>
              <a:spcBef>
                <a:spcPts val="0"/>
              </a:spcBef>
              <a:spcAft>
                <a:spcPts val="0"/>
              </a:spcAft>
              <a:buClr>
                <a:schemeClr val="accent2"/>
              </a:buClr>
              <a:buSzPts val="2800"/>
              <a:buNone/>
              <a:defRPr sz="2800">
                <a:solidFill>
                  <a:schemeClr val="accent2"/>
                </a:solidFill>
              </a:defRPr>
            </a:lvl7pPr>
            <a:lvl8pPr lvl="7" algn="ctr" rtl="0">
              <a:lnSpc>
                <a:spcPct val="100000"/>
              </a:lnSpc>
              <a:spcBef>
                <a:spcPts val="0"/>
              </a:spcBef>
              <a:spcAft>
                <a:spcPts val="0"/>
              </a:spcAft>
              <a:buClr>
                <a:schemeClr val="accent2"/>
              </a:buClr>
              <a:buSzPts val="2800"/>
              <a:buNone/>
              <a:defRPr sz="2800">
                <a:solidFill>
                  <a:schemeClr val="accent2"/>
                </a:solidFill>
              </a:defRPr>
            </a:lvl8pPr>
            <a:lvl9pPr lvl="8" algn="ctr" rtl="0">
              <a:lnSpc>
                <a:spcPct val="100000"/>
              </a:lnSpc>
              <a:spcBef>
                <a:spcPts val="0"/>
              </a:spcBef>
              <a:spcAft>
                <a:spcPts val="0"/>
              </a:spcAft>
              <a:buClr>
                <a:schemeClr val="accent2"/>
              </a:buClr>
              <a:buSzPts val="2800"/>
              <a:buNone/>
              <a:defRPr sz="2800">
                <a:solidFill>
                  <a:schemeClr val="accent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
        <p:cNvGrpSpPr/>
        <p:nvPr/>
      </p:nvGrpSpPr>
      <p:grpSpPr>
        <a:xfrm>
          <a:off x="0" y="0"/>
          <a:ext cx="0" cy="0"/>
          <a:chOff x="0" y="0"/>
          <a:chExt cx="0" cy="0"/>
        </a:xfrm>
      </p:grpSpPr>
      <p:sp>
        <p:nvSpPr>
          <p:cNvPr id="15" name="Google Shape;15;p4"/>
          <p:cNvSpPr/>
          <p:nvPr/>
        </p:nvSpPr>
        <p:spPr>
          <a:xfrm>
            <a:off x="-92200" y="550200"/>
            <a:ext cx="2149500" cy="630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4"/>
          <p:cNvSpPr txBox="1">
            <a:spLocks noGrp="1"/>
          </p:cNvSpPr>
          <p:nvPr>
            <p:ph type="ctrTitle"/>
          </p:nvPr>
        </p:nvSpPr>
        <p:spPr>
          <a:xfrm>
            <a:off x="720000" y="377975"/>
            <a:ext cx="1337400" cy="946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None/>
              <a:defRPr sz="1400">
                <a:solidFill>
                  <a:schemeClr val="lt1"/>
                </a:solidFill>
              </a:defRPr>
            </a:lvl2pPr>
            <a:lvl3pPr lvl="2" algn="ctr" rtl="0">
              <a:spcBef>
                <a:spcPts val="0"/>
              </a:spcBef>
              <a:spcAft>
                <a:spcPts val="0"/>
              </a:spcAft>
              <a:buClr>
                <a:schemeClr val="lt1"/>
              </a:buClr>
              <a:buSzPts val="1400"/>
              <a:buNone/>
              <a:defRPr sz="1400">
                <a:solidFill>
                  <a:schemeClr val="lt1"/>
                </a:solidFill>
              </a:defRPr>
            </a:lvl3pPr>
            <a:lvl4pPr lvl="3" algn="ctr" rtl="0">
              <a:spcBef>
                <a:spcPts val="0"/>
              </a:spcBef>
              <a:spcAft>
                <a:spcPts val="0"/>
              </a:spcAft>
              <a:buClr>
                <a:schemeClr val="lt1"/>
              </a:buClr>
              <a:buSzPts val="1400"/>
              <a:buNone/>
              <a:defRPr sz="1400">
                <a:solidFill>
                  <a:schemeClr val="lt1"/>
                </a:solidFill>
              </a:defRPr>
            </a:lvl4pPr>
            <a:lvl5pPr lvl="4" algn="ctr" rtl="0">
              <a:spcBef>
                <a:spcPts val="0"/>
              </a:spcBef>
              <a:spcAft>
                <a:spcPts val="0"/>
              </a:spcAft>
              <a:buClr>
                <a:schemeClr val="lt1"/>
              </a:buClr>
              <a:buSzPts val="1400"/>
              <a:buNone/>
              <a:defRPr sz="1400">
                <a:solidFill>
                  <a:schemeClr val="lt1"/>
                </a:solidFill>
              </a:defRPr>
            </a:lvl5pPr>
            <a:lvl6pPr lvl="5" algn="ctr" rtl="0">
              <a:spcBef>
                <a:spcPts val="0"/>
              </a:spcBef>
              <a:spcAft>
                <a:spcPts val="0"/>
              </a:spcAft>
              <a:buClr>
                <a:schemeClr val="lt1"/>
              </a:buClr>
              <a:buSzPts val="1400"/>
              <a:buNone/>
              <a:defRPr sz="1400">
                <a:solidFill>
                  <a:schemeClr val="lt1"/>
                </a:solidFill>
              </a:defRPr>
            </a:lvl6pPr>
            <a:lvl7pPr lvl="6" algn="ctr" rtl="0">
              <a:spcBef>
                <a:spcPts val="0"/>
              </a:spcBef>
              <a:spcAft>
                <a:spcPts val="0"/>
              </a:spcAft>
              <a:buClr>
                <a:schemeClr val="lt1"/>
              </a:buClr>
              <a:buSzPts val="1400"/>
              <a:buNone/>
              <a:defRPr sz="1400">
                <a:solidFill>
                  <a:schemeClr val="lt1"/>
                </a:solidFill>
              </a:defRPr>
            </a:lvl7pPr>
            <a:lvl8pPr lvl="7" algn="ctr" rtl="0">
              <a:spcBef>
                <a:spcPts val="0"/>
              </a:spcBef>
              <a:spcAft>
                <a:spcPts val="0"/>
              </a:spcAft>
              <a:buClr>
                <a:schemeClr val="lt1"/>
              </a:buClr>
              <a:buSzPts val="1400"/>
              <a:buNone/>
              <a:defRPr sz="1400">
                <a:solidFill>
                  <a:schemeClr val="lt1"/>
                </a:solidFill>
              </a:defRPr>
            </a:lvl8pPr>
            <a:lvl9pPr lvl="8" algn="ctr" rtl="0">
              <a:spcBef>
                <a:spcPts val="0"/>
              </a:spcBef>
              <a:spcAft>
                <a:spcPts val="0"/>
              </a:spcAft>
              <a:buClr>
                <a:schemeClr val="lt1"/>
              </a:buClr>
              <a:buSzPts val="1400"/>
              <a:buNone/>
              <a:defRPr sz="1400">
                <a:solidFill>
                  <a:schemeClr val="lt1"/>
                </a:solidFill>
              </a:defRPr>
            </a:lvl9pPr>
          </a:lstStyle>
          <a:p>
            <a:endParaRPr/>
          </a:p>
        </p:txBody>
      </p:sp>
      <p:sp>
        <p:nvSpPr>
          <p:cNvPr id="17" name="Google Shape;17;p4"/>
          <p:cNvSpPr txBox="1">
            <a:spLocks noGrp="1"/>
          </p:cNvSpPr>
          <p:nvPr>
            <p:ph type="body" idx="1"/>
          </p:nvPr>
        </p:nvSpPr>
        <p:spPr>
          <a:xfrm>
            <a:off x="718250" y="1412700"/>
            <a:ext cx="7720800" cy="31995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Font typeface="Open Sans"/>
              <a:buAutoNum type="arabicPeriod"/>
              <a:defRPr sz="1100"/>
            </a:lvl1pPr>
            <a:lvl2pPr marL="914400" lvl="1" indent="-317500" rtl="0">
              <a:spcBef>
                <a:spcPts val="1600"/>
              </a:spcBef>
              <a:spcAft>
                <a:spcPts val="0"/>
              </a:spcAft>
              <a:buClr>
                <a:schemeClr val="accent1"/>
              </a:buClr>
              <a:buSzPts val="1400"/>
              <a:buChar char="●"/>
              <a:defRPr sz="1100"/>
            </a:lvl2pPr>
            <a:lvl3pPr marL="1371600" lvl="2" indent="-317500" rtl="0">
              <a:spcBef>
                <a:spcPts val="1600"/>
              </a:spcBef>
              <a:spcAft>
                <a:spcPts val="0"/>
              </a:spcAft>
              <a:buSzPts val="1400"/>
              <a:buAutoNum type="romanLcPeriod"/>
              <a:defRPr/>
            </a:lvl3pPr>
            <a:lvl4pPr marL="1828800" lvl="3" indent="-317500" rtl="0">
              <a:spcBef>
                <a:spcPts val="1600"/>
              </a:spcBef>
              <a:spcAft>
                <a:spcPts val="0"/>
              </a:spcAft>
              <a:buSzPts val="1400"/>
              <a:buAutoNum type="arabicPeriod"/>
              <a:defRPr/>
            </a:lvl4pPr>
            <a:lvl5pPr marL="2286000" lvl="4" indent="-317500" rtl="0">
              <a:spcBef>
                <a:spcPts val="1600"/>
              </a:spcBef>
              <a:spcAft>
                <a:spcPts val="0"/>
              </a:spcAft>
              <a:buSzPts val="1400"/>
              <a:buAutoNum type="alphaLcPeriod"/>
              <a:defRPr/>
            </a:lvl5pPr>
            <a:lvl6pPr marL="2743200" lvl="5" indent="-317500" rtl="0">
              <a:spcBef>
                <a:spcPts val="1600"/>
              </a:spcBef>
              <a:spcAft>
                <a:spcPts val="0"/>
              </a:spcAft>
              <a:buSzPts val="1400"/>
              <a:buAutoNum type="romanLcPeriod"/>
              <a:defRPr/>
            </a:lvl6pPr>
            <a:lvl7pPr marL="3200400" lvl="6" indent="-317500" rtl="0">
              <a:spcBef>
                <a:spcPts val="1600"/>
              </a:spcBef>
              <a:spcAft>
                <a:spcPts val="0"/>
              </a:spcAft>
              <a:buSzPts val="1400"/>
              <a:buAutoNum type="arabicPeriod"/>
              <a:defRPr/>
            </a:lvl7pPr>
            <a:lvl8pPr marL="3657600" lvl="7" indent="-317500" rtl="0">
              <a:spcBef>
                <a:spcPts val="1600"/>
              </a:spcBef>
              <a:spcAft>
                <a:spcPts val="0"/>
              </a:spcAft>
              <a:buSzPts val="1400"/>
              <a:buAutoNum type="alphaLcPeriod"/>
              <a:defRPr/>
            </a:lvl8pPr>
            <a:lvl9pPr marL="4114800" lvl="8" indent="-317500" rtl="0">
              <a:spcBef>
                <a:spcPts val="1600"/>
              </a:spcBef>
              <a:spcAft>
                <a:spcPts val="1600"/>
              </a:spcAft>
              <a:buSzPts val="1400"/>
              <a:buAutoNum type="romanLcPeriod"/>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1"/>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1">
  <p:cSld name="CUSTOM_9">
    <p:spTree>
      <p:nvGrpSpPr>
        <p:cNvPr id="1" name="Shape 57"/>
        <p:cNvGrpSpPr/>
        <p:nvPr/>
      </p:nvGrpSpPr>
      <p:grpSpPr>
        <a:xfrm>
          <a:off x="0" y="0"/>
          <a:ext cx="0" cy="0"/>
          <a:chOff x="0" y="0"/>
          <a:chExt cx="0" cy="0"/>
        </a:xfrm>
      </p:grpSpPr>
      <p:sp>
        <p:nvSpPr>
          <p:cNvPr id="58" name="Google Shape;58;p15"/>
          <p:cNvSpPr txBox="1">
            <a:spLocks noGrp="1"/>
          </p:cNvSpPr>
          <p:nvPr>
            <p:ph type="subTitle" idx="1"/>
          </p:nvPr>
        </p:nvSpPr>
        <p:spPr>
          <a:xfrm>
            <a:off x="1409700" y="2076450"/>
            <a:ext cx="2984100" cy="16479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600"/>
            </a:lvl1pPr>
            <a:lvl2pPr lvl="1" rtl="0">
              <a:spcBef>
                <a:spcPts val="1600"/>
              </a:spcBef>
              <a:spcAft>
                <a:spcPts val="0"/>
              </a:spcAft>
              <a:buSzPts val="1800"/>
              <a:buNone/>
              <a:defRPr sz="1800"/>
            </a:lvl2pPr>
            <a:lvl3pPr lvl="2" rtl="0">
              <a:spcBef>
                <a:spcPts val="1600"/>
              </a:spcBef>
              <a:spcAft>
                <a:spcPts val="0"/>
              </a:spcAft>
              <a:buSzPts val="1800"/>
              <a:buNone/>
              <a:defRPr sz="1800"/>
            </a:lvl3pPr>
            <a:lvl4pPr lvl="3" rtl="0">
              <a:spcBef>
                <a:spcPts val="1600"/>
              </a:spcBef>
              <a:spcAft>
                <a:spcPts val="0"/>
              </a:spcAft>
              <a:buSzPts val="1800"/>
              <a:buNone/>
              <a:defRPr sz="1800"/>
            </a:lvl4pPr>
            <a:lvl5pPr lvl="4" rtl="0">
              <a:spcBef>
                <a:spcPts val="1600"/>
              </a:spcBef>
              <a:spcAft>
                <a:spcPts val="0"/>
              </a:spcAft>
              <a:buSzPts val="1800"/>
              <a:buNone/>
              <a:defRPr sz="1800"/>
            </a:lvl5pPr>
            <a:lvl6pPr lvl="5" rtl="0">
              <a:spcBef>
                <a:spcPts val="1600"/>
              </a:spcBef>
              <a:spcAft>
                <a:spcPts val="0"/>
              </a:spcAft>
              <a:buSzPts val="1800"/>
              <a:buNone/>
              <a:defRPr sz="1800"/>
            </a:lvl6pPr>
            <a:lvl7pPr lvl="6" rtl="0">
              <a:spcBef>
                <a:spcPts val="1600"/>
              </a:spcBef>
              <a:spcAft>
                <a:spcPts val="0"/>
              </a:spcAft>
              <a:buSzPts val="1800"/>
              <a:buNone/>
              <a:defRPr sz="1800"/>
            </a:lvl7pPr>
            <a:lvl8pPr lvl="7" rtl="0">
              <a:spcBef>
                <a:spcPts val="1600"/>
              </a:spcBef>
              <a:spcAft>
                <a:spcPts val="0"/>
              </a:spcAft>
              <a:buSzPts val="1800"/>
              <a:buNone/>
              <a:defRPr sz="1800"/>
            </a:lvl8pPr>
            <a:lvl9pPr lvl="8" rtl="0">
              <a:spcBef>
                <a:spcPts val="1600"/>
              </a:spcBef>
              <a:spcAft>
                <a:spcPts val="1600"/>
              </a:spcAft>
              <a:buSzPts val="1800"/>
              <a:buNone/>
              <a:defRPr sz="1800"/>
            </a:lvl9pPr>
          </a:lstStyle>
          <a:p>
            <a:endParaRPr/>
          </a:p>
        </p:txBody>
      </p:sp>
      <p:sp>
        <p:nvSpPr>
          <p:cNvPr id="59" name="Google Shape;59;p15"/>
          <p:cNvSpPr/>
          <p:nvPr/>
        </p:nvSpPr>
        <p:spPr>
          <a:xfrm>
            <a:off x="-92200" y="550200"/>
            <a:ext cx="2149500" cy="630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5"/>
          <p:cNvSpPr txBox="1">
            <a:spLocks noGrp="1"/>
          </p:cNvSpPr>
          <p:nvPr>
            <p:ph type="ctrTitle"/>
          </p:nvPr>
        </p:nvSpPr>
        <p:spPr>
          <a:xfrm>
            <a:off x="720000" y="377975"/>
            <a:ext cx="1337400" cy="946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None/>
              <a:defRPr sz="1400">
                <a:solidFill>
                  <a:schemeClr val="lt1"/>
                </a:solidFill>
              </a:defRPr>
            </a:lvl2pPr>
            <a:lvl3pPr lvl="2" algn="ctr" rtl="0">
              <a:spcBef>
                <a:spcPts val="0"/>
              </a:spcBef>
              <a:spcAft>
                <a:spcPts val="0"/>
              </a:spcAft>
              <a:buClr>
                <a:schemeClr val="lt1"/>
              </a:buClr>
              <a:buSzPts val="1400"/>
              <a:buNone/>
              <a:defRPr sz="1400">
                <a:solidFill>
                  <a:schemeClr val="lt1"/>
                </a:solidFill>
              </a:defRPr>
            </a:lvl3pPr>
            <a:lvl4pPr lvl="3" algn="ctr" rtl="0">
              <a:spcBef>
                <a:spcPts val="0"/>
              </a:spcBef>
              <a:spcAft>
                <a:spcPts val="0"/>
              </a:spcAft>
              <a:buClr>
                <a:schemeClr val="lt1"/>
              </a:buClr>
              <a:buSzPts val="1400"/>
              <a:buNone/>
              <a:defRPr sz="1400">
                <a:solidFill>
                  <a:schemeClr val="lt1"/>
                </a:solidFill>
              </a:defRPr>
            </a:lvl4pPr>
            <a:lvl5pPr lvl="4" algn="ctr" rtl="0">
              <a:spcBef>
                <a:spcPts val="0"/>
              </a:spcBef>
              <a:spcAft>
                <a:spcPts val="0"/>
              </a:spcAft>
              <a:buClr>
                <a:schemeClr val="lt1"/>
              </a:buClr>
              <a:buSzPts val="1400"/>
              <a:buNone/>
              <a:defRPr sz="1400">
                <a:solidFill>
                  <a:schemeClr val="lt1"/>
                </a:solidFill>
              </a:defRPr>
            </a:lvl5pPr>
            <a:lvl6pPr lvl="5" algn="ctr" rtl="0">
              <a:spcBef>
                <a:spcPts val="0"/>
              </a:spcBef>
              <a:spcAft>
                <a:spcPts val="0"/>
              </a:spcAft>
              <a:buClr>
                <a:schemeClr val="lt1"/>
              </a:buClr>
              <a:buSzPts val="1400"/>
              <a:buNone/>
              <a:defRPr sz="1400">
                <a:solidFill>
                  <a:schemeClr val="lt1"/>
                </a:solidFill>
              </a:defRPr>
            </a:lvl6pPr>
            <a:lvl7pPr lvl="6" algn="ctr" rtl="0">
              <a:spcBef>
                <a:spcPts val="0"/>
              </a:spcBef>
              <a:spcAft>
                <a:spcPts val="0"/>
              </a:spcAft>
              <a:buClr>
                <a:schemeClr val="lt1"/>
              </a:buClr>
              <a:buSzPts val="1400"/>
              <a:buNone/>
              <a:defRPr sz="1400">
                <a:solidFill>
                  <a:schemeClr val="lt1"/>
                </a:solidFill>
              </a:defRPr>
            </a:lvl7pPr>
            <a:lvl8pPr lvl="7" algn="ctr" rtl="0">
              <a:spcBef>
                <a:spcPts val="0"/>
              </a:spcBef>
              <a:spcAft>
                <a:spcPts val="0"/>
              </a:spcAft>
              <a:buClr>
                <a:schemeClr val="lt1"/>
              </a:buClr>
              <a:buSzPts val="1400"/>
              <a:buNone/>
              <a:defRPr sz="1400">
                <a:solidFill>
                  <a:schemeClr val="lt1"/>
                </a:solidFill>
              </a:defRPr>
            </a:lvl8pPr>
            <a:lvl9pPr lvl="8" algn="ctr" rtl="0">
              <a:spcBef>
                <a:spcPts val="0"/>
              </a:spcBef>
              <a:spcAft>
                <a:spcPts val="0"/>
              </a:spcAft>
              <a:buClr>
                <a:schemeClr val="lt1"/>
              </a:buClr>
              <a:buSzPts val="1400"/>
              <a:buNone/>
              <a:defRPr sz="1400">
                <a:solidFill>
                  <a:schemeClr val="lt1"/>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hree columns 1">
  <p:cSld name="CUSTOM_2">
    <p:spTree>
      <p:nvGrpSpPr>
        <p:cNvPr id="1" name="Shape 109"/>
        <p:cNvGrpSpPr/>
        <p:nvPr/>
      </p:nvGrpSpPr>
      <p:grpSpPr>
        <a:xfrm>
          <a:off x="0" y="0"/>
          <a:ext cx="0" cy="0"/>
          <a:chOff x="0" y="0"/>
          <a:chExt cx="0" cy="0"/>
        </a:xfrm>
      </p:grpSpPr>
      <p:sp>
        <p:nvSpPr>
          <p:cNvPr id="110" name="Google Shape;110;p26"/>
          <p:cNvSpPr txBox="1">
            <a:spLocks noGrp="1"/>
          </p:cNvSpPr>
          <p:nvPr>
            <p:ph type="subTitle" idx="1"/>
          </p:nvPr>
        </p:nvSpPr>
        <p:spPr>
          <a:xfrm>
            <a:off x="2640241" y="1227261"/>
            <a:ext cx="26025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11" name="Google Shape;111;p26"/>
          <p:cNvSpPr txBox="1">
            <a:spLocks noGrp="1"/>
          </p:cNvSpPr>
          <p:nvPr>
            <p:ph type="subTitle" idx="2"/>
          </p:nvPr>
        </p:nvSpPr>
        <p:spPr>
          <a:xfrm>
            <a:off x="1832400" y="2236096"/>
            <a:ext cx="26025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12" name="Google Shape;112;p26"/>
          <p:cNvSpPr txBox="1">
            <a:spLocks noGrp="1"/>
          </p:cNvSpPr>
          <p:nvPr>
            <p:ph type="ctrTitle"/>
          </p:nvPr>
        </p:nvSpPr>
        <p:spPr>
          <a:xfrm>
            <a:off x="2623486" y="994861"/>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Clr>
                <a:schemeClr val="lt1"/>
              </a:buClr>
              <a:buSzPts val="1600"/>
              <a:buNone/>
              <a:defRPr sz="1600">
                <a:solidFill>
                  <a:schemeClr val="lt1"/>
                </a:solidFill>
              </a:defRPr>
            </a:lvl1pPr>
            <a:lvl2pPr lvl="1"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2pPr>
            <a:lvl3pPr lvl="2"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3pPr>
            <a:lvl4pPr lvl="3"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4pPr>
            <a:lvl5pPr lvl="4"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5pPr>
            <a:lvl6pPr lvl="5"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6pPr>
            <a:lvl7pPr lvl="6"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7pPr>
            <a:lvl8pPr lvl="7"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8pPr>
            <a:lvl9pPr lvl="8"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9pPr>
          </a:lstStyle>
          <a:p>
            <a:endParaRPr/>
          </a:p>
        </p:txBody>
      </p:sp>
      <p:sp>
        <p:nvSpPr>
          <p:cNvPr id="113" name="Google Shape;113;p26"/>
          <p:cNvSpPr txBox="1">
            <a:spLocks noGrp="1"/>
          </p:cNvSpPr>
          <p:nvPr>
            <p:ph type="ctrTitle" idx="3"/>
          </p:nvPr>
        </p:nvSpPr>
        <p:spPr>
          <a:xfrm>
            <a:off x="1815600" y="2003696"/>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Clr>
                <a:schemeClr val="lt1"/>
              </a:buClr>
              <a:buSzPts val="1600"/>
              <a:buNone/>
              <a:defRPr sz="1600">
                <a:solidFill>
                  <a:schemeClr val="lt1"/>
                </a:solidFill>
              </a:defRPr>
            </a:lvl1pPr>
            <a:lvl2pPr lvl="1"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2pPr>
            <a:lvl3pPr lvl="2"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3pPr>
            <a:lvl4pPr lvl="3"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4pPr>
            <a:lvl5pPr lvl="4"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5pPr>
            <a:lvl6pPr lvl="5"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6pPr>
            <a:lvl7pPr lvl="6"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7pPr>
            <a:lvl8pPr lvl="7"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8pPr>
            <a:lvl9pPr lvl="8"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9pPr>
          </a:lstStyle>
          <a:p>
            <a:endParaRPr/>
          </a:p>
        </p:txBody>
      </p:sp>
      <p:sp>
        <p:nvSpPr>
          <p:cNvPr id="114" name="Google Shape;114;p26"/>
          <p:cNvSpPr txBox="1">
            <a:spLocks noGrp="1"/>
          </p:cNvSpPr>
          <p:nvPr>
            <p:ph type="subTitle" idx="4"/>
          </p:nvPr>
        </p:nvSpPr>
        <p:spPr>
          <a:xfrm>
            <a:off x="994200" y="3244639"/>
            <a:ext cx="26025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15" name="Google Shape;115;p26"/>
          <p:cNvSpPr txBox="1">
            <a:spLocks noGrp="1"/>
          </p:cNvSpPr>
          <p:nvPr>
            <p:ph type="ctrTitle" idx="5"/>
          </p:nvPr>
        </p:nvSpPr>
        <p:spPr>
          <a:xfrm>
            <a:off x="977400" y="3012239"/>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Clr>
                <a:schemeClr val="lt1"/>
              </a:buClr>
              <a:buSzPts val="1600"/>
              <a:buNone/>
              <a:defRPr sz="1600">
                <a:solidFill>
                  <a:schemeClr val="lt1"/>
                </a:solidFill>
              </a:defRPr>
            </a:lvl1pPr>
            <a:lvl2pPr lvl="1"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2pPr>
            <a:lvl3pPr lvl="2"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3pPr>
            <a:lvl4pPr lvl="3"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4pPr>
            <a:lvl5pPr lvl="4"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5pPr>
            <a:lvl6pPr lvl="5"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6pPr>
            <a:lvl7pPr lvl="6"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7pPr>
            <a:lvl8pPr lvl="7"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8pPr>
            <a:lvl9pPr lvl="8"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9pPr>
          </a:lstStyle>
          <a:p>
            <a:endParaRPr/>
          </a:p>
        </p:txBody>
      </p:sp>
      <p:sp>
        <p:nvSpPr>
          <p:cNvPr id="116" name="Google Shape;116;p26"/>
          <p:cNvSpPr txBox="1">
            <a:spLocks noGrp="1"/>
          </p:cNvSpPr>
          <p:nvPr>
            <p:ph type="ctrTitle" idx="6"/>
          </p:nvPr>
        </p:nvSpPr>
        <p:spPr>
          <a:xfrm>
            <a:off x="720000" y="377975"/>
            <a:ext cx="1249200" cy="946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None/>
              <a:defRPr sz="1400">
                <a:solidFill>
                  <a:schemeClr val="lt1"/>
                </a:solidFill>
              </a:defRPr>
            </a:lvl2pPr>
            <a:lvl3pPr lvl="2" algn="ctr" rtl="0">
              <a:spcBef>
                <a:spcPts val="0"/>
              </a:spcBef>
              <a:spcAft>
                <a:spcPts val="0"/>
              </a:spcAft>
              <a:buClr>
                <a:schemeClr val="lt1"/>
              </a:buClr>
              <a:buSzPts val="1400"/>
              <a:buNone/>
              <a:defRPr sz="1400">
                <a:solidFill>
                  <a:schemeClr val="lt1"/>
                </a:solidFill>
              </a:defRPr>
            </a:lvl3pPr>
            <a:lvl4pPr lvl="3" algn="ctr" rtl="0">
              <a:spcBef>
                <a:spcPts val="0"/>
              </a:spcBef>
              <a:spcAft>
                <a:spcPts val="0"/>
              </a:spcAft>
              <a:buClr>
                <a:schemeClr val="lt1"/>
              </a:buClr>
              <a:buSzPts val="1400"/>
              <a:buNone/>
              <a:defRPr sz="1400">
                <a:solidFill>
                  <a:schemeClr val="lt1"/>
                </a:solidFill>
              </a:defRPr>
            </a:lvl4pPr>
            <a:lvl5pPr lvl="4" algn="ctr" rtl="0">
              <a:spcBef>
                <a:spcPts val="0"/>
              </a:spcBef>
              <a:spcAft>
                <a:spcPts val="0"/>
              </a:spcAft>
              <a:buClr>
                <a:schemeClr val="lt1"/>
              </a:buClr>
              <a:buSzPts val="1400"/>
              <a:buNone/>
              <a:defRPr sz="1400">
                <a:solidFill>
                  <a:schemeClr val="lt1"/>
                </a:solidFill>
              </a:defRPr>
            </a:lvl5pPr>
            <a:lvl6pPr lvl="5" algn="ctr" rtl="0">
              <a:spcBef>
                <a:spcPts val="0"/>
              </a:spcBef>
              <a:spcAft>
                <a:spcPts val="0"/>
              </a:spcAft>
              <a:buClr>
                <a:schemeClr val="lt1"/>
              </a:buClr>
              <a:buSzPts val="1400"/>
              <a:buNone/>
              <a:defRPr sz="1400">
                <a:solidFill>
                  <a:schemeClr val="lt1"/>
                </a:solidFill>
              </a:defRPr>
            </a:lvl6pPr>
            <a:lvl7pPr lvl="6" algn="ctr" rtl="0">
              <a:spcBef>
                <a:spcPts val="0"/>
              </a:spcBef>
              <a:spcAft>
                <a:spcPts val="0"/>
              </a:spcAft>
              <a:buClr>
                <a:schemeClr val="lt1"/>
              </a:buClr>
              <a:buSzPts val="1400"/>
              <a:buNone/>
              <a:defRPr sz="1400">
                <a:solidFill>
                  <a:schemeClr val="lt1"/>
                </a:solidFill>
              </a:defRPr>
            </a:lvl7pPr>
            <a:lvl8pPr lvl="7" algn="ctr" rtl="0">
              <a:spcBef>
                <a:spcPts val="0"/>
              </a:spcBef>
              <a:spcAft>
                <a:spcPts val="0"/>
              </a:spcAft>
              <a:buClr>
                <a:schemeClr val="lt1"/>
              </a:buClr>
              <a:buSzPts val="1400"/>
              <a:buNone/>
              <a:defRPr sz="1400">
                <a:solidFill>
                  <a:schemeClr val="lt1"/>
                </a:solidFill>
              </a:defRPr>
            </a:lvl8pPr>
            <a:lvl9pPr lvl="8" algn="ctr" rtl="0">
              <a:spcBef>
                <a:spcPts val="0"/>
              </a:spcBef>
              <a:spcAft>
                <a:spcPts val="0"/>
              </a:spcAft>
              <a:buClr>
                <a:schemeClr val="lt1"/>
              </a:buClr>
              <a:buSzPts val="1400"/>
              <a:buNone/>
              <a:defRPr sz="1400">
                <a:solidFill>
                  <a:schemeClr val="lt1"/>
                </a:solidFill>
              </a:defRPr>
            </a:lvl9pPr>
          </a:lstStyle>
          <a:p>
            <a:endParaRPr/>
          </a:p>
        </p:txBody>
      </p:sp>
      <p:sp>
        <p:nvSpPr>
          <p:cNvPr id="117" name="Google Shape;117;p26"/>
          <p:cNvSpPr/>
          <p:nvPr/>
        </p:nvSpPr>
        <p:spPr>
          <a:xfrm>
            <a:off x="-92200" y="550200"/>
            <a:ext cx="2149500" cy="630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2800"/>
              <a:buFont typeface="Unica One"/>
              <a:buNone/>
              <a:defRPr sz="2800">
                <a:solidFill>
                  <a:schemeClr val="accent2"/>
                </a:solidFill>
                <a:latin typeface="Unica One"/>
                <a:ea typeface="Unica One"/>
                <a:cs typeface="Unica One"/>
                <a:sym typeface="Unica On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1"/>
              </a:buClr>
              <a:buSzPts val="1800"/>
              <a:buFont typeface="Lato Light"/>
              <a:buChar char="●"/>
              <a:defRPr sz="1800">
                <a:solidFill>
                  <a:schemeClr val="lt1"/>
                </a:solidFill>
                <a:latin typeface="Lato Light"/>
                <a:ea typeface="Lato Light"/>
                <a:cs typeface="Lato Light"/>
                <a:sym typeface="Lato Light"/>
              </a:defRPr>
            </a:lvl1pPr>
            <a:lvl2pPr marL="914400" lvl="1"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2pPr>
            <a:lvl3pPr marL="1371600" lvl="2"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3pPr>
            <a:lvl4pPr marL="1828800" lvl="3"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4pPr>
            <a:lvl5pPr marL="2286000" lvl="4"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5pPr>
            <a:lvl6pPr marL="2743200" lvl="5"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6pPr>
            <a:lvl7pPr marL="3200400" lvl="6"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7pPr>
            <a:lvl8pPr marL="3657600" lvl="7"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8pPr>
            <a:lvl9pPr marL="4114800" lvl="8" indent="-317500">
              <a:lnSpc>
                <a:spcPct val="115000"/>
              </a:lnSpc>
              <a:spcBef>
                <a:spcPts val="1600"/>
              </a:spcBef>
              <a:spcAft>
                <a:spcPts val="1600"/>
              </a:spcAft>
              <a:buClr>
                <a:schemeClr val="lt1"/>
              </a:buClr>
              <a:buSzPts val="1400"/>
              <a:buFont typeface="Lato Light"/>
              <a:buChar char="■"/>
              <a:defRPr>
                <a:solidFill>
                  <a:schemeClr val="lt1"/>
                </a:solidFill>
                <a:latin typeface="Lato Light"/>
                <a:ea typeface="Lato Light"/>
                <a:cs typeface="Lato Light"/>
                <a:sym typeface="Lato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8" r:id="rId3"/>
    <p:sldLayoutId id="214748366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35"/>
          <p:cNvPicPr preferRelativeResize="0"/>
          <p:nvPr/>
        </p:nvPicPr>
        <p:blipFill rotWithShape="1">
          <a:blip r:embed="rId3">
            <a:alphaModFix/>
          </a:blip>
          <a:srcRect/>
          <a:stretch/>
        </p:blipFill>
        <p:spPr>
          <a:xfrm>
            <a:off x="0" y="12"/>
            <a:ext cx="9144000" cy="5143492"/>
          </a:xfrm>
          <a:prstGeom prst="rect">
            <a:avLst/>
          </a:prstGeom>
          <a:noFill/>
          <a:ln>
            <a:noFill/>
          </a:ln>
        </p:spPr>
      </p:pic>
      <p:sp>
        <p:nvSpPr>
          <p:cNvPr id="173" name="Google Shape;173;p35"/>
          <p:cNvSpPr txBox="1">
            <a:spLocks noGrp="1"/>
          </p:cNvSpPr>
          <p:nvPr>
            <p:ph type="ctrTitle"/>
          </p:nvPr>
        </p:nvSpPr>
        <p:spPr>
          <a:xfrm>
            <a:off x="2706450" y="186750"/>
            <a:ext cx="4361100" cy="122295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5400" b="1" dirty="0" smtClean="0">
                <a:solidFill>
                  <a:srgbClr val="FF0000"/>
                </a:solidFill>
              </a:rPr>
              <a:t>UNIT 3: CITIES</a:t>
            </a:r>
            <a:endParaRPr sz="5400" b="1" dirty="0">
              <a:solidFill>
                <a:srgbClr val="FF0000"/>
              </a:solidFill>
            </a:endParaRPr>
          </a:p>
        </p:txBody>
      </p:sp>
      <p:sp>
        <p:nvSpPr>
          <p:cNvPr id="174" name="Google Shape;174;p35"/>
          <p:cNvSpPr txBox="1">
            <a:spLocks noGrp="1"/>
          </p:cNvSpPr>
          <p:nvPr>
            <p:ph type="subTitle" idx="1"/>
          </p:nvPr>
        </p:nvSpPr>
        <p:spPr>
          <a:xfrm>
            <a:off x="2515275" y="1386888"/>
            <a:ext cx="4743450" cy="419100"/>
          </a:xfrm>
          <a:prstGeom prst="rect">
            <a:avLst/>
          </a:prstGeom>
          <a:solidFill>
            <a:srgbClr val="FFFF00"/>
          </a:solidFill>
        </p:spPr>
        <p:txBody>
          <a:bodyPr spcFirstLastPara="1" wrap="square" lIns="91425" tIns="91425" rIns="91425" bIns="91425" anchor="b" anchorCtr="0">
            <a:noAutofit/>
          </a:bodyPr>
          <a:lstStyle/>
          <a:p>
            <a:pPr marL="0" indent="0"/>
            <a:r>
              <a:rPr lang="vi-VN" sz="1800" b="1" dirty="0">
                <a:solidFill>
                  <a:schemeClr val="tx1"/>
                </a:solidFill>
              </a:rPr>
              <a:t>Class period 17: Unit opener and </a:t>
            </a:r>
            <a:r>
              <a:rPr lang="vi-VN" sz="1800" b="1" dirty="0" smtClean="0">
                <a:solidFill>
                  <a:schemeClr val="tx1"/>
                </a:solidFill>
              </a:rPr>
              <a:t>vocabular</a:t>
            </a:r>
            <a:r>
              <a:rPr lang="en-US" sz="1800" b="1" smtClean="0">
                <a:solidFill>
                  <a:schemeClr val="tx1"/>
                </a:solidFill>
              </a:rPr>
              <a:t>y</a:t>
            </a:r>
            <a:endParaRPr lang="en-US" sz="18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W</a:t>
            </a:r>
            <a:r>
              <a:rPr lang="en" sz="2800" b="1" dirty="0" smtClean="0">
                <a:solidFill>
                  <a:srgbClr val="FFFF00"/>
                </a:solidFill>
              </a:rPr>
              <a:t>arm up</a:t>
            </a:r>
            <a:endParaRPr sz="2800" b="1" dirty="0">
              <a:solidFill>
                <a:srgbClr val="FFFF00"/>
              </a:solidFill>
            </a:endParaRPr>
          </a:p>
        </p:txBody>
      </p:sp>
      <p:sp>
        <p:nvSpPr>
          <p:cNvPr id="2" name="Cloud Callout 1"/>
          <p:cNvSpPr/>
          <p:nvPr/>
        </p:nvSpPr>
        <p:spPr>
          <a:xfrm>
            <a:off x="3288146" y="1043709"/>
            <a:ext cx="4276437" cy="2512291"/>
          </a:xfrm>
          <a:prstGeom prst="cloudCallout">
            <a:avLst>
              <a:gd name="adj1" fmla="val -45671"/>
              <a:gd name="adj2" fmla="val 672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a:spcBef>
                <a:spcPts val="1600"/>
              </a:spcBef>
              <a:spcAft>
                <a:spcPts val="1600"/>
              </a:spcAft>
              <a:buNone/>
            </a:pPr>
            <a:r>
              <a:rPr lang="en-US" sz="2400" dirty="0"/>
              <a:t>Name famous cities around the world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6"/>
          <p:cNvSpPr txBox="1">
            <a:spLocks noGrp="1"/>
          </p:cNvSpPr>
          <p:nvPr>
            <p:ph type="body" idx="1"/>
          </p:nvPr>
        </p:nvSpPr>
        <p:spPr>
          <a:xfrm>
            <a:off x="635122" y="1487054"/>
            <a:ext cx="3779859" cy="1721217"/>
          </a:xfrm>
          <a:prstGeom prst="rect">
            <a:avLst/>
          </a:prstGeom>
        </p:spPr>
        <p:txBody>
          <a:bodyPr spcFirstLastPara="1" wrap="square" lIns="91425" tIns="91425" rIns="91425" bIns="91425" anchor="t" anchorCtr="0">
            <a:noAutofit/>
          </a:bodyPr>
          <a:lstStyle/>
          <a:p>
            <a:pPr marL="0" lvl="0" indent="0" algn="just">
              <a:spcBef>
                <a:spcPts val="1600"/>
              </a:spcBef>
              <a:spcAft>
                <a:spcPts val="1600"/>
              </a:spcAft>
              <a:buNone/>
            </a:pPr>
            <a:r>
              <a:rPr lang="vi-VN" sz="1600" dirty="0"/>
              <a:t>This photo shows the Vĩnh Tuy Bridge across the Red River in Hà Nội, Việt Nam. The bridge was officially inaugurated in 2009 as one of the commemorative projects of the Millennial Anniversary of Hà Nội and became the country’s widest bridge at the time (19.2 m). It is an important transportation network of Hà Nội, connecting Hai Bà Trưng and Long Biên districts across the Red River</a:t>
            </a:r>
            <a:endParaRPr sz="1600" dirty="0"/>
          </a:p>
        </p:txBody>
      </p:sp>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W</a:t>
            </a:r>
            <a:r>
              <a:rPr lang="en" sz="2800" b="1" dirty="0" smtClean="0">
                <a:solidFill>
                  <a:srgbClr val="FFFF00"/>
                </a:solidFill>
              </a:rPr>
              <a:t>arm up</a:t>
            </a:r>
            <a:endParaRPr sz="2800" b="1" dirty="0">
              <a:solidFill>
                <a:srgbClr val="FFFF00"/>
              </a:solidFill>
            </a:endParaRPr>
          </a:p>
        </p:txBody>
      </p:sp>
      <p:pic>
        <p:nvPicPr>
          <p:cNvPr id="2" name="Picture 1"/>
          <p:cNvPicPr>
            <a:picLocks noChangeAspect="1"/>
          </p:cNvPicPr>
          <p:nvPr/>
        </p:nvPicPr>
        <p:blipFill>
          <a:blip r:embed="rId3"/>
          <a:stretch>
            <a:fillRect/>
          </a:stretch>
        </p:blipFill>
        <p:spPr>
          <a:xfrm>
            <a:off x="5074227" y="99040"/>
            <a:ext cx="3921991" cy="4939029"/>
          </a:xfrm>
          <a:prstGeom prst="rect">
            <a:avLst/>
          </a:prstGeom>
        </p:spPr>
      </p:pic>
    </p:spTree>
    <p:extLst>
      <p:ext uri="{BB962C8B-B14F-4D97-AF65-F5344CB8AC3E}">
        <p14:creationId xmlns:p14="http://schemas.microsoft.com/office/powerpoint/2010/main" val="3370898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9">
                                            <p:txEl>
                                              <p:pRg st="0" end="0"/>
                                            </p:txEl>
                                          </p:spTgt>
                                        </p:tgtEl>
                                        <p:attrNameLst>
                                          <p:attrName>style.visibility</p:attrName>
                                        </p:attrNameLst>
                                      </p:cBhvr>
                                      <p:to>
                                        <p:strVal val="visible"/>
                                      </p:to>
                                    </p:set>
                                    <p:animEffect transition="in" filter="randombar(horizontal)">
                                      <p:cBhvr>
                                        <p:cTn id="7" dur="500"/>
                                        <p:tgtEl>
                                          <p:spTgt spid="1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W</a:t>
            </a:r>
            <a:r>
              <a:rPr lang="en" sz="2800" b="1" dirty="0" smtClean="0">
                <a:solidFill>
                  <a:srgbClr val="FFFF00"/>
                </a:solidFill>
              </a:rPr>
              <a:t>arm up</a:t>
            </a:r>
            <a:endParaRPr sz="2800" b="1" dirty="0">
              <a:solidFill>
                <a:srgbClr val="FFFF00"/>
              </a:solidFill>
            </a:endParaRPr>
          </a:p>
        </p:txBody>
      </p:sp>
      <p:sp>
        <p:nvSpPr>
          <p:cNvPr id="4" name="Rectangle 3"/>
          <p:cNvSpPr/>
          <p:nvPr/>
        </p:nvSpPr>
        <p:spPr>
          <a:xfrm>
            <a:off x="743526" y="4157412"/>
            <a:ext cx="7384474" cy="707886"/>
          </a:xfrm>
          <a:prstGeom prst="rect">
            <a:avLst/>
          </a:prstGeom>
        </p:spPr>
        <p:txBody>
          <a:bodyPr wrap="square">
            <a:spAutoFit/>
          </a:bodyPr>
          <a:lstStyle/>
          <a:p>
            <a:pPr lvl="0" algn="just" eaLnBrk="0" fontAlgn="base" hangingPunct="0">
              <a:spcBef>
                <a:spcPct val="0"/>
              </a:spcBef>
              <a:spcAft>
                <a:spcPct val="0"/>
              </a:spcAft>
              <a:buClrTx/>
            </a:pPr>
            <a:r>
              <a:rPr lang="vi-VN" altLang="ja-JP" sz="2000" dirty="0">
                <a:solidFill>
                  <a:srgbClr val="FF0000"/>
                </a:solidFill>
                <a:latin typeface="Arial" panose="020B0604020202020204" pitchFamily="34" charset="0"/>
                <a:ea typeface="Times New Roman" panose="02020603050405020304" pitchFamily="18" charset="0"/>
              </a:rPr>
              <a:t>Lead in: In Vietnam, our cities are changing constantly. Let’s find out more about it.  </a:t>
            </a:r>
            <a:r>
              <a:rPr lang="en-US" altLang="ja-JP" sz="1000" dirty="0">
                <a:solidFill>
                  <a:srgbClr val="FF0000"/>
                </a:solidFill>
                <a:latin typeface="Arial" panose="020B0604020202020204" pitchFamily="34" charset="0"/>
              </a:rPr>
              <a:t> </a:t>
            </a:r>
            <a:endParaRPr lang="en-US" altLang="ja-JP" sz="3200" dirty="0">
              <a:solidFill>
                <a:srgbClr val="FF0000"/>
              </a:solidFill>
              <a:latin typeface="Arial" panose="020B0604020202020204" pitchFamily="34" charset="0"/>
            </a:endParaRPr>
          </a:p>
        </p:txBody>
      </p:sp>
      <p:sp>
        <p:nvSpPr>
          <p:cNvPr id="5" name="Rectangle 4"/>
          <p:cNvSpPr/>
          <p:nvPr/>
        </p:nvSpPr>
        <p:spPr>
          <a:xfrm>
            <a:off x="743527" y="1511080"/>
            <a:ext cx="8243456" cy="1805623"/>
          </a:xfrm>
          <a:prstGeom prst="rect">
            <a:avLst/>
          </a:prstGeom>
        </p:spPr>
        <p:txBody>
          <a:bodyPr wrap="square">
            <a:spAutoFit/>
          </a:bodyPr>
          <a:lstStyle/>
          <a:p>
            <a:pPr algn="just">
              <a:lnSpc>
                <a:spcPct val="150000"/>
              </a:lnSpc>
              <a:spcBef>
                <a:spcPts val="100"/>
              </a:spcBef>
              <a:spcAft>
                <a:spcPts val="100"/>
              </a:spcAft>
            </a:pPr>
            <a:r>
              <a:rPr lang="en-US" sz="2400" dirty="0" smtClean="0">
                <a:solidFill>
                  <a:schemeClr val="bg1"/>
                </a:solidFill>
              </a:rPr>
              <a:t>Di</a:t>
            </a:r>
            <a:r>
              <a:rPr lang="vi-VN" sz="2400" dirty="0" smtClean="0">
                <a:solidFill>
                  <a:schemeClr val="bg1"/>
                </a:solidFill>
              </a:rPr>
              <a:t>scuss </a:t>
            </a:r>
            <a:r>
              <a:rPr lang="vi-VN" sz="2400" dirty="0">
                <a:solidFill>
                  <a:schemeClr val="bg1"/>
                </a:solidFill>
              </a:rPr>
              <a:t>the questions in </a:t>
            </a:r>
            <a:r>
              <a:rPr lang="vi-VN" sz="2400" dirty="0" smtClean="0">
                <a:solidFill>
                  <a:schemeClr val="bg1"/>
                </a:solidFill>
              </a:rPr>
              <a:t>pairs</a:t>
            </a:r>
            <a:endParaRPr lang="en-US" sz="2400" dirty="0" smtClean="0">
              <a:solidFill>
                <a:schemeClr val="bg1"/>
              </a:solidFill>
            </a:endParaRPr>
          </a:p>
          <a:p>
            <a:pPr algn="just">
              <a:lnSpc>
                <a:spcPct val="150000"/>
              </a:lnSpc>
              <a:spcBef>
                <a:spcPts val="100"/>
              </a:spcBef>
              <a:spcAft>
                <a:spcPts val="100"/>
              </a:spcAft>
            </a:pPr>
            <a:r>
              <a:rPr lang="vi-VN" sz="2400" dirty="0" smtClean="0">
                <a:solidFill>
                  <a:schemeClr val="bg1"/>
                </a:solidFill>
              </a:rPr>
              <a:t>1</a:t>
            </a:r>
            <a:r>
              <a:rPr lang="vi-VN" sz="2400" dirty="0">
                <a:solidFill>
                  <a:schemeClr val="bg1"/>
                </a:solidFill>
              </a:rPr>
              <a:t>. Is it important that a city be beautiful?</a:t>
            </a:r>
            <a:endParaRPr lang="en-US" sz="1600" dirty="0">
              <a:solidFill>
                <a:schemeClr val="bg1"/>
              </a:solidFill>
            </a:endParaRPr>
          </a:p>
          <a:p>
            <a:pPr algn="just">
              <a:lnSpc>
                <a:spcPct val="150000"/>
              </a:lnSpc>
              <a:spcBef>
                <a:spcPts val="100"/>
              </a:spcBef>
              <a:spcAft>
                <a:spcPts val="100"/>
              </a:spcAft>
            </a:pPr>
            <a:r>
              <a:rPr lang="vi-VN" sz="2400" dirty="0">
                <a:solidFill>
                  <a:schemeClr val="bg1"/>
                </a:solidFill>
              </a:rPr>
              <a:t>2. Does your city have landmarks like bridges and rivers? </a:t>
            </a:r>
            <a:endParaRPr lang="en-US" sz="1600" dirty="0">
              <a:solidFill>
                <a:schemeClr val="bg1"/>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7690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6"/>
          <p:cNvSpPr txBox="1">
            <a:spLocks noGrp="1"/>
          </p:cNvSpPr>
          <p:nvPr>
            <p:ph type="body" idx="1"/>
          </p:nvPr>
        </p:nvSpPr>
        <p:spPr>
          <a:xfrm>
            <a:off x="1237673" y="1699507"/>
            <a:ext cx="6807200" cy="860609"/>
          </a:xfrm>
          <a:prstGeom prst="rect">
            <a:avLst/>
          </a:prstGeom>
        </p:spPr>
        <p:txBody>
          <a:bodyPr spcFirstLastPara="1" wrap="square" lIns="91425" tIns="91425" rIns="91425" bIns="91425" anchor="t" anchorCtr="0">
            <a:noAutofit/>
          </a:bodyPr>
          <a:lstStyle/>
          <a:p>
            <a:pPr marL="0" lvl="0" indent="0" algn="just">
              <a:spcBef>
                <a:spcPts val="1600"/>
              </a:spcBef>
              <a:spcAft>
                <a:spcPts val="1600"/>
              </a:spcAft>
              <a:buNone/>
            </a:pPr>
            <a:r>
              <a:rPr lang="en-US" sz="2800" dirty="0" smtClean="0"/>
              <a:t>What changes should be made in big cities?</a:t>
            </a:r>
            <a:endParaRPr sz="2800" dirty="0"/>
          </a:p>
        </p:txBody>
      </p:sp>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smtClean="0">
                <a:solidFill>
                  <a:srgbClr val="FFFF00"/>
                </a:solidFill>
              </a:rPr>
              <a:t>discussion</a:t>
            </a:r>
            <a:endParaRPr sz="2400" b="1" dirty="0">
              <a:solidFill>
                <a:srgbClr val="FFFF00"/>
              </a:solidFill>
            </a:endParaRPr>
          </a:p>
        </p:txBody>
      </p:sp>
      <p:pic>
        <p:nvPicPr>
          <p:cNvPr id="3" name="Picture 2"/>
          <p:cNvPicPr>
            <a:picLocks noChangeAspect="1"/>
          </p:cNvPicPr>
          <p:nvPr/>
        </p:nvPicPr>
        <p:blipFill>
          <a:blip r:embed="rId3"/>
          <a:stretch>
            <a:fillRect/>
          </a:stretch>
        </p:blipFill>
        <p:spPr>
          <a:xfrm>
            <a:off x="1863148" y="2990850"/>
            <a:ext cx="6181725" cy="2152650"/>
          </a:xfrm>
          <a:prstGeom prst="rect">
            <a:avLst/>
          </a:prstGeom>
        </p:spPr>
      </p:pic>
      <p:sp>
        <p:nvSpPr>
          <p:cNvPr id="4" name="Cloud Callout 3"/>
          <p:cNvSpPr/>
          <p:nvPr/>
        </p:nvSpPr>
        <p:spPr>
          <a:xfrm>
            <a:off x="4572000" y="240145"/>
            <a:ext cx="2401455" cy="145936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Let’s read a text to find down</a:t>
            </a:r>
            <a:endParaRPr lang="en-US" dirty="0"/>
          </a:p>
        </p:txBody>
      </p:sp>
    </p:spTree>
    <p:extLst>
      <p:ext uri="{BB962C8B-B14F-4D97-AF65-F5344CB8AC3E}">
        <p14:creationId xmlns:p14="http://schemas.microsoft.com/office/powerpoint/2010/main" val="25238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9">
                                            <p:txEl>
                                              <p:pRg st="0" end="0"/>
                                            </p:txEl>
                                          </p:spTgt>
                                        </p:tgtEl>
                                        <p:attrNameLst>
                                          <p:attrName>style.visibility</p:attrName>
                                        </p:attrNameLst>
                                      </p:cBhvr>
                                      <p:to>
                                        <p:strVal val="visible"/>
                                      </p:to>
                                    </p:set>
                                    <p:animEffect transition="in" filter="randombar(horizontal)">
                                      <p:cBhvr>
                                        <p:cTn id="7" dur="500"/>
                                        <p:tgtEl>
                                          <p:spTgt spid="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build="p"/>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smtClean="0">
                <a:solidFill>
                  <a:srgbClr val="FFFF00"/>
                </a:solidFill>
              </a:rPr>
              <a:t>vocabulary</a:t>
            </a:r>
            <a:endParaRPr sz="2800" b="1" dirty="0">
              <a:solidFill>
                <a:srgbClr val="FFFF00"/>
              </a:solidFill>
            </a:endParaRPr>
          </a:p>
        </p:txBody>
      </p:sp>
      <p:sp>
        <p:nvSpPr>
          <p:cNvPr id="6" name="Rectangle 5"/>
          <p:cNvSpPr/>
          <p:nvPr/>
        </p:nvSpPr>
        <p:spPr>
          <a:xfrm>
            <a:off x="845128" y="1324175"/>
            <a:ext cx="6146799" cy="3477875"/>
          </a:xfrm>
          <a:prstGeom prst="rect">
            <a:avLst/>
          </a:prstGeom>
        </p:spPr>
        <p:txBody>
          <a:bodyPr wrap="square">
            <a:spAutoFit/>
          </a:bodyPr>
          <a:lstStyle/>
          <a:p>
            <a:pPr marL="342900" lvl="0" indent="-342900">
              <a:lnSpc>
                <a:spcPct val="150000"/>
              </a:lnSpc>
              <a:spcBef>
                <a:spcPts val="100"/>
              </a:spcBef>
              <a:spcAft>
                <a:spcPts val="100"/>
              </a:spcAft>
              <a:buFont typeface="Arial" panose="020B0604020202020204" pitchFamily="34" charset="0"/>
              <a:buChar char="•"/>
            </a:pPr>
            <a:r>
              <a:rPr lang="vi-VN" sz="2000" dirty="0">
                <a:solidFill>
                  <a:schemeClr val="bg1"/>
                </a:solidFill>
              </a:rPr>
              <a:t>Apartments building: </a:t>
            </a:r>
            <a:endParaRPr lang="en-US" sz="2000" dirty="0" smtClean="0">
              <a:solidFill>
                <a:schemeClr val="bg1"/>
              </a:solidFill>
            </a:endParaRPr>
          </a:p>
          <a:p>
            <a:pPr marL="342900" lvl="0" indent="-342900">
              <a:lnSpc>
                <a:spcPct val="150000"/>
              </a:lnSpc>
              <a:spcBef>
                <a:spcPts val="100"/>
              </a:spcBef>
              <a:spcAft>
                <a:spcPts val="100"/>
              </a:spcAft>
              <a:buFont typeface="Arial" panose="020B0604020202020204" pitchFamily="34" charset="0"/>
              <a:buChar char="•"/>
            </a:pPr>
            <a:r>
              <a:rPr lang="vi-VN" sz="2000" dirty="0" smtClean="0">
                <a:solidFill>
                  <a:schemeClr val="bg1"/>
                </a:solidFill>
              </a:rPr>
              <a:t>Make </a:t>
            </a:r>
            <a:r>
              <a:rPr lang="vi-VN" sz="2000" dirty="0">
                <a:solidFill>
                  <a:schemeClr val="bg1"/>
                </a:solidFill>
              </a:rPr>
              <a:t>sense</a:t>
            </a:r>
            <a:r>
              <a:rPr lang="vi-VN" sz="2000" dirty="0" smtClean="0">
                <a:solidFill>
                  <a:schemeClr val="bg1"/>
                </a:solidFill>
              </a:rPr>
              <a:t>:</a:t>
            </a:r>
            <a:endParaRPr lang="en-US" sz="1800" dirty="0">
              <a:solidFill>
                <a:schemeClr val="bg1"/>
              </a:solidFill>
            </a:endParaRPr>
          </a:p>
          <a:p>
            <a:pPr marL="342900" lvl="0" indent="-342900">
              <a:lnSpc>
                <a:spcPct val="150000"/>
              </a:lnSpc>
              <a:spcBef>
                <a:spcPts val="100"/>
              </a:spcBef>
              <a:spcAft>
                <a:spcPts val="100"/>
              </a:spcAft>
              <a:buFont typeface="Arial" panose="020B0604020202020204" pitchFamily="34" charset="0"/>
              <a:buChar char="•"/>
            </a:pPr>
            <a:r>
              <a:rPr lang="vi-VN" sz="2000" dirty="0">
                <a:solidFill>
                  <a:schemeClr val="bg1"/>
                </a:solidFill>
              </a:rPr>
              <a:t>Rooftop</a:t>
            </a:r>
            <a:r>
              <a:rPr lang="vi-VN" sz="2000" dirty="0" smtClean="0">
                <a:solidFill>
                  <a:schemeClr val="bg1"/>
                </a:solidFill>
              </a:rPr>
              <a:t>:</a:t>
            </a:r>
            <a:endParaRPr lang="en-US" sz="1800" dirty="0">
              <a:solidFill>
                <a:schemeClr val="bg1"/>
              </a:solidFill>
            </a:endParaRPr>
          </a:p>
          <a:p>
            <a:pPr marL="342900" lvl="0" indent="-342900">
              <a:lnSpc>
                <a:spcPct val="150000"/>
              </a:lnSpc>
              <a:spcBef>
                <a:spcPts val="100"/>
              </a:spcBef>
              <a:spcAft>
                <a:spcPts val="100"/>
              </a:spcAft>
              <a:buFont typeface="Arial" panose="020B0604020202020204" pitchFamily="34" charset="0"/>
              <a:buChar char="•"/>
            </a:pPr>
            <a:r>
              <a:rPr lang="vi-VN" sz="2000" dirty="0">
                <a:solidFill>
                  <a:schemeClr val="bg1"/>
                </a:solidFill>
              </a:rPr>
              <a:t>Traffic light</a:t>
            </a:r>
            <a:r>
              <a:rPr lang="vi-VN" sz="2000" dirty="0" smtClean="0">
                <a:solidFill>
                  <a:schemeClr val="bg1"/>
                </a:solidFill>
              </a:rPr>
              <a:t>:</a:t>
            </a:r>
            <a:endParaRPr lang="en-US" sz="1800" dirty="0">
              <a:solidFill>
                <a:schemeClr val="bg1"/>
              </a:solidFill>
            </a:endParaRPr>
          </a:p>
          <a:p>
            <a:pPr marL="342900" lvl="0" indent="-342900">
              <a:lnSpc>
                <a:spcPct val="150000"/>
              </a:lnSpc>
              <a:spcBef>
                <a:spcPts val="100"/>
              </a:spcBef>
              <a:spcAft>
                <a:spcPts val="100"/>
              </a:spcAft>
              <a:buFont typeface="Arial" panose="020B0604020202020204" pitchFamily="34" charset="0"/>
              <a:buChar char="•"/>
            </a:pPr>
            <a:r>
              <a:rPr lang="vi-VN" sz="2000" dirty="0">
                <a:solidFill>
                  <a:schemeClr val="bg1"/>
                </a:solidFill>
              </a:rPr>
              <a:t>Pedestrian: </a:t>
            </a:r>
            <a:endParaRPr lang="en-US" sz="2000" dirty="0" smtClean="0">
              <a:solidFill>
                <a:schemeClr val="bg1"/>
              </a:solidFill>
            </a:endParaRPr>
          </a:p>
          <a:p>
            <a:pPr marL="342900" lvl="0" indent="-342900">
              <a:lnSpc>
                <a:spcPct val="150000"/>
              </a:lnSpc>
              <a:spcBef>
                <a:spcPts val="100"/>
              </a:spcBef>
              <a:spcAft>
                <a:spcPts val="100"/>
              </a:spcAft>
              <a:buFont typeface="Arial" panose="020B0604020202020204" pitchFamily="34" charset="0"/>
              <a:buChar char="•"/>
            </a:pPr>
            <a:r>
              <a:rPr lang="vi-VN" sz="2000" dirty="0" smtClean="0">
                <a:solidFill>
                  <a:schemeClr val="bg1"/>
                </a:solidFill>
              </a:rPr>
              <a:t>Neighborhood:</a:t>
            </a:r>
            <a:endParaRPr lang="en-US" sz="1800" dirty="0">
              <a:solidFill>
                <a:schemeClr val="bg1"/>
              </a:solidFill>
            </a:endParaRPr>
          </a:p>
          <a:p>
            <a:pPr marL="342900" lvl="0" indent="-342900">
              <a:lnSpc>
                <a:spcPct val="150000"/>
              </a:lnSpc>
              <a:spcBef>
                <a:spcPts val="100"/>
              </a:spcBef>
              <a:spcAft>
                <a:spcPts val="100"/>
              </a:spcAft>
              <a:buFont typeface="Arial" panose="020B0604020202020204" pitchFamily="34" charset="0"/>
              <a:buChar char="•"/>
            </a:pPr>
            <a:r>
              <a:rPr lang="vi-VN" sz="2000" dirty="0">
                <a:solidFill>
                  <a:schemeClr val="bg1"/>
                </a:solidFill>
              </a:rPr>
              <a:t>Public transportation</a:t>
            </a:r>
            <a:r>
              <a:rPr lang="vi-VN" sz="2000" dirty="0" smtClean="0">
                <a:solidFill>
                  <a:schemeClr val="bg1"/>
                </a:solidFill>
              </a:rPr>
              <a:t>:</a:t>
            </a:r>
            <a:endParaRPr lang="en-US" sz="18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800763" y="1324175"/>
            <a:ext cx="1447800" cy="44334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Bef>
                <a:spcPts val="100"/>
              </a:spcBef>
              <a:spcAft>
                <a:spcPts val="100"/>
              </a:spcAft>
            </a:pPr>
            <a:r>
              <a:rPr lang="vi-VN" sz="2000" dirty="0">
                <a:solidFill>
                  <a:srgbClr val="FF0000"/>
                </a:solidFill>
              </a:rPr>
              <a:t>Chung cư</a:t>
            </a:r>
            <a:endParaRPr lang="en-US" sz="1800" dirty="0">
              <a:solidFill>
                <a:srgbClr val="FF0000"/>
              </a:solidFill>
            </a:endParaRPr>
          </a:p>
        </p:txBody>
      </p:sp>
      <p:sp>
        <p:nvSpPr>
          <p:cNvPr id="10" name="Rectangle 9"/>
          <p:cNvSpPr/>
          <p:nvPr/>
        </p:nvSpPr>
        <p:spPr>
          <a:xfrm>
            <a:off x="3800763" y="1807842"/>
            <a:ext cx="1447800" cy="44334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Bef>
                <a:spcPts val="100"/>
              </a:spcBef>
              <a:spcAft>
                <a:spcPts val="100"/>
              </a:spcAft>
            </a:pPr>
            <a:r>
              <a:rPr lang="en-US" sz="2000" dirty="0" err="1" smtClean="0">
                <a:solidFill>
                  <a:srgbClr val="FF0000"/>
                </a:solidFill>
              </a:rPr>
              <a:t>Hiểu</a:t>
            </a:r>
            <a:endParaRPr lang="en-US" sz="1800" dirty="0">
              <a:solidFill>
                <a:srgbClr val="FF0000"/>
              </a:solidFill>
            </a:endParaRPr>
          </a:p>
        </p:txBody>
      </p:sp>
      <p:sp>
        <p:nvSpPr>
          <p:cNvPr id="11" name="Rectangle 10"/>
          <p:cNvSpPr/>
          <p:nvPr/>
        </p:nvSpPr>
        <p:spPr>
          <a:xfrm>
            <a:off x="3786133" y="2341358"/>
            <a:ext cx="1824182" cy="44334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Bef>
                <a:spcPts val="100"/>
              </a:spcBef>
              <a:spcAft>
                <a:spcPts val="100"/>
              </a:spcAft>
            </a:pPr>
            <a:r>
              <a:rPr lang="en-US" sz="2000" dirty="0" err="1" smtClean="0">
                <a:solidFill>
                  <a:srgbClr val="FF0000"/>
                </a:solidFill>
              </a:rPr>
              <a:t>Tầng</a:t>
            </a:r>
            <a:r>
              <a:rPr lang="en-US" sz="2000" dirty="0" smtClean="0">
                <a:solidFill>
                  <a:srgbClr val="FF0000"/>
                </a:solidFill>
              </a:rPr>
              <a:t> </a:t>
            </a:r>
            <a:r>
              <a:rPr lang="en-US" sz="2000" dirty="0" err="1" smtClean="0">
                <a:solidFill>
                  <a:srgbClr val="FF0000"/>
                </a:solidFill>
              </a:rPr>
              <a:t>thượng</a:t>
            </a:r>
            <a:endParaRPr lang="en-US" sz="1800" dirty="0">
              <a:solidFill>
                <a:srgbClr val="FF0000"/>
              </a:solidFill>
            </a:endParaRPr>
          </a:p>
        </p:txBody>
      </p:sp>
      <p:sp>
        <p:nvSpPr>
          <p:cNvPr id="12" name="Rectangle 11"/>
          <p:cNvSpPr/>
          <p:nvPr/>
        </p:nvSpPr>
        <p:spPr>
          <a:xfrm>
            <a:off x="3775362" y="2841439"/>
            <a:ext cx="2126674" cy="44334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Bef>
                <a:spcPts val="100"/>
              </a:spcBef>
              <a:spcAft>
                <a:spcPts val="100"/>
              </a:spcAft>
            </a:pPr>
            <a:r>
              <a:rPr lang="en-US" sz="2000" dirty="0" err="1" smtClean="0">
                <a:solidFill>
                  <a:srgbClr val="FF0000"/>
                </a:solidFill>
              </a:rPr>
              <a:t>Đèn</a:t>
            </a:r>
            <a:r>
              <a:rPr lang="en-US" sz="2000" dirty="0" smtClean="0">
                <a:solidFill>
                  <a:srgbClr val="FF0000"/>
                </a:solidFill>
              </a:rPr>
              <a:t> </a:t>
            </a:r>
            <a:r>
              <a:rPr lang="en-US" sz="2000" dirty="0" err="1" smtClean="0">
                <a:solidFill>
                  <a:srgbClr val="FF0000"/>
                </a:solidFill>
              </a:rPr>
              <a:t>giao</a:t>
            </a:r>
            <a:r>
              <a:rPr lang="en-US" sz="2000" dirty="0" smtClean="0">
                <a:solidFill>
                  <a:srgbClr val="FF0000"/>
                </a:solidFill>
              </a:rPr>
              <a:t> </a:t>
            </a:r>
            <a:r>
              <a:rPr lang="en-US" sz="2000" dirty="0" err="1" smtClean="0">
                <a:solidFill>
                  <a:srgbClr val="FF0000"/>
                </a:solidFill>
              </a:rPr>
              <a:t>thông</a:t>
            </a:r>
            <a:endParaRPr lang="en-US" sz="1800" dirty="0">
              <a:solidFill>
                <a:srgbClr val="FF0000"/>
              </a:solidFill>
            </a:endParaRPr>
          </a:p>
        </p:txBody>
      </p:sp>
      <p:sp>
        <p:nvSpPr>
          <p:cNvPr id="13" name="Rectangle 12"/>
          <p:cNvSpPr/>
          <p:nvPr/>
        </p:nvSpPr>
        <p:spPr>
          <a:xfrm>
            <a:off x="3775362" y="3324133"/>
            <a:ext cx="2126674" cy="44334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Bef>
                <a:spcPts val="100"/>
              </a:spcBef>
              <a:spcAft>
                <a:spcPts val="100"/>
              </a:spcAft>
            </a:pPr>
            <a:r>
              <a:rPr lang="vi-VN" sz="2000" dirty="0">
                <a:solidFill>
                  <a:srgbClr val="FF0000"/>
                </a:solidFill>
              </a:rPr>
              <a:t>Người đi bộ</a:t>
            </a:r>
            <a:endParaRPr lang="en-US" sz="1800" dirty="0">
              <a:solidFill>
                <a:srgbClr val="FF0000"/>
              </a:solidFill>
            </a:endParaRPr>
          </a:p>
        </p:txBody>
      </p:sp>
      <p:sp>
        <p:nvSpPr>
          <p:cNvPr id="16" name="Rectangle 15"/>
          <p:cNvSpPr/>
          <p:nvPr/>
        </p:nvSpPr>
        <p:spPr>
          <a:xfrm>
            <a:off x="3775361" y="3814391"/>
            <a:ext cx="3863111" cy="44334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Bef>
                <a:spcPts val="100"/>
              </a:spcBef>
              <a:spcAft>
                <a:spcPts val="100"/>
              </a:spcAft>
            </a:pPr>
            <a:r>
              <a:rPr lang="vi-VN" sz="2000" dirty="0">
                <a:solidFill>
                  <a:srgbClr val="FF0000"/>
                </a:solidFill>
              </a:rPr>
              <a:t>hàng xóm, khu vực xung quanh</a:t>
            </a:r>
            <a:endParaRPr lang="en-US" sz="1800" dirty="0">
              <a:solidFill>
                <a:srgbClr val="FF0000"/>
              </a:solidFill>
            </a:endParaRPr>
          </a:p>
        </p:txBody>
      </p:sp>
      <p:sp>
        <p:nvSpPr>
          <p:cNvPr id="17" name="Rectangle 16"/>
          <p:cNvSpPr/>
          <p:nvPr/>
        </p:nvSpPr>
        <p:spPr>
          <a:xfrm>
            <a:off x="3775360" y="4325866"/>
            <a:ext cx="3863111" cy="44334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50000"/>
              </a:lnSpc>
              <a:spcBef>
                <a:spcPts val="100"/>
              </a:spcBef>
              <a:spcAft>
                <a:spcPts val="100"/>
              </a:spcAft>
            </a:pPr>
            <a:r>
              <a:rPr lang="vi-VN" sz="2000" dirty="0">
                <a:solidFill>
                  <a:srgbClr val="FF0000"/>
                </a:solidFill>
              </a:rPr>
              <a:t>Giao thông công cộng</a:t>
            </a:r>
            <a:endParaRPr lang="en-US" sz="1800" dirty="0">
              <a:solidFill>
                <a:srgbClr val="FF0000"/>
              </a:solidFill>
            </a:endParaRPr>
          </a:p>
        </p:txBody>
      </p:sp>
    </p:spTree>
    <p:extLst>
      <p:ext uri="{BB962C8B-B14F-4D97-AF65-F5344CB8AC3E}">
        <p14:creationId xmlns:p14="http://schemas.microsoft.com/office/powerpoint/2010/main" val="56332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randombar(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P spid="13"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smtClean="0">
                <a:solidFill>
                  <a:srgbClr val="FFFF00"/>
                </a:solidFill>
              </a:rPr>
              <a:t>Reading</a:t>
            </a:r>
            <a:endParaRPr sz="2400" b="1" dirty="0">
              <a:solidFill>
                <a:srgbClr val="FFFF00"/>
              </a:solidFill>
            </a:endParaRPr>
          </a:p>
        </p:txBody>
      </p:sp>
      <p:pic>
        <p:nvPicPr>
          <p:cNvPr id="5" name="Picture 4"/>
          <p:cNvPicPr>
            <a:picLocks noChangeAspect="1"/>
          </p:cNvPicPr>
          <p:nvPr/>
        </p:nvPicPr>
        <p:blipFill>
          <a:blip r:embed="rId3"/>
          <a:stretch>
            <a:fillRect/>
          </a:stretch>
        </p:blipFill>
        <p:spPr>
          <a:xfrm>
            <a:off x="2768601" y="1388830"/>
            <a:ext cx="6295303" cy="3689084"/>
          </a:xfrm>
          <a:prstGeom prst="rect">
            <a:avLst/>
          </a:prstGeom>
        </p:spPr>
      </p:pic>
      <p:sp>
        <p:nvSpPr>
          <p:cNvPr id="6" name="Rectangle 5"/>
          <p:cNvSpPr/>
          <p:nvPr/>
        </p:nvSpPr>
        <p:spPr>
          <a:xfrm>
            <a:off x="2285021" y="666409"/>
            <a:ext cx="5840060" cy="369332"/>
          </a:xfrm>
          <a:prstGeom prst="rect">
            <a:avLst/>
          </a:prstGeom>
        </p:spPr>
        <p:txBody>
          <a:bodyPr wrap="none">
            <a:spAutoFit/>
          </a:bodyPr>
          <a:lstStyle/>
          <a:p>
            <a:r>
              <a:rPr lang="en-US" sz="1800" i="1" dirty="0" smtClean="0">
                <a:solidFill>
                  <a:srgbClr val="FF0000"/>
                </a:solidFill>
                <a:latin typeface="Times New Roman" panose="02020603050405020304" pitchFamily="18" charset="0"/>
                <a:ea typeface="Times New Roman" panose="02020603050405020304" pitchFamily="18" charset="0"/>
              </a:rPr>
              <a:t>Read the article and answer “</a:t>
            </a:r>
            <a:r>
              <a:rPr lang="vi-VN" sz="1800" i="1" dirty="0" smtClean="0">
                <a:solidFill>
                  <a:srgbClr val="FF0000"/>
                </a:solidFill>
                <a:latin typeface="Times New Roman" panose="02020603050405020304" pitchFamily="18" charset="0"/>
                <a:ea typeface="Times New Roman" panose="02020603050405020304" pitchFamily="18" charset="0"/>
              </a:rPr>
              <a:t>What </a:t>
            </a:r>
            <a:r>
              <a:rPr lang="vi-VN" sz="1800" i="1" dirty="0">
                <a:solidFill>
                  <a:srgbClr val="FF0000"/>
                </a:solidFill>
                <a:latin typeface="Times New Roman" panose="02020603050405020304" pitchFamily="18" charset="0"/>
                <a:ea typeface="Times New Roman" panose="02020603050405020304" pitchFamily="18" charset="0"/>
              </a:rPr>
              <a:t>changes are described</a:t>
            </a:r>
            <a:r>
              <a:rPr lang="vi-VN" sz="1800" i="1" dirty="0" smtClean="0">
                <a:solidFill>
                  <a:srgbClr val="FF0000"/>
                </a:solidFill>
                <a:latin typeface="Times New Roman" panose="02020603050405020304" pitchFamily="18" charset="0"/>
                <a:ea typeface="Times New Roman" panose="02020603050405020304" pitchFamily="18" charset="0"/>
              </a:rPr>
              <a:t>?</a:t>
            </a:r>
            <a:r>
              <a:rPr lang="en-US" sz="1800" i="1" dirty="0" smtClean="0">
                <a:solidFill>
                  <a:srgbClr val="FF0000"/>
                </a:solidFill>
                <a:latin typeface="Times New Roman" panose="02020603050405020304" pitchFamily="18" charset="0"/>
                <a:ea typeface="Times New Roman" panose="02020603050405020304" pitchFamily="18" charset="0"/>
              </a:rPr>
              <a:t>”</a:t>
            </a:r>
            <a:endParaRPr lang="en-US" sz="1800" dirty="0">
              <a:solidFill>
                <a:srgbClr val="FF0000"/>
              </a:solidFill>
            </a:endParaRPr>
          </a:p>
        </p:txBody>
      </p:sp>
      <p:sp>
        <p:nvSpPr>
          <p:cNvPr id="7" name="Rectangle 6"/>
          <p:cNvSpPr/>
          <p:nvPr/>
        </p:nvSpPr>
        <p:spPr>
          <a:xfrm>
            <a:off x="295564" y="2351519"/>
            <a:ext cx="2327563" cy="2031325"/>
          </a:xfrm>
          <a:prstGeom prst="rect">
            <a:avLst/>
          </a:prstGeom>
        </p:spPr>
        <p:txBody>
          <a:bodyPr wrap="square">
            <a:spAutoFit/>
          </a:bodyPr>
          <a:lstStyle/>
          <a:p>
            <a:r>
              <a:rPr lang="vi-VN" dirty="0">
                <a:solidFill>
                  <a:srgbClr val="FF0000"/>
                </a:solidFill>
                <a:latin typeface="Times New Roman" panose="02020603050405020304" pitchFamily="18" charset="0"/>
                <a:ea typeface="Times New Roman" panose="02020603050405020304" pitchFamily="18" charset="0"/>
              </a:rPr>
              <a:t>More buildings that are good for the environment with gardens on top of them, </a:t>
            </a:r>
            <a:endParaRPr lang="en-US" dirty="0" smtClean="0">
              <a:solidFill>
                <a:srgbClr val="FF0000"/>
              </a:solidFill>
              <a:latin typeface="Times New Roman" panose="02020603050405020304" pitchFamily="18" charset="0"/>
              <a:ea typeface="Times New Roman" panose="02020603050405020304" pitchFamily="18" charset="0"/>
            </a:endParaRPr>
          </a:p>
          <a:p>
            <a:endParaRPr lang="en-US" dirty="0" smtClean="0">
              <a:solidFill>
                <a:srgbClr val="FF0000"/>
              </a:solidFill>
              <a:latin typeface="Times New Roman" panose="02020603050405020304" pitchFamily="18" charset="0"/>
              <a:ea typeface="Times New Roman" panose="02020603050405020304" pitchFamily="18" charset="0"/>
            </a:endParaRPr>
          </a:p>
          <a:p>
            <a:r>
              <a:rPr lang="en-US" dirty="0" smtClean="0">
                <a:solidFill>
                  <a:srgbClr val="FF0000"/>
                </a:solidFill>
                <a:latin typeface="Times New Roman" panose="02020603050405020304" pitchFamily="18" charset="0"/>
                <a:ea typeface="Times New Roman" panose="02020603050405020304" pitchFamily="18" charset="0"/>
              </a:rPr>
              <a:t>S</a:t>
            </a:r>
            <a:r>
              <a:rPr lang="vi-VN" dirty="0" smtClean="0">
                <a:solidFill>
                  <a:srgbClr val="FF0000"/>
                </a:solidFill>
                <a:latin typeface="Times New Roman" panose="02020603050405020304" pitchFamily="18" charset="0"/>
                <a:ea typeface="Times New Roman" panose="02020603050405020304" pitchFamily="18" charset="0"/>
              </a:rPr>
              <a:t>afer </a:t>
            </a:r>
            <a:r>
              <a:rPr lang="vi-VN" dirty="0">
                <a:solidFill>
                  <a:srgbClr val="FF0000"/>
                </a:solidFill>
                <a:latin typeface="Times New Roman" panose="02020603050405020304" pitchFamily="18" charset="0"/>
                <a:ea typeface="Times New Roman" panose="02020603050405020304" pitchFamily="18" charset="0"/>
              </a:rPr>
              <a:t>pedestrian </a:t>
            </a:r>
            <a:r>
              <a:rPr lang="vi-VN" dirty="0" smtClean="0">
                <a:solidFill>
                  <a:srgbClr val="FF0000"/>
                </a:solidFill>
                <a:latin typeface="Times New Roman" panose="02020603050405020304" pitchFamily="18" charset="0"/>
                <a:ea typeface="Times New Roman" panose="02020603050405020304" pitchFamily="18" charset="0"/>
              </a:rPr>
              <a:t>crossings</a:t>
            </a:r>
            <a:endParaRPr lang="en-US" dirty="0">
              <a:solidFill>
                <a:srgbClr val="FF0000"/>
              </a:solidFill>
              <a:latin typeface="Times New Roman" panose="02020603050405020304" pitchFamily="18" charset="0"/>
              <a:ea typeface="Times New Roman" panose="02020603050405020304" pitchFamily="18" charset="0"/>
            </a:endParaRPr>
          </a:p>
          <a:p>
            <a:endParaRPr lang="en-US" dirty="0" smtClean="0">
              <a:solidFill>
                <a:srgbClr val="FF0000"/>
              </a:solidFill>
              <a:latin typeface="Times New Roman" panose="02020603050405020304" pitchFamily="18" charset="0"/>
              <a:ea typeface="Times New Roman" panose="02020603050405020304" pitchFamily="18" charset="0"/>
            </a:endParaRPr>
          </a:p>
          <a:p>
            <a:r>
              <a:rPr lang="en-US" dirty="0">
                <a:solidFill>
                  <a:srgbClr val="FF0000"/>
                </a:solidFill>
                <a:latin typeface="Times New Roman" panose="02020603050405020304" pitchFamily="18" charset="0"/>
                <a:ea typeface="Times New Roman" panose="02020603050405020304" pitchFamily="18" charset="0"/>
              </a:rPr>
              <a:t>M</a:t>
            </a:r>
            <a:r>
              <a:rPr lang="vi-VN" dirty="0" smtClean="0">
                <a:solidFill>
                  <a:srgbClr val="FF0000"/>
                </a:solidFill>
                <a:latin typeface="Times New Roman" panose="02020603050405020304" pitchFamily="18" charset="0"/>
                <a:ea typeface="Times New Roman" panose="02020603050405020304" pitchFamily="18" charset="0"/>
              </a:rPr>
              <a:t>ore </a:t>
            </a:r>
            <a:r>
              <a:rPr lang="vi-VN" dirty="0">
                <a:solidFill>
                  <a:srgbClr val="FF0000"/>
                </a:solidFill>
                <a:latin typeface="Times New Roman" panose="02020603050405020304" pitchFamily="18" charset="0"/>
                <a:ea typeface="Times New Roman" panose="02020603050405020304" pitchFamily="18" charset="0"/>
              </a:rPr>
              <a:t>shops and restaurants </a:t>
            </a:r>
            <a:r>
              <a:rPr lang="vi-VN" dirty="0" smtClean="0">
                <a:solidFill>
                  <a:srgbClr val="FF0000"/>
                </a:solidFill>
                <a:latin typeface="Times New Roman" panose="02020603050405020304" pitchFamily="18" charset="0"/>
                <a:ea typeface="Times New Roman" panose="02020603050405020304" pitchFamily="18" charset="0"/>
              </a:rPr>
              <a:t>nearby</a:t>
            </a:r>
            <a:endParaRPr lang="en-US" dirty="0" smtClean="0">
              <a:solidFill>
                <a:srgbClr val="FF0000"/>
              </a:solidFill>
              <a:latin typeface="Times New Roman" panose="02020603050405020304" pitchFamily="18" charset="0"/>
              <a:ea typeface="Times New Roman" panose="02020603050405020304" pitchFamily="18" charset="0"/>
            </a:endParaRPr>
          </a:p>
          <a:p>
            <a:r>
              <a:rPr lang="en-US" dirty="0" smtClean="0">
                <a:solidFill>
                  <a:srgbClr val="FF0000"/>
                </a:solidFill>
                <a:latin typeface="Times New Roman" panose="02020603050405020304" pitchFamily="18" charset="0"/>
                <a:ea typeface="Times New Roman" panose="02020603050405020304" pitchFamily="18" charset="0"/>
              </a:rPr>
              <a:t>M</a:t>
            </a:r>
            <a:r>
              <a:rPr lang="vi-VN" dirty="0" smtClean="0">
                <a:solidFill>
                  <a:srgbClr val="FF0000"/>
                </a:solidFill>
                <a:latin typeface="Times New Roman" panose="02020603050405020304" pitchFamily="18" charset="0"/>
                <a:ea typeface="Times New Roman" panose="02020603050405020304" pitchFamily="18" charset="0"/>
              </a:rPr>
              <a:t>ore </a:t>
            </a:r>
            <a:r>
              <a:rPr lang="vi-VN" dirty="0">
                <a:solidFill>
                  <a:srgbClr val="FF0000"/>
                </a:solidFill>
                <a:latin typeface="Times New Roman" panose="02020603050405020304" pitchFamily="18" charset="0"/>
                <a:ea typeface="Times New Roman" panose="02020603050405020304" pitchFamily="18" charset="0"/>
              </a:rPr>
              <a:t>public transportation</a:t>
            </a:r>
            <a:endParaRPr lang="en-US" dirty="0">
              <a:solidFill>
                <a:srgbClr val="FF0000"/>
              </a:solidFill>
            </a:endParaRPr>
          </a:p>
        </p:txBody>
      </p:sp>
    </p:spTree>
    <p:extLst>
      <p:ext uri="{BB962C8B-B14F-4D97-AF65-F5344CB8AC3E}">
        <p14:creationId xmlns:p14="http://schemas.microsoft.com/office/powerpoint/2010/main" val="2597246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smtClean="0">
                <a:solidFill>
                  <a:srgbClr val="FFFF00"/>
                </a:solidFill>
              </a:rPr>
              <a:t>VOCABULARY</a:t>
            </a:r>
            <a:endParaRPr sz="2400" b="1" dirty="0">
              <a:solidFill>
                <a:srgbClr val="FFFF00"/>
              </a:solidFill>
            </a:endParaRPr>
          </a:p>
        </p:txBody>
      </p:sp>
      <p:pic>
        <p:nvPicPr>
          <p:cNvPr id="5" name="Picture 4"/>
          <p:cNvPicPr>
            <a:picLocks noChangeAspect="1"/>
          </p:cNvPicPr>
          <p:nvPr/>
        </p:nvPicPr>
        <p:blipFill>
          <a:blip r:embed="rId3"/>
          <a:stretch>
            <a:fillRect/>
          </a:stretch>
        </p:blipFill>
        <p:spPr>
          <a:xfrm>
            <a:off x="2057400" y="1830030"/>
            <a:ext cx="5424055" cy="3178528"/>
          </a:xfrm>
          <a:prstGeom prst="rect">
            <a:avLst/>
          </a:prstGeom>
        </p:spPr>
      </p:pic>
      <p:sp>
        <p:nvSpPr>
          <p:cNvPr id="7" name="Rectangle 6"/>
          <p:cNvSpPr/>
          <p:nvPr/>
        </p:nvSpPr>
        <p:spPr>
          <a:xfrm>
            <a:off x="2057400" y="497132"/>
            <a:ext cx="6871854" cy="707886"/>
          </a:xfrm>
          <a:prstGeom prst="rect">
            <a:avLst/>
          </a:prstGeom>
        </p:spPr>
        <p:txBody>
          <a:bodyPr wrap="square">
            <a:spAutoFit/>
          </a:bodyPr>
          <a:lstStyle/>
          <a:p>
            <a:pPr algn="just"/>
            <a:r>
              <a:rPr lang="en-US" sz="2000" dirty="0" smtClean="0">
                <a:solidFill>
                  <a:srgbClr val="FF0000"/>
                </a:solidFill>
              </a:rPr>
              <a:t>Look at </a:t>
            </a:r>
            <a:r>
              <a:rPr lang="vi-VN" sz="2000" dirty="0">
                <a:solidFill>
                  <a:srgbClr val="FF0000"/>
                </a:solidFill>
              </a:rPr>
              <a:t>to the words in blue and </a:t>
            </a:r>
            <a:r>
              <a:rPr lang="vi-VN" sz="2000" dirty="0" smtClean="0">
                <a:solidFill>
                  <a:srgbClr val="FF0000"/>
                </a:solidFill>
              </a:rPr>
              <a:t>identify </a:t>
            </a:r>
            <a:r>
              <a:rPr lang="vi-VN" sz="2000" dirty="0">
                <a:solidFill>
                  <a:srgbClr val="FF0000"/>
                </a:solidFill>
              </a:rPr>
              <a:t>the parts of speech </a:t>
            </a:r>
            <a:endParaRPr lang="en-US" sz="2000" dirty="0">
              <a:solidFill>
                <a:srgbClr val="FF0000"/>
              </a:solidFill>
            </a:endParaRPr>
          </a:p>
        </p:txBody>
      </p:sp>
      <p:sp>
        <p:nvSpPr>
          <p:cNvPr id="4" name="TextBox 3"/>
          <p:cNvSpPr txBox="1"/>
          <p:nvPr/>
        </p:nvSpPr>
        <p:spPr>
          <a:xfrm>
            <a:off x="3819236" y="1002987"/>
            <a:ext cx="3026791" cy="523220"/>
          </a:xfrm>
          <a:prstGeom prst="rect">
            <a:avLst/>
          </a:prstGeom>
          <a:solidFill>
            <a:srgbClr val="92D050"/>
          </a:solidFill>
        </p:spPr>
        <p:txBody>
          <a:bodyPr wrap="none" rtlCol="0">
            <a:spAutoFit/>
          </a:bodyPr>
          <a:lstStyle/>
          <a:p>
            <a:r>
              <a:rPr lang="en-US" sz="2800" dirty="0" smtClean="0">
                <a:solidFill>
                  <a:srgbClr val="FF0000"/>
                </a:solidFill>
              </a:rPr>
              <a:t>Compound nouns</a:t>
            </a:r>
            <a:endParaRPr lang="en-US" sz="2800" dirty="0">
              <a:solidFill>
                <a:srgbClr val="FF0000"/>
              </a:solidFill>
            </a:endParaRPr>
          </a:p>
        </p:txBody>
      </p:sp>
    </p:spTree>
    <p:extLst>
      <p:ext uri="{BB962C8B-B14F-4D97-AF65-F5344CB8AC3E}">
        <p14:creationId xmlns:p14="http://schemas.microsoft.com/office/powerpoint/2010/main" val="54882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smtClean="0">
                <a:solidFill>
                  <a:srgbClr val="FFFF00"/>
                </a:solidFill>
              </a:rPr>
              <a:t>VOCABULARY</a:t>
            </a:r>
            <a:endParaRPr sz="2400" b="1" dirty="0">
              <a:solidFill>
                <a:srgbClr val="FFFF00"/>
              </a:solidFill>
            </a:endParaRPr>
          </a:p>
        </p:txBody>
      </p:sp>
      <p:sp>
        <p:nvSpPr>
          <p:cNvPr id="7" name="Rectangle 6"/>
          <p:cNvSpPr/>
          <p:nvPr/>
        </p:nvSpPr>
        <p:spPr>
          <a:xfrm>
            <a:off x="2057400" y="666409"/>
            <a:ext cx="6871854" cy="369332"/>
          </a:xfrm>
          <a:prstGeom prst="rect">
            <a:avLst/>
          </a:prstGeom>
        </p:spPr>
        <p:txBody>
          <a:bodyPr wrap="square">
            <a:spAutoFit/>
          </a:bodyPr>
          <a:lstStyle/>
          <a:p>
            <a:pPr algn="just"/>
            <a:r>
              <a:rPr lang="en-US" sz="1800" b="1" dirty="0" smtClean="0">
                <a:solidFill>
                  <a:srgbClr val="FF0000"/>
                </a:solidFill>
                <a:latin typeface="Times New Roman" panose="02020603050405020304" pitchFamily="18" charset="0"/>
                <a:cs typeface="Times New Roman" panose="02020603050405020304" pitchFamily="18" charset="0"/>
              </a:rPr>
              <a:t>Exercise B: </a:t>
            </a:r>
            <a:r>
              <a:rPr lang="vi-VN" sz="1800" b="1" dirty="0">
                <a:solidFill>
                  <a:srgbClr val="FF0000"/>
                </a:solidFill>
                <a:latin typeface="Times New Roman" panose="02020603050405020304" pitchFamily="18" charset="0"/>
                <a:cs typeface="Times New Roman" panose="02020603050405020304" pitchFamily="18" charset="0"/>
              </a:rPr>
              <a:t>Write each word in blue next to the correct meaning</a:t>
            </a:r>
            <a:endParaRPr lang="en-US" sz="1800" b="1" dirty="0">
              <a:solidFill>
                <a:srgbClr val="FF0000"/>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295563" y="1782618"/>
            <a:ext cx="8677815" cy="2863273"/>
          </a:xfrm>
          <a:prstGeom prst="rect">
            <a:avLst/>
          </a:prstGeom>
        </p:spPr>
      </p:pic>
      <p:sp>
        <p:nvSpPr>
          <p:cNvPr id="3" name="TextBox 2"/>
          <p:cNvSpPr txBox="1"/>
          <p:nvPr/>
        </p:nvSpPr>
        <p:spPr>
          <a:xfrm>
            <a:off x="1071418" y="2142836"/>
            <a:ext cx="1422184" cy="400110"/>
          </a:xfrm>
          <a:prstGeom prst="rect">
            <a:avLst/>
          </a:prstGeom>
          <a:noFill/>
        </p:spPr>
        <p:txBody>
          <a:bodyPr wrap="none" rtlCol="0">
            <a:spAutoFit/>
          </a:bodyPr>
          <a:lstStyle/>
          <a:p>
            <a:r>
              <a:rPr lang="en-US" sz="2000" dirty="0" smtClean="0">
                <a:solidFill>
                  <a:srgbClr val="FF0000"/>
                </a:solidFill>
              </a:rPr>
              <a:t>Street cars</a:t>
            </a:r>
            <a:endParaRPr lang="en-US" sz="2000" dirty="0">
              <a:solidFill>
                <a:srgbClr val="FF0000"/>
              </a:solidFill>
            </a:endParaRPr>
          </a:p>
        </p:txBody>
      </p:sp>
      <p:sp>
        <p:nvSpPr>
          <p:cNvPr id="8" name="TextBox 7"/>
          <p:cNvSpPr txBox="1"/>
          <p:nvPr/>
        </p:nvSpPr>
        <p:spPr>
          <a:xfrm>
            <a:off x="799708" y="2503054"/>
            <a:ext cx="2053767" cy="338554"/>
          </a:xfrm>
          <a:prstGeom prst="rect">
            <a:avLst/>
          </a:prstGeom>
          <a:noFill/>
        </p:spPr>
        <p:txBody>
          <a:bodyPr wrap="none" rtlCol="0">
            <a:spAutoFit/>
          </a:bodyPr>
          <a:lstStyle/>
          <a:p>
            <a:r>
              <a:rPr lang="en-US" sz="1600" dirty="0" smtClean="0">
                <a:solidFill>
                  <a:srgbClr val="FF0000"/>
                </a:solidFill>
              </a:rPr>
              <a:t>Public transportation</a:t>
            </a:r>
            <a:endParaRPr lang="en-US" sz="1600" dirty="0">
              <a:solidFill>
                <a:srgbClr val="FF0000"/>
              </a:solidFill>
            </a:endParaRPr>
          </a:p>
        </p:txBody>
      </p:sp>
      <p:sp>
        <p:nvSpPr>
          <p:cNvPr id="11" name="TextBox 10"/>
          <p:cNvSpPr txBox="1"/>
          <p:nvPr/>
        </p:nvSpPr>
        <p:spPr>
          <a:xfrm>
            <a:off x="799708" y="3206695"/>
            <a:ext cx="1188146" cy="338554"/>
          </a:xfrm>
          <a:prstGeom prst="rect">
            <a:avLst/>
          </a:prstGeom>
          <a:noFill/>
        </p:spPr>
        <p:txBody>
          <a:bodyPr wrap="none" rtlCol="0">
            <a:spAutoFit/>
          </a:bodyPr>
          <a:lstStyle/>
          <a:p>
            <a:r>
              <a:rPr lang="en-US" sz="1600" dirty="0" smtClean="0">
                <a:solidFill>
                  <a:srgbClr val="FF0000"/>
                </a:solidFill>
              </a:rPr>
              <a:t>Traffic light</a:t>
            </a:r>
            <a:endParaRPr lang="en-US" sz="1600" dirty="0">
              <a:solidFill>
                <a:srgbClr val="FF0000"/>
              </a:solidFill>
            </a:endParaRPr>
          </a:p>
        </p:txBody>
      </p:sp>
      <p:sp>
        <p:nvSpPr>
          <p:cNvPr id="14" name="TextBox 13"/>
          <p:cNvSpPr txBox="1"/>
          <p:nvPr/>
        </p:nvSpPr>
        <p:spPr>
          <a:xfrm>
            <a:off x="784480" y="3757016"/>
            <a:ext cx="1996059" cy="338554"/>
          </a:xfrm>
          <a:prstGeom prst="rect">
            <a:avLst/>
          </a:prstGeom>
          <a:noFill/>
        </p:spPr>
        <p:txBody>
          <a:bodyPr wrap="none" rtlCol="0">
            <a:spAutoFit/>
          </a:bodyPr>
          <a:lstStyle/>
          <a:p>
            <a:r>
              <a:rPr lang="en-US" sz="1600" dirty="0" smtClean="0">
                <a:solidFill>
                  <a:srgbClr val="FF0000"/>
                </a:solidFill>
              </a:rPr>
              <a:t>Apartment buildings</a:t>
            </a:r>
            <a:endParaRPr lang="en-US" sz="1600" dirty="0">
              <a:solidFill>
                <a:srgbClr val="FF0000"/>
              </a:solidFill>
            </a:endParaRPr>
          </a:p>
        </p:txBody>
      </p:sp>
      <p:sp>
        <p:nvSpPr>
          <p:cNvPr id="15" name="TextBox 14"/>
          <p:cNvSpPr txBox="1"/>
          <p:nvPr/>
        </p:nvSpPr>
        <p:spPr>
          <a:xfrm>
            <a:off x="810089" y="4268919"/>
            <a:ext cx="1701107" cy="338554"/>
          </a:xfrm>
          <a:prstGeom prst="rect">
            <a:avLst/>
          </a:prstGeom>
          <a:noFill/>
        </p:spPr>
        <p:txBody>
          <a:bodyPr wrap="none" rtlCol="0">
            <a:spAutoFit/>
          </a:bodyPr>
          <a:lstStyle/>
          <a:p>
            <a:r>
              <a:rPr lang="en-US" sz="1600" dirty="0" smtClean="0">
                <a:solidFill>
                  <a:srgbClr val="FF0000"/>
                </a:solidFill>
              </a:rPr>
              <a:t>Rooftop gardens</a:t>
            </a:r>
            <a:endParaRPr lang="en-US" sz="1600" dirty="0">
              <a:solidFill>
                <a:srgbClr val="FF0000"/>
              </a:solidFill>
            </a:endParaRPr>
          </a:p>
        </p:txBody>
      </p:sp>
    </p:spTree>
    <p:extLst>
      <p:ext uri="{BB962C8B-B14F-4D97-AF65-F5344CB8AC3E}">
        <p14:creationId xmlns:p14="http://schemas.microsoft.com/office/powerpoint/2010/main" val="350632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8" grpId="0"/>
      <p:bldP spid="11"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smtClean="0">
                <a:solidFill>
                  <a:srgbClr val="FFFF00"/>
                </a:solidFill>
              </a:rPr>
              <a:t>Reading</a:t>
            </a:r>
            <a:endParaRPr sz="2400" b="1" dirty="0">
              <a:solidFill>
                <a:srgbClr val="FFFF00"/>
              </a:solidFill>
            </a:endParaRPr>
          </a:p>
        </p:txBody>
      </p:sp>
      <p:sp>
        <p:nvSpPr>
          <p:cNvPr id="7" name="Rectangle 6"/>
          <p:cNvSpPr/>
          <p:nvPr/>
        </p:nvSpPr>
        <p:spPr>
          <a:xfrm>
            <a:off x="2122055" y="651020"/>
            <a:ext cx="6871854" cy="400110"/>
          </a:xfrm>
          <a:prstGeom prst="rect">
            <a:avLst/>
          </a:prstGeom>
        </p:spPr>
        <p:txBody>
          <a:bodyPr wrap="square">
            <a:spAutoFit/>
          </a:bodyPr>
          <a:lstStyle/>
          <a:p>
            <a:pPr algn="just"/>
            <a:r>
              <a:rPr lang="en-US" sz="2000" dirty="0" smtClean="0">
                <a:solidFill>
                  <a:srgbClr val="FF0000"/>
                </a:solidFill>
              </a:rPr>
              <a:t>Reading comprehension</a:t>
            </a:r>
            <a:endParaRPr lang="en-US" sz="2000" dirty="0">
              <a:solidFill>
                <a:srgbClr val="FF0000"/>
              </a:solidFill>
            </a:endParaRPr>
          </a:p>
        </p:txBody>
      </p:sp>
      <p:sp>
        <p:nvSpPr>
          <p:cNvPr id="3" name="Rectangle 2"/>
          <p:cNvSpPr/>
          <p:nvPr/>
        </p:nvSpPr>
        <p:spPr>
          <a:xfrm>
            <a:off x="397163" y="1653155"/>
            <a:ext cx="8596745" cy="3046988"/>
          </a:xfrm>
          <a:prstGeom prst="rect">
            <a:avLst/>
          </a:prstGeom>
        </p:spPr>
        <p:txBody>
          <a:bodyPr wrap="square">
            <a:spAutoFit/>
          </a:bodyPr>
          <a:lstStyle/>
          <a:p>
            <a:pPr>
              <a:lnSpc>
                <a:spcPct val="150000"/>
              </a:lnSpc>
            </a:pPr>
            <a:r>
              <a:rPr lang="vi-VN" sz="1600" dirty="0">
                <a:solidFill>
                  <a:srgbClr val="FFFF00"/>
                </a:solidFill>
              </a:rPr>
              <a:t>1. What percentage of the world's population is projected to live in large cities by the year 2050?</a:t>
            </a:r>
            <a:endParaRPr lang="en-US" sz="1600" dirty="0">
              <a:solidFill>
                <a:srgbClr val="FFFF00"/>
              </a:solidFill>
            </a:endParaRPr>
          </a:p>
          <a:p>
            <a:pPr>
              <a:lnSpc>
                <a:spcPct val="150000"/>
              </a:lnSpc>
            </a:pPr>
            <a:r>
              <a:rPr lang="vi-VN" sz="1600" dirty="0">
                <a:solidFill>
                  <a:schemeClr val="bg1"/>
                </a:solidFill>
              </a:rPr>
              <a:t>a) 66%               b) 33%              c) 50%           d) 75%</a:t>
            </a:r>
            <a:endParaRPr lang="en-US" sz="1600" dirty="0">
              <a:solidFill>
                <a:schemeClr val="bg1"/>
              </a:solidFill>
            </a:endParaRPr>
          </a:p>
          <a:p>
            <a:pPr>
              <a:lnSpc>
                <a:spcPct val="150000"/>
              </a:lnSpc>
            </a:pPr>
            <a:r>
              <a:rPr lang="vi-VN" sz="1600" dirty="0">
                <a:solidFill>
                  <a:srgbClr val="FFFF00"/>
                </a:solidFill>
              </a:rPr>
              <a:t>2. How can rooftop gardens benefit tall apartment buildings?</a:t>
            </a:r>
            <a:endParaRPr lang="en-US" sz="1600" dirty="0">
              <a:solidFill>
                <a:srgbClr val="FFFF00"/>
              </a:solidFill>
            </a:endParaRPr>
          </a:p>
          <a:p>
            <a:pPr>
              <a:lnSpc>
                <a:spcPct val="150000"/>
              </a:lnSpc>
            </a:pPr>
            <a:r>
              <a:rPr lang="vi-VN" sz="1600" dirty="0">
                <a:solidFill>
                  <a:schemeClr val="bg1"/>
                </a:solidFill>
              </a:rPr>
              <a:t>a) They provide an ideal place for people to spend time.</a:t>
            </a:r>
            <a:endParaRPr lang="en-US" sz="1600" dirty="0">
              <a:solidFill>
                <a:schemeClr val="bg1"/>
              </a:solidFill>
            </a:endParaRPr>
          </a:p>
          <a:p>
            <a:pPr>
              <a:lnSpc>
                <a:spcPct val="150000"/>
              </a:lnSpc>
            </a:pPr>
            <a:r>
              <a:rPr lang="vi-VN" sz="1600" dirty="0">
                <a:solidFill>
                  <a:schemeClr val="bg1"/>
                </a:solidFill>
              </a:rPr>
              <a:t>b) They save energy for heating and cooling.</a:t>
            </a:r>
            <a:endParaRPr lang="en-US" sz="1600" dirty="0">
              <a:solidFill>
                <a:schemeClr val="bg1"/>
              </a:solidFill>
            </a:endParaRPr>
          </a:p>
          <a:p>
            <a:pPr>
              <a:lnSpc>
                <a:spcPct val="150000"/>
              </a:lnSpc>
            </a:pPr>
            <a:r>
              <a:rPr lang="vi-VN" sz="1600" dirty="0">
                <a:solidFill>
                  <a:schemeClr val="bg1"/>
                </a:solidFill>
              </a:rPr>
              <a:t>c) Both A and B</a:t>
            </a:r>
            <a:endParaRPr lang="en-US" sz="1600" dirty="0">
              <a:solidFill>
                <a:schemeClr val="bg1"/>
              </a:solidFill>
            </a:endParaRPr>
          </a:p>
          <a:p>
            <a:pPr>
              <a:lnSpc>
                <a:spcPct val="150000"/>
              </a:lnSpc>
            </a:pPr>
            <a:r>
              <a:rPr lang="vi-VN" sz="1600" dirty="0">
                <a:solidFill>
                  <a:schemeClr val="bg1"/>
                </a:solidFill>
              </a:rPr>
              <a:t>d) None of the </a:t>
            </a:r>
            <a:r>
              <a:rPr lang="vi-VN" sz="1600" dirty="0" smtClean="0">
                <a:solidFill>
                  <a:schemeClr val="bg1"/>
                </a:solidFill>
              </a:rPr>
              <a:t>above</a:t>
            </a:r>
            <a:endParaRPr lang="en-US" sz="1600" dirty="0">
              <a:solidFill>
                <a:schemeClr val="bg1"/>
              </a:solidFill>
            </a:endParaRPr>
          </a:p>
        </p:txBody>
      </p:sp>
      <p:sp>
        <p:nvSpPr>
          <p:cNvPr id="5" name="Rectangle 4"/>
          <p:cNvSpPr/>
          <p:nvPr/>
        </p:nvSpPr>
        <p:spPr>
          <a:xfrm>
            <a:off x="295564" y="2447636"/>
            <a:ext cx="1200727" cy="3879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97163" y="3870036"/>
            <a:ext cx="1660237" cy="3879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177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smtClean="0">
                <a:solidFill>
                  <a:srgbClr val="FFFF00"/>
                </a:solidFill>
              </a:rPr>
              <a:t>Reading</a:t>
            </a:r>
            <a:endParaRPr sz="2400" b="1" dirty="0">
              <a:solidFill>
                <a:srgbClr val="FFFF00"/>
              </a:solidFill>
            </a:endParaRPr>
          </a:p>
        </p:txBody>
      </p:sp>
      <p:sp>
        <p:nvSpPr>
          <p:cNvPr id="7" name="Rectangle 6"/>
          <p:cNvSpPr/>
          <p:nvPr/>
        </p:nvSpPr>
        <p:spPr>
          <a:xfrm>
            <a:off x="2122055" y="651020"/>
            <a:ext cx="6871854" cy="400110"/>
          </a:xfrm>
          <a:prstGeom prst="rect">
            <a:avLst/>
          </a:prstGeom>
        </p:spPr>
        <p:txBody>
          <a:bodyPr wrap="square">
            <a:spAutoFit/>
          </a:bodyPr>
          <a:lstStyle/>
          <a:p>
            <a:pPr algn="just"/>
            <a:r>
              <a:rPr lang="en-US" sz="2000" dirty="0" smtClean="0">
                <a:solidFill>
                  <a:srgbClr val="FF0000"/>
                </a:solidFill>
              </a:rPr>
              <a:t>Reading comprehension</a:t>
            </a:r>
            <a:endParaRPr lang="en-US" sz="2000" dirty="0">
              <a:solidFill>
                <a:srgbClr val="FF0000"/>
              </a:solidFill>
            </a:endParaRPr>
          </a:p>
        </p:txBody>
      </p:sp>
      <p:sp>
        <p:nvSpPr>
          <p:cNvPr id="3" name="Rectangle 2"/>
          <p:cNvSpPr/>
          <p:nvPr/>
        </p:nvSpPr>
        <p:spPr>
          <a:xfrm>
            <a:off x="397163" y="1653155"/>
            <a:ext cx="8596745" cy="1938992"/>
          </a:xfrm>
          <a:prstGeom prst="rect">
            <a:avLst/>
          </a:prstGeom>
        </p:spPr>
        <p:txBody>
          <a:bodyPr wrap="square">
            <a:spAutoFit/>
          </a:bodyPr>
          <a:lstStyle/>
          <a:p>
            <a:pPr>
              <a:lnSpc>
                <a:spcPct val="150000"/>
              </a:lnSpc>
            </a:pPr>
            <a:r>
              <a:rPr lang="vi-VN" sz="1600" dirty="0" smtClean="0">
                <a:solidFill>
                  <a:srgbClr val="FFFF00"/>
                </a:solidFill>
              </a:rPr>
              <a:t>3</a:t>
            </a:r>
            <a:r>
              <a:rPr lang="vi-VN" sz="1600" dirty="0">
                <a:solidFill>
                  <a:srgbClr val="FFFF00"/>
                </a:solidFill>
              </a:rPr>
              <a:t>. What is the purpose of "X-crossings" in big cities like Tokyo?</a:t>
            </a:r>
            <a:endParaRPr lang="en-US" sz="1600" dirty="0">
              <a:solidFill>
                <a:srgbClr val="FFFF00"/>
              </a:solidFill>
            </a:endParaRPr>
          </a:p>
          <a:p>
            <a:pPr>
              <a:lnSpc>
                <a:spcPct val="150000"/>
              </a:lnSpc>
            </a:pPr>
            <a:r>
              <a:rPr lang="vi-VN" sz="1600" dirty="0">
                <a:solidFill>
                  <a:schemeClr val="bg1"/>
                </a:solidFill>
              </a:rPr>
              <a:t>a) To create problems for pedestrians</a:t>
            </a:r>
            <a:endParaRPr lang="en-US" sz="1600" dirty="0">
              <a:solidFill>
                <a:schemeClr val="bg1"/>
              </a:solidFill>
            </a:endParaRPr>
          </a:p>
          <a:p>
            <a:pPr>
              <a:lnSpc>
                <a:spcPct val="150000"/>
              </a:lnSpc>
            </a:pPr>
            <a:r>
              <a:rPr lang="vi-VN" sz="1600" dirty="0">
                <a:solidFill>
                  <a:schemeClr val="bg1"/>
                </a:solidFill>
              </a:rPr>
              <a:t>b) To allow pedestrians to cross in any direction when the traffic light turns red</a:t>
            </a:r>
            <a:endParaRPr lang="en-US" sz="1600" dirty="0">
              <a:solidFill>
                <a:schemeClr val="bg1"/>
              </a:solidFill>
            </a:endParaRPr>
          </a:p>
          <a:p>
            <a:pPr>
              <a:lnSpc>
                <a:spcPct val="150000"/>
              </a:lnSpc>
            </a:pPr>
            <a:r>
              <a:rPr lang="vi-VN" sz="1600" dirty="0">
                <a:solidFill>
                  <a:schemeClr val="bg1"/>
                </a:solidFill>
              </a:rPr>
              <a:t>c) To encourage more vehicles to stop at red lights</a:t>
            </a:r>
            <a:endParaRPr lang="en-US" sz="1600" dirty="0">
              <a:solidFill>
                <a:schemeClr val="bg1"/>
              </a:solidFill>
            </a:endParaRPr>
          </a:p>
          <a:p>
            <a:pPr>
              <a:lnSpc>
                <a:spcPct val="150000"/>
              </a:lnSpc>
            </a:pPr>
            <a:r>
              <a:rPr lang="vi-VN" sz="1600" dirty="0">
                <a:solidFill>
                  <a:schemeClr val="bg1"/>
                </a:solidFill>
              </a:rPr>
              <a:t>d) None of the above</a:t>
            </a:r>
            <a:endParaRPr lang="en-US" sz="1600" dirty="0">
              <a:solidFill>
                <a:schemeClr val="bg1"/>
              </a:solidFill>
            </a:endParaRPr>
          </a:p>
        </p:txBody>
      </p:sp>
      <p:sp>
        <p:nvSpPr>
          <p:cNvPr id="9" name="Rectangle 8"/>
          <p:cNvSpPr/>
          <p:nvPr/>
        </p:nvSpPr>
        <p:spPr>
          <a:xfrm>
            <a:off x="295564" y="2428687"/>
            <a:ext cx="7352145" cy="3879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5173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smtClean="0">
                <a:solidFill>
                  <a:srgbClr val="FFFF00"/>
                </a:solidFill>
              </a:rPr>
              <a:t>Reading</a:t>
            </a:r>
            <a:endParaRPr sz="2400" b="1" dirty="0">
              <a:solidFill>
                <a:srgbClr val="FFFF00"/>
              </a:solidFill>
            </a:endParaRPr>
          </a:p>
        </p:txBody>
      </p:sp>
      <p:sp>
        <p:nvSpPr>
          <p:cNvPr id="7" name="Rectangle 6"/>
          <p:cNvSpPr/>
          <p:nvPr/>
        </p:nvSpPr>
        <p:spPr>
          <a:xfrm>
            <a:off x="2122055" y="651020"/>
            <a:ext cx="6871854" cy="400110"/>
          </a:xfrm>
          <a:prstGeom prst="rect">
            <a:avLst/>
          </a:prstGeom>
        </p:spPr>
        <p:txBody>
          <a:bodyPr wrap="square">
            <a:spAutoFit/>
          </a:bodyPr>
          <a:lstStyle/>
          <a:p>
            <a:pPr algn="just"/>
            <a:r>
              <a:rPr lang="en-US" sz="2000" dirty="0" smtClean="0">
                <a:solidFill>
                  <a:srgbClr val="FF0000"/>
                </a:solidFill>
              </a:rPr>
              <a:t>Reading comprehension</a:t>
            </a:r>
            <a:endParaRPr lang="en-US" sz="2000" dirty="0">
              <a:solidFill>
                <a:srgbClr val="FF0000"/>
              </a:solidFill>
            </a:endParaRPr>
          </a:p>
        </p:txBody>
      </p:sp>
      <p:sp>
        <p:nvSpPr>
          <p:cNvPr id="3" name="Rectangle 2"/>
          <p:cNvSpPr/>
          <p:nvPr/>
        </p:nvSpPr>
        <p:spPr>
          <a:xfrm>
            <a:off x="212437" y="1357848"/>
            <a:ext cx="8781472" cy="3785652"/>
          </a:xfrm>
          <a:prstGeom prst="rect">
            <a:avLst/>
          </a:prstGeom>
        </p:spPr>
        <p:txBody>
          <a:bodyPr wrap="square">
            <a:spAutoFit/>
          </a:bodyPr>
          <a:lstStyle/>
          <a:p>
            <a:pPr>
              <a:lnSpc>
                <a:spcPct val="150000"/>
              </a:lnSpc>
            </a:pPr>
            <a:r>
              <a:rPr lang="vi-VN" sz="1600" dirty="0">
                <a:solidFill>
                  <a:srgbClr val="FFFF00"/>
                </a:solidFill>
              </a:rPr>
              <a:t>4. How can neighborhoods with more stores and restaurants on every block improve city life?</a:t>
            </a:r>
            <a:endParaRPr lang="en-US" sz="1600" dirty="0">
              <a:solidFill>
                <a:srgbClr val="FFFF00"/>
              </a:solidFill>
            </a:endParaRPr>
          </a:p>
          <a:p>
            <a:pPr>
              <a:lnSpc>
                <a:spcPct val="150000"/>
              </a:lnSpc>
            </a:pPr>
            <a:r>
              <a:rPr lang="vi-VN" sz="1600" dirty="0">
                <a:solidFill>
                  <a:schemeClr val="bg1"/>
                </a:solidFill>
              </a:rPr>
              <a:t>a) It makes it easier for people to walk to the places they need to go.</a:t>
            </a:r>
            <a:endParaRPr lang="en-US" sz="1600" dirty="0">
              <a:solidFill>
                <a:schemeClr val="bg1"/>
              </a:solidFill>
            </a:endParaRPr>
          </a:p>
          <a:p>
            <a:pPr>
              <a:lnSpc>
                <a:spcPct val="150000"/>
              </a:lnSpc>
            </a:pPr>
            <a:r>
              <a:rPr lang="vi-VN" sz="1600" dirty="0">
                <a:solidFill>
                  <a:schemeClr val="bg1"/>
                </a:solidFill>
              </a:rPr>
              <a:t>b) It decreases the need for public transportation.</a:t>
            </a:r>
            <a:endParaRPr lang="en-US" sz="1600" dirty="0">
              <a:solidFill>
                <a:schemeClr val="bg1"/>
              </a:solidFill>
            </a:endParaRPr>
          </a:p>
          <a:p>
            <a:pPr>
              <a:lnSpc>
                <a:spcPct val="150000"/>
              </a:lnSpc>
            </a:pPr>
            <a:r>
              <a:rPr lang="vi-VN" sz="1600" dirty="0">
                <a:solidFill>
                  <a:schemeClr val="bg1"/>
                </a:solidFill>
              </a:rPr>
              <a:t>c) It increases traffic congestion in the streets.</a:t>
            </a:r>
            <a:endParaRPr lang="en-US" sz="1600" dirty="0">
              <a:solidFill>
                <a:schemeClr val="bg1"/>
              </a:solidFill>
            </a:endParaRPr>
          </a:p>
          <a:p>
            <a:pPr>
              <a:lnSpc>
                <a:spcPct val="150000"/>
              </a:lnSpc>
            </a:pPr>
            <a:r>
              <a:rPr lang="vi-VN" sz="1600" dirty="0">
                <a:solidFill>
                  <a:schemeClr val="bg1"/>
                </a:solidFill>
              </a:rPr>
              <a:t>d) None of the above</a:t>
            </a:r>
            <a:endParaRPr lang="en-US" sz="1600" dirty="0">
              <a:solidFill>
                <a:schemeClr val="bg1"/>
              </a:solidFill>
            </a:endParaRPr>
          </a:p>
          <a:p>
            <a:pPr>
              <a:lnSpc>
                <a:spcPct val="150000"/>
              </a:lnSpc>
            </a:pPr>
            <a:r>
              <a:rPr lang="vi-VN" sz="1600" dirty="0">
                <a:solidFill>
                  <a:srgbClr val="FFFF00"/>
                </a:solidFill>
              </a:rPr>
              <a:t>5. What are some forms of public transportation </a:t>
            </a:r>
            <a:r>
              <a:rPr lang="vi-VN" sz="1600" cap="all" dirty="0">
                <a:solidFill>
                  <a:srgbClr val="FFFF00"/>
                </a:solidFill>
              </a:rPr>
              <a:t>not</a:t>
            </a:r>
            <a:r>
              <a:rPr lang="vi-VN" sz="1600" dirty="0">
                <a:solidFill>
                  <a:srgbClr val="FFFF00"/>
                </a:solidFill>
              </a:rPr>
              <a:t> mentioned in the </a:t>
            </a:r>
            <a:r>
              <a:rPr lang="vi-VN" sz="1600" dirty="0" smtClean="0">
                <a:solidFill>
                  <a:srgbClr val="FFFF00"/>
                </a:solidFill>
              </a:rPr>
              <a:t>passage</a:t>
            </a:r>
            <a:endParaRPr lang="en-US" sz="1600" dirty="0" smtClean="0">
              <a:solidFill>
                <a:srgbClr val="FFFF00"/>
              </a:solidFill>
            </a:endParaRPr>
          </a:p>
          <a:p>
            <a:pPr>
              <a:lnSpc>
                <a:spcPct val="150000"/>
              </a:lnSpc>
            </a:pPr>
            <a:r>
              <a:rPr lang="vi-VN" sz="1600" dirty="0" smtClean="0">
                <a:solidFill>
                  <a:schemeClr val="bg1"/>
                </a:solidFill>
              </a:rPr>
              <a:t>a</a:t>
            </a:r>
            <a:r>
              <a:rPr lang="vi-VN" sz="1600" dirty="0">
                <a:solidFill>
                  <a:schemeClr val="bg1"/>
                </a:solidFill>
              </a:rPr>
              <a:t>) Cars and taxis</a:t>
            </a:r>
            <a:endParaRPr lang="en-US" sz="1600" dirty="0">
              <a:solidFill>
                <a:schemeClr val="bg1"/>
              </a:solidFill>
            </a:endParaRPr>
          </a:p>
          <a:p>
            <a:pPr>
              <a:lnSpc>
                <a:spcPct val="150000"/>
              </a:lnSpc>
            </a:pPr>
            <a:r>
              <a:rPr lang="vi-VN" sz="1600" dirty="0">
                <a:solidFill>
                  <a:schemeClr val="bg1"/>
                </a:solidFill>
              </a:rPr>
              <a:t>b) Buses, trains, boats</a:t>
            </a:r>
            <a:endParaRPr lang="en-US" sz="1600" dirty="0">
              <a:solidFill>
                <a:schemeClr val="bg1"/>
              </a:solidFill>
            </a:endParaRPr>
          </a:p>
          <a:p>
            <a:pPr>
              <a:lnSpc>
                <a:spcPct val="150000"/>
              </a:lnSpc>
            </a:pPr>
            <a:r>
              <a:rPr lang="vi-VN" sz="1600" dirty="0">
                <a:solidFill>
                  <a:schemeClr val="bg1"/>
                </a:solidFill>
              </a:rPr>
              <a:t>c) Ferries</a:t>
            </a:r>
            <a:endParaRPr lang="en-US" sz="1600" dirty="0">
              <a:solidFill>
                <a:schemeClr val="bg1"/>
              </a:solidFill>
            </a:endParaRPr>
          </a:p>
          <a:p>
            <a:pPr>
              <a:lnSpc>
                <a:spcPct val="150000"/>
              </a:lnSpc>
            </a:pPr>
            <a:r>
              <a:rPr lang="vi-VN" sz="1600" dirty="0">
                <a:solidFill>
                  <a:schemeClr val="bg1"/>
                </a:solidFill>
              </a:rPr>
              <a:t>d) Streetcars </a:t>
            </a:r>
            <a:endParaRPr lang="en-US" sz="1800" dirty="0">
              <a:solidFill>
                <a:schemeClr val="bg1"/>
              </a:solidFill>
            </a:endParaRPr>
          </a:p>
        </p:txBody>
      </p:sp>
      <p:sp>
        <p:nvSpPr>
          <p:cNvPr id="2" name="Rectangle 1"/>
          <p:cNvSpPr/>
          <p:nvPr/>
        </p:nvSpPr>
        <p:spPr>
          <a:xfrm>
            <a:off x="212437" y="1736436"/>
            <a:ext cx="6419272" cy="3879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12437" y="4304145"/>
            <a:ext cx="1200727" cy="3879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91773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smtClean="0">
                <a:solidFill>
                  <a:srgbClr val="FFFF00"/>
                </a:solidFill>
              </a:rPr>
              <a:t>Reading</a:t>
            </a:r>
            <a:endParaRPr sz="2400" b="1" dirty="0">
              <a:solidFill>
                <a:srgbClr val="FFFF00"/>
              </a:solidFill>
            </a:endParaRPr>
          </a:p>
        </p:txBody>
      </p:sp>
      <p:sp>
        <p:nvSpPr>
          <p:cNvPr id="7" name="Rectangle 6"/>
          <p:cNvSpPr/>
          <p:nvPr/>
        </p:nvSpPr>
        <p:spPr>
          <a:xfrm>
            <a:off x="295564" y="1389930"/>
            <a:ext cx="8248072" cy="338554"/>
          </a:xfrm>
          <a:prstGeom prst="rect">
            <a:avLst/>
          </a:prstGeom>
        </p:spPr>
        <p:txBody>
          <a:bodyPr wrap="square">
            <a:spAutoFit/>
          </a:bodyPr>
          <a:lstStyle/>
          <a:p>
            <a:pPr algn="just"/>
            <a:r>
              <a:rPr lang="vi-VN" sz="1600" b="1" i="1" dirty="0">
                <a:solidFill>
                  <a:srgbClr val="FF0000"/>
                </a:solidFill>
              </a:rPr>
              <a:t>Exercise C: You agree or disagree with the following statements? Discuss in </a:t>
            </a:r>
            <a:r>
              <a:rPr lang="vi-VN" sz="1600" b="1" i="1" dirty="0" smtClean="0">
                <a:solidFill>
                  <a:srgbClr val="FF0000"/>
                </a:solidFill>
              </a:rPr>
              <a:t>pairs</a:t>
            </a:r>
            <a:endParaRPr lang="en-US" sz="2400" dirty="0">
              <a:solidFill>
                <a:srgbClr val="FF0000"/>
              </a:solidFill>
            </a:endParaRPr>
          </a:p>
        </p:txBody>
      </p:sp>
      <p:pic>
        <p:nvPicPr>
          <p:cNvPr id="4" name="Picture 3"/>
          <p:cNvPicPr>
            <a:picLocks noChangeAspect="1"/>
          </p:cNvPicPr>
          <p:nvPr/>
        </p:nvPicPr>
        <p:blipFill>
          <a:blip r:embed="rId3"/>
          <a:stretch>
            <a:fillRect/>
          </a:stretch>
        </p:blipFill>
        <p:spPr>
          <a:xfrm>
            <a:off x="390544" y="1794239"/>
            <a:ext cx="8058111" cy="133631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532570657"/>
              </p:ext>
            </p:extLst>
          </p:nvPr>
        </p:nvGraphicFramePr>
        <p:xfrm>
          <a:off x="406399" y="3790453"/>
          <a:ext cx="8521700" cy="1121664"/>
        </p:xfrm>
        <a:graphic>
          <a:graphicData uri="http://schemas.openxmlformats.org/drawingml/2006/table">
            <a:tbl>
              <a:tblPr>
                <a:tableStyleId>{527FCC04-527E-4280-BC1C-DD5D96EAC7FB}</a:tableStyleId>
              </a:tblPr>
              <a:tblGrid>
                <a:gridCol w="8521700">
                  <a:extLst>
                    <a:ext uri="{9D8B030D-6E8A-4147-A177-3AD203B41FA5}">
                      <a16:colId xmlns:a16="http://schemas.microsoft.com/office/drawing/2014/main" val="3018975871"/>
                    </a:ext>
                  </a:extLst>
                </a:gridCol>
              </a:tblGrid>
              <a:tr h="0">
                <a:tc>
                  <a:txBody>
                    <a:bodyPr/>
                    <a:lstStyle/>
                    <a:p>
                      <a:pPr algn="just">
                        <a:lnSpc>
                          <a:spcPct val="115000"/>
                        </a:lnSpc>
                        <a:spcAft>
                          <a:spcPts val="0"/>
                        </a:spcAft>
                      </a:pPr>
                      <a:r>
                        <a:rPr lang="en-US" sz="1600" dirty="0" smtClean="0">
                          <a:solidFill>
                            <a:srgbClr val="FFFF00"/>
                          </a:solidFill>
                          <a:effectLst/>
                        </a:rPr>
                        <a:t>Example</a:t>
                      </a:r>
                      <a:r>
                        <a:rPr lang="en-US" sz="1600" baseline="0" dirty="0" smtClean="0">
                          <a:solidFill>
                            <a:srgbClr val="FFFF00"/>
                          </a:solidFill>
                          <a:effectLst/>
                        </a:rPr>
                        <a:t>: </a:t>
                      </a:r>
                      <a:r>
                        <a:rPr lang="vi-VN" sz="1600" dirty="0" smtClean="0">
                          <a:solidFill>
                            <a:srgbClr val="FFFF00"/>
                          </a:solidFill>
                          <a:effectLst/>
                        </a:rPr>
                        <a:t>Why </a:t>
                      </a:r>
                      <a:r>
                        <a:rPr lang="vi-VN" sz="1600" dirty="0">
                          <a:solidFill>
                            <a:srgbClr val="FFFF00"/>
                          </a:solidFill>
                          <a:effectLst/>
                        </a:rPr>
                        <a:t>should people use more public transport?</a:t>
                      </a:r>
                      <a:endParaRPr lang="en-US" sz="1100" dirty="0">
                        <a:solidFill>
                          <a:srgbClr val="FFFF00"/>
                        </a:solidFill>
                        <a:effectLst/>
                      </a:endParaRPr>
                    </a:p>
                    <a:p>
                      <a:pPr algn="just">
                        <a:lnSpc>
                          <a:spcPct val="115000"/>
                        </a:lnSpc>
                        <a:spcAft>
                          <a:spcPts val="0"/>
                        </a:spcAft>
                      </a:pPr>
                      <a:r>
                        <a:rPr lang="vi-VN" sz="1600" dirty="0">
                          <a:solidFill>
                            <a:srgbClr val="FFFF00"/>
                          </a:solidFill>
                          <a:effectLst/>
                        </a:rPr>
                        <a:t>- It is cheaper than driving a car.</a:t>
                      </a:r>
                      <a:endParaRPr lang="en-US" sz="1100" dirty="0">
                        <a:solidFill>
                          <a:srgbClr val="FFFF00"/>
                        </a:solidFill>
                        <a:effectLst/>
                      </a:endParaRPr>
                    </a:p>
                    <a:p>
                      <a:pPr algn="just">
                        <a:lnSpc>
                          <a:spcPct val="115000"/>
                        </a:lnSpc>
                        <a:spcAft>
                          <a:spcPts val="0"/>
                        </a:spcAft>
                      </a:pPr>
                      <a:r>
                        <a:rPr lang="vi-VN" sz="1600" dirty="0">
                          <a:solidFill>
                            <a:srgbClr val="FFFF00"/>
                          </a:solidFill>
                          <a:effectLst/>
                        </a:rPr>
                        <a:t>- It helps reduce traffic congestion.</a:t>
                      </a:r>
                      <a:endParaRPr lang="en-US" sz="1100" dirty="0">
                        <a:solidFill>
                          <a:srgbClr val="FFFF00"/>
                        </a:solidFill>
                        <a:effectLst/>
                      </a:endParaRPr>
                    </a:p>
                    <a:p>
                      <a:pPr algn="just">
                        <a:lnSpc>
                          <a:spcPct val="115000"/>
                        </a:lnSpc>
                        <a:spcAft>
                          <a:spcPts val="0"/>
                        </a:spcAft>
                      </a:pPr>
                      <a:r>
                        <a:rPr lang="vi-VN" sz="1600" dirty="0">
                          <a:solidFill>
                            <a:srgbClr val="FFFF00"/>
                          </a:solidFill>
                          <a:effectLst/>
                        </a:rPr>
                        <a:t>- It reduces air pollution.</a:t>
                      </a:r>
                      <a:endParaRPr lang="en-US" sz="1100" dirty="0">
                        <a:solidFill>
                          <a:srgbClr val="FFFF00"/>
                        </a:solidFill>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46216027"/>
                  </a:ext>
                </a:extLst>
              </a:tr>
            </a:tbl>
          </a:graphicData>
        </a:graphic>
      </p:graphicFrame>
    </p:spTree>
    <p:extLst>
      <p:ext uri="{BB962C8B-B14F-4D97-AF65-F5344CB8AC3E}">
        <p14:creationId xmlns:p14="http://schemas.microsoft.com/office/powerpoint/2010/main" val="382146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295564" y="377975"/>
            <a:ext cx="1761836"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1" dirty="0" smtClean="0">
                <a:solidFill>
                  <a:srgbClr val="FFFF00"/>
                </a:solidFill>
              </a:rPr>
              <a:t>HOMEWORK</a:t>
            </a:r>
            <a:endParaRPr sz="2400" b="1" dirty="0">
              <a:solidFill>
                <a:srgbClr val="FFFF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129010960"/>
              </p:ext>
            </p:extLst>
          </p:nvPr>
        </p:nvGraphicFramePr>
        <p:xfrm>
          <a:off x="502227" y="2072489"/>
          <a:ext cx="8521700" cy="939737"/>
        </p:xfrm>
        <a:graphic>
          <a:graphicData uri="http://schemas.openxmlformats.org/drawingml/2006/table">
            <a:tbl>
              <a:tblPr>
                <a:tableStyleId>{527FCC04-527E-4280-BC1C-DD5D96EAC7FB}</a:tableStyleId>
              </a:tblPr>
              <a:tblGrid>
                <a:gridCol w="8521700">
                  <a:extLst>
                    <a:ext uri="{9D8B030D-6E8A-4147-A177-3AD203B41FA5}">
                      <a16:colId xmlns:a16="http://schemas.microsoft.com/office/drawing/2014/main" val="3018975871"/>
                    </a:ext>
                  </a:extLst>
                </a:gridCol>
              </a:tblGrid>
              <a:tr h="0">
                <a:tc>
                  <a:txBody>
                    <a:bodyPr/>
                    <a:lstStyle/>
                    <a:p>
                      <a:pPr algn="just">
                        <a:lnSpc>
                          <a:spcPct val="115000"/>
                        </a:lnSpc>
                        <a:spcAft>
                          <a:spcPts val="0"/>
                        </a:spcAft>
                      </a:pPr>
                      <a:r>
                        <a:rPr lang="en-US" sz="2800" dirty="0" smtClean="0">
                          <a:solidFill>
                            <a:srgbClr val="FFFF00"/>
                          </a:solidFill>
                          <a:effectLst/>
                        </a:rPr>
                        <a:t>Learn new words</a:t>
                      </a:r>
                      <a:r>
                        <a:rPr lang="en-US" sz="2800" baseline="0" dirty="0" smtClean="0">
                          <a:solidFill>
                            <a:srgbClr val="FFFF00"/>
                          </a:solidFill>
                          <a:effectLst/>
                        </a:rPr>
                        <a:t> in the lesson</a:t>
                      </a:r>
                    </a:p>
                    <a:p>
                      <a:pPr algn="just">
                        <a:lnSpc>
                          <a:spcPct val="115000"/>
                        </a:lnSpc>
                        <a:spcAft>
                          <a:spcPts val="0"/>
                        </a:spcAft>
                      </a:pPr>
                      <a:r>
                        <a:rPr lang="en-US" sz="2800" baseline="0" dirty="0" smtClean="0">
                          <a:solidFill>
                            <a:srgbClr val="FFFF00"/>
                          </a:solidFill>
                          <a:effectLst/>
                        </a:rPr>
                        <a:t>Choose 5 words to make complete sentences</a:t>
                      </a:r>
                    </a:p>
                  </a:txBody>
                  <a:tcPr marL="114300" marR="114300" marT="0" marB="0"/>
                </a:tc>
                <a:extLst>
                  <a:ext uri="{0D108BD9-81ED-4DB2-BD59-A6C34878D82A}">
                    <a16:rowId xmlns:a16="http://schemas.microsoft.com/office/drawing/2014/main" val="46216027"/>
                  </a:ext>
                </a:extLst>
              </a:tr>
            </a:tbl>
          </a:graphicData>
        </a:graphic>
      </p:graphicFrame>
    </p:spTree>
    <p:extLst>
      <p:ext uri="{BB962C8B-B14F-4D97-AF65-F5344CB8AC3E}">
        <p14:creationId xmlns:p14="http://schemas.microsoft.com/office/powerpoint/2010/main" val="397492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mart City Company Meeting XL by Slidesgo">
  <a:themeElements>
    <a:clrScheme name="Simple Light">
      <a:dk1>
        <a:srgbClr val="000000"/>
      </a:dk1>
      <a:lt1>
        <a:srgbClr val="FFFFFF"/>
      </a:lt1>
      <a:dk2>
        <a:srgbClr val="595959"/>
      </a:dk2>
      <a:lt2>
        <a:srgbClr val="EEEEEE"/>
      </a:lt2>
      <a:accent1>
        <a:srgbClr val="589EA5"/>
      </a:accent1>
      <a:accent2>
        <a:srgbClr val="77BE9C"/>
      </a:accent2>
      <a:accent3>
        <a:srgbClr val="A8DBA7"/>
      </a:accent3>
      <a:accent4>
        <a:srgbClr val="D0F09F"/>
      </a:accent4>
      <a:accent5>
        <a:srgbClr val="FFFFFF"/>
      </a:accent5>
      <a:accent6>
        <a:srgbClr val="22262D"/>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588</Words>
  <Application>Microsoft Office PowerPoint</Application>
  <PresentationFormat>On-screen Show (16:9)</PresentationFormat>
  <Paragraphs>84</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Lato Light</vt:lpstr>
      <vt:lpstr>Open Sans</vt:lpstr>
      <vt:lpstr>Calibri</vt:lpstr>
      <vt:lpstr>Unica One</vt:lpstr>
      <vt:lpstr>Arial</vt:lpstr>
      <vt:lpstr>Times New Roman</vt:lpstr>
      <vt:lpstr>Smart City Company Meeting XL by Slidesgo</vt:lpstr>
      <vt:lpstr>UNIT 3: CITIES</vt:lpstr>
      <vt:lpstr>Warm up</vt:lpstr>
      <vt:lpstr>Warm up</vt:lpstr>
      <vt:lpstr>Warm up</vt:lpstr>
      <vt:lpstr>discussion</vt:lpstr>
      <vt:lpstr>vocabulary</vt:lpstr>
      <vt:lpstr>Reading</vt:lpstr>
      <vt:lpstr>VOCABULARY</vt:lpstr>
      <vt:lpstr>VOCABULARY</vt:lpstr>
      <vt:lpstr>Reading</vt:lpstr>
      <vt:lpstr>Reading</vt:lpstr>
      <vt:lpstr>Reading</vt:lpstr>
      <vt:lpstr>Reading</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3: CITIES</dc:title>
  <cp:lastModifiedBy>ADMIN</cp:lastModifiedBy>
  <cp:revision>23</cp:revision>
  <dcterms:modified xsi:type="dcterms:W3CDTF">2023-08-14T03:11:12Z</dcterms:modified>
</cp:coreProperties>
</file>