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3"/>
  </p:notesMasterIdLst>
  <p:sldIdLst>
    <p:sldId id="256" r:id="rId2"/>
    <p:sldId id="257" r:id="rId3"/>
    <p:sldId id="262" r:id="rId4"/>
    <p:sldId id="263" r:id="rId5"/>
    <p:sldId id="265" r:id="rId6"/>
    <p:sldId id="264" r:id="rId7"/>
    <p:sldId id="274" r:id="rId8"/>
    <p:sldId id="275" r:id="rId9"/>
    <p:sldId id="276" r:id="rId10"/>
    <p:sldId id="277" r:id="rId11"/>
    <p:sldId id="273" r:id="rId12"/>
  </p:sldIdLst>
  <p:sldSz cx="9144000" cy="5143500" type="screen16x9"/>
  <p:notesSz cx="6858000" cy="9144000"/>
  <p:embeddedFontLst>
    <p:embeddedFont>
      <p:font typeface="Lato Light" panose="020F0302020204030203" pitchFamily="34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Unica One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27FCC04-527E-4280-BC1C-DD5D96EAC7FB}">
  <a:tblStyle styleId="{527FCC04-527E-4280-BC1C-DD5D96EAC7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0789" autoAdjust="0"/>
  </p:normalViewPr>
  <p:slideViewPr>
    <p:cSldViewPr snapToGrid="0">
      <p:cViewPr varScale="1">
        <p:scale>
          <a:sx n="87" d="100"/>
          <a:sy n="87" d="100"/>
        </p:scale>
        <p:origin x="3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4704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238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7709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015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1796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7635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4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099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4d0c71f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4d0c71f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331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763600" y="786825"/>
            <a:ext cx="361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200"/>
              <a:buNone/>
              <a:defRPr sz="5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07750" y="2444400"/>
            <a:ext cx="21285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 Light"/>
              <a:buNone/>
              <a:defRPr sz="14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8250" y="1412700"/>
            <a:ext cx="7720800" cy="31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AutoNum type="arabicPeriod"/>
              <a:defRPr sz="11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100"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CUSTOM_9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subTitle" idx="1"/>
          </p:nvPr>
        </p:nvSpPr>
        <p:spPr>
          <a:xfrm>
            <a:off x="1409700" y="2076450"/>
            <a:ext cx="29841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720000" y="377975"/>
            <a:ext cx="133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>
            <a:spLocks noGrp="1"/>
          </p:cNvSpPr>
          <p:nvPr>
            <p:ph type="subTitle" idx="1"/>
          </p:nvPr>
        </p:nvSpPr>
        <p:spPr>
          <a:xfrm>
            <a:off x="2640241" y="1227261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subTitle" idx="2"/>
          </p:nvPr>
        </p:nvSpPr>
        <p:spPr>
          <a:xfrm>
            <a:off x="1832400" y="2236096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ctrTitle"/>
          </p:nvPr>
        </p:nvSpPr>
        <p:spPr>
          <a:xfrm>
            <a:off x="2623486" y="994861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ctrTitle" idx="3"/>
          </p:nvPr>
        </p:nvSpPr>
        <p:spPr>
          <a:xfrm>
            <a:off x="1815600" y="2003696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subTitle" idx="4"/>
          </p:nvPr>
        </p:nvSpPr>
        <p:spPr>
          <a:xfrm>
            <a:off x="994200" y="3244639"/>
            <a:ext cx="26025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ctrTitle" idx="5"/>
          </p:nvPr>
        </p:nvSpPr>
        <p:spPr>
          <a:xfrm>
            <a:off x="977400" y="3012239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nica One"/>
              <a:buNone/>
              <a:defRPr sz="1600">
                <a:solidFill>
                  <a:schemeClr val="lt1"/>
                </a:solidFill>
                <a:latin typeface="Unica One"/>
                <a:ea typeface="Unica One"/>
                <a:cs typeface="Unica One"/>
                <a:sym typeface="Unica One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ctrTitle" idx="6"/>
          </p:nvPr>
        </p:nvSpPr>
        <p:spPr>
          <a:xfrm>
            <a:off x="720000" y="377975"/>
            <a:ext cx="12492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26"/>
          <p:cNvSpPr/>
          <p:nvPr/>
        </p:nvSpPr>
        <p:spPr>
          <a:xfrm>
            <a:off x="-92200" y="550200"/>
            <a:ext cx="2149500" cy="630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Unica One"/>
              <a:buNone/>
              <a:defRPr sz="2800">
                <a:solidFill>
                  <a:schemeClr val="accent2"/>
                </a:solidFill>
                <a:latin typeface="Unica One"/>
                <a:ea typeface="Unica One"/>
                <a:cs typeface="Unica One"/>
                <a:sym typeface="Unic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 Light"/>
              <a:buChar char="●"/>
              <a:defRPr sz="18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●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 Light"/>
              <a:buChar char="○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 Light"/>
              <a:buChar char="■"/>
              <a:defRPr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1" r:id="rId4"/>
    <p:sldLayoutId id="21474836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"/>
            <a:ext cx="9144000" cy="514349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5"/>
          <p:cNvSpPr txBox="1">
            <a:spLocks noGrp="1"/>
          </p:cNvSpPr>
          <p:nvPr>
            <p:ph type="ctrTitle"/>
          </p:nvPr>
        </p:nvSpPr>
        <p:spPr>
          <a:xfrm>
            <a:off x="2706450" y="186750"/>
            <a:ext cx="4361100" cy="1222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 smtClean="0">
                <a:solidFill>
                  <a:srgbClr val="FF0000"/>
                </a:solidFill>
              </a:rPr>
              <a:t>UNIT 3: CITIES</a:t>
            </a:r>
            <a:endParaRPr sz="5400" b="1" dirty="0">
              <a:solidFill>
                <a:srgbClr val="FF0000"/>
              </a:solidFill>
            </a:endParaRPr>
          </a:p>
        </p:txBody>
      </p:sp>
      <p:sp>
        <p:nvSpPr>
          <p:cNvPr id="174" name="Google Shape;174;p35"/>
          <p:cNvSpPr txBox="1">
            <a:spLocks noGrp="1"/>
          </p:cNvSpPr>
          <p:nvPr>
            <p:ph type="subTitle" idx="1"/>
          </p:nvPr>
        </p:nvSpPr>
        <p:spPr>
          <a:xfrm>
            <a:off x="2515275" y="1386888"/>
            <a:ext cx="4743450" cy="419100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vi-VN" sz="1800" b="1" dirty="0">
                <a:solidFill>
                  <a:schemeClr val="tx1"/>
                </a:solidFill>
              </a:rPr>
              <a:t>Class period </a:t>
            </a:r>
            <a:r>
              <a:rPr lang="vi-VN" sz="1800" b="1" dirty="0" smtClean="0">
                <a:solidFill>
                  <a:schemeClr val="tx1"/>
                </a:solidFill>
              </a:rPr>
              <a:t>1</a:t>
            </a:r>
            <a:r>
              <a:rPr lang="en-US" sz="1800" b="1" dirty="0">
                <a:solidFill>
                  <a:schemeClr val="tx1"/>
                </a:solidFill>
              </a:rPr>
              <a:t>8</a:t>
            </a:r>
            <a:r>
              <a:rPr lang="vi-VN" sz="1800" b="1" dirty="0" smtClean="0">
                <a:solidFill>
                  <a:schemeClr val="tx1"/>
                </a:solidFill>
              </a:rPr>
              <a:t>: </a:t>
            </a:r>
            <a:r>
              <a:rPr lang="en-US" sz="1800" b="1" dirty="0">
                <a:solidFill>
                  <a:schemeClr val="tx1"/>
                </a:solidFill>
              </a:rPr>
              <a:t>G</a:t>
            </a:r>
            <a:r>
              <a:rPr lang="en-US" sz="1800" b="1" dirty="0" smtClean="0">
                <a:solidFill>
                  <a:schemeClr val="tx1"/>
                </a:solidFill>
              </a:rPr>
              <a:t>rammar</a:t>
            </a:r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brainstorm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3408883" y="2194560"/>
            <a:ext cx="2962656" cy="16605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Dream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1265530" y="1550822"/>
            <a:ext cx="1587398" cy="797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367175" y="629107"/>
            <a:ext cx="1587398" cy="797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344461" y="1550821"/>
            <a:ext cx="1587398" cy="797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344461" y="3525925"/>
            <a:ext cx="1587398" cy="797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652467" y="4224527"/>
            <a:ext cx="1587398" cy="797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302106" y="3730751"/>
            <a:ext cx="1587398" cy="797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025542" y="1550821"/>
            <a:ext cx="21946" cy="5047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473951" y="2254909"/>
            <a:ext cx="526695" cy="1865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371539" y="3211373"/>
            <a:ext cx="629107" cy="3803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493715" y="3749039"/>
            <a:ext cx="73152" cy="3803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986430" y="3525925"/>
            <a:ext cx="523037" cy="2706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3158339" y="2081174"/>
            <a:ext cx="521207" cy="21579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body" idx="1"/>
          </p:nvPr>
        </p:nvSpPr>
        <p:spPr>
          <a:xfrm>
            <a:off x="515049" y="1810327"/>
            <a:ext cx="7871569" cy="17212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4400" dirty="0" smtClean="0"/>
              <a:t>I will ………………</a:t>
            </a:r>
            <a:endParaRPr sz="4400" dirty="0"/>
          </a:p>
        </p:txBody>
      </p:sp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295564" y="377975"/>
            <a:ext cx="1761836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FFF00"/>
                </a:solidFill>
              </a:rPr>
              <a:t>W</a:t>
            </a:r>
            <a:r>
              <a:rPr lang="en" sz="2800" b="1" dirty="0" smtClean="0">
                <a:solidFill>
                  <a:srgbClr val="FFFF00"/>
                </a:solidFill>
              </a:rPr>
              <a:t>arm up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666409"/>
            <a:ext cx="4346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Make complete sentences using will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9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295564" y="377975"/>
            <a:ext cx="1761836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grammar</a:t>
            </a:r>
            <a:endParaRPr sz="28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64" y="1420630"/>
            <a:ext cx="8777933" cy="245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0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body" idx="1"/>
          </p:nvPr>
        </p:nvSpPr>
        <p:spPr>
          <a:xfrm>
            <a:off x="762000" y="2041253"/>
            <a:ext cx="7620000" cy="8606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2400" i="1" dirty="0"/>
              <a:t>What year is the text talking about? Is it now or in the future? </a:t>
            </a:r>
            <a:endParaRPr sz="5400" dirty="0"/>
          </a:p>
        </p:txBody>
      </p:sp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295564" y="377975"/>
            <a:ext cx="1761836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Grammar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4572000" y="240145"/>
            <a:ext cx="2401455" cy="145936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Look at the text on page 28</a:t>
            </a:r>
            <a:endParaRPr lang="en-US" dirty="0"/>
          </a:p>
        </p:txBody>
      </p:sp>
      <p:sp>
        <p:nvSpPr>
          <p:cNvPr id="2" name="Cloud 1"/>
          <p:cNvSpPr/>
          <p:nvPr/>
        </p:nvSpPr>
        <p:spPr>
          <a:xfrm>
            <a:off x="762000" y="3177309"/>
            <a:ext cx="2937164" cy="133927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By the year 2050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980873" y="3611418"/>
            <a:ext cx="4097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Buildings will ……………………..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2727" y="3477613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h</a:t>
            </a:r>
            <a:r>
              <a:rPr lang="en-US" sz="1800" dirty="0" smtClean="0">
                <a:solidFill>
                  <a:srgbClr val="FFFF00"/>
                </a:solidFill>
              </a:rPr>
              <a:t>ave gardens on top of them</a:t>
            </a:r>
            <a:endParaRPr lang="en-US" sz="1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8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uild="p"/>
      <p:bldP spid="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practice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6283" y="620242"/>
            <a:ext cx="64781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600" b="1" dirty="0">
                <a:solidFill>
                  <a:srgbClr val="FF0000"/>
                </a:solidFill>
              </a:rPr>
              <a:t>Exercise </a:t>
            </a:r>
            <a:r>
              <a:rPr lang="en-US" sz="1600" b="1" dirty="0" smtClean="0">
                <a:solidFill>
                  <a:srgbClr val="FF0000"/>
                </a:solidFill>
              </a:rPr>
              <a:t>D: Complete </a:t>
            </a:r>
            <a:r>
              <a:rPr lang="en-US" sz="1600" b="1" dirty="0">
                <a:solidFill>
                  <a:srgbClr val="FF0000"/>
                </a:solidFill>
              </a:rPr>
              <a:t>each sentence with the present perfect or simple past form of the verb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98" y="1819246"/>
            <a:ext cx="8737601" cy="250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2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practice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6283" y="620242"/>
            <a:ext cx="64781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600" b="1" dirty="0">
                <a:solidFill>
                  <a:srgbClr val="FF0000"/>
                </a:solidFill>
              </a:rPr>
              <a:t>Exercise </a:t>
            </a:r>
            <a:r>
              <a:rPr lang="en-US" sz="1600" b="1" dirty="0" smtClean="0">
                <a:solidFill>
                  <a:srgbClr val="FF0000"/>
                </a:solidFill>
              </a:rPr>
              <a:t>D: Complete </a:t>
            </a:r>
            <a:r>
              <a:rPr lang="en-US" sz="1600" b="1" dirty="0">
                <a:solidFill>
                  <a:srgbClr val="FF0000"/>
                </a:solidFill>
              </a:rPr>
              <a:t>each sentence with the present perfect or simple past form of the verb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98" y="1819246"/>
            <a:ext cx="8737601" cy="250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2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practice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6283" y="620242"/>
            <a:ext cx="64781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800" b="1" dirty="0">
                <a:solidFill>
                  <a:srgbClr val="FF0000"/>
                </a:solidFill>
              </a:rPr>
              <a:t>Exercise </a:t>
            </a:r>
            <a:r>
              <a:rPr lang="en-US" sz="1800" b="1" dirty="0">
                <a:solidFill>
                  <a:srgbClr val="FF0000"/>
                </a:solidFill>
              </a:rPr>
              <a:t>E: Complete the sentences with words from the box</a:t>
            </a:r>
            <a:endParaRPr lang="en-US" sz="1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40" y="1544828"/>
            <a:ext cx="8454332" cy="26394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76283" y="206894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be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17429" y="234720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dirty="0" smtClean="0">
                <a:solidFill>
                  <a:srgbClr val="FF0000"/>
                </a:solidFill>
              </a:rPr>
              <a:t>ill 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3974" y="2679895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see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40293" y="30492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he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7711" y="3335555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want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43399" y="370488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enjoy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20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practice</a:t>
            </a:r>
            <a:endParaRPr sz="2800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76283" y="620242"/>
            <a:ext cx="64781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b="1" i="1" dirty="0" smtClean="0">
                <a:solidFill>
                  <a:srgbClr val="FF0000"/>
                </a:solidFill>
                <a:latin typeface="+mj-lt"/>
              </a:rPr>
              <a:t>Exercise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F: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pairs, think about the city or town you are in now. What will it be like 10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 from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now?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676399"/>
            <a:ext cx="8561019" cy="26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0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0" y="377975"/>
            <a:ext cx="20574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 smtClean="0">
                <a:solidFill>
                  <a:srgbClr val="FFFF00"/>
                </a:solidFill>
              </a:rPr>
              <a:t>Goal check</a:t>
            </a:r>
            <a:endParaRPr sz="28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" y="1459230"/>
            <a:ext cx="8716963" cy="22669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7680" y="4181275"/>
            <a:ext cx="7787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FF00"/>
                </a:solidFill>
                <a:latin typeface="Poppins"/>
              </a:rPr>
              <a:t>Hanoi city </a:t>
            </a:r>
            <a:r>
              <a:rPr lang="en-US" dirty="0" smtClean="0">
                <a:solidFill>
                  <a:srgbClr val="FFFF00"/>
                </a:solidFill>
                <a:latin typeface="Poppins"/>
              </a:rPr>
              <a:t>will continue </a:t>
            </a:r>
            <a:r>
              <a:rPr lang="en-US" dirty="0">
                <a:solidFill>
                  <a:srgbClr val="FFFF00"/>
                </a:solidFill>
                <a:latin typeface="Poppins"/>
              </a:rPr>
              <a:t>its rapid growth and development, attracting more tourists with its rich history and culture. The city's economy </a:t>
            </a:r>
            <a:r>
              <a:rPr lang="en-US" dirty="0" smtClean="0">
                <a:solidFill>
                  <a:srgbClr val="FFFF00"/>
                </a:solidFill>
                <a:latin typeface="Poppins"/>
              </a:rPr>
              <a:t>will thrive in the next 5 years.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8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295564" y="377975"/>
            <a:ext cx="1761836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 smtClean="0">
                <a:solidFill>
                  <a:srgbClr val="FFFF00"/>
                </a:solidFill>
              </a:rPr>
              <a:t>HOMEWORK</a:t>
            </a:r>
            <a:endParaRPr sz="24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7780" y="1875800"/>
            <a:ext cx="60655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Complete grammar exercises at home (</a:t>
            </a:r>
            <a:r>
              <a:rPr lang="en-US" sz="28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(see grammar reference page 148)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art City Company Meeting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89EA5"/>
      </a:accent1>
      <a:accent2>
        <a:srgbClr val="77BE9C"/>
      </a:accent2>
      <a:accent3>
        <a:srgbClr val="A8DBA7"/>
      </a:accent3>
      <a:accent4>
        <a:srgbClr val="D0F09F"/>
      </a:accent4>
      <a:accent5>
        <a:srgbClr val="FFFFFF"/>
      </a:accent5>
      <a:accent6>
        <a:srgbClr val="22262D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189</Words>
  <Application>Microsoft Office PowerPoint</Application>
  <PresentationFormat>On-screen Show (16:9)</PresentationFormat>
  <Paragraphs>32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Lato Light</vt:lpstr>
      <vt:lpstr>Open Sans</vt:lpstr>
      <vt:lpstr>Unica One</vt:lpstr>
      <vt:lpstr>Arial</vt:lpstr>
      <vt:lpstr>Times New Roman</vt:lpstr>
      <vt:lpstr>Poppins</vt:lpstr>
      <vt:lpstr>Smart City Company Meeting XL by Slidesgo</vt:lpstr>
      <vt:lpstr>UNIT 3: CITIES</vt:lpstr>
      <vt:lpstr>brainstorm</vt:lpstr>
      <vt:lpstr>Warm up</vt:lpstr>
      <vt:lpstr>grammar</vt:lpstr>
      <vt:lpstr>Grammar</vt:lpstr>
      <vt:lpstr>practice</vt:lpstr>
      <vt:lpstr>practice</vt:lpstr>
      <vt:lpstr>practice</vt:lpstr>
      <vt:lpstr>practice</vt:lpstr>
      <vt:lpstr>Goal check</vt:lpstr>
      <vt:lpstr>HOMEWORK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3: CITIES</dc:title>
  <cp:lastModifiedBy>ADMIN</cp:lastModifiedBy>
  <cp:revision>35</cp:revision>
  <dcterms:modified xsi:type="dcterms:W3CDTF">2023-08-14T03:53:08Z</dcterms:modified>
</cp:coreProperties>
</file>