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18"/>
  </p:notesMasterIdLst>
  <p:sldIdLst>
    <p:sldId id="256" r:id="rId2"/>
    <p:sldId id="257" r:id="rId3"/>
    <p:sldId id="278" r:id="rId4"/>
    <p:sldId id="280" r:id="rId5"/>
    <p:sldId id="288" r:id="rId6"/>
    <p:sldId id="289" r:id="rId7"/>
    <p:sldId id="287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83" r:id="rId17"/>
  </p:sldIdLst>
  <p:sldSz cx="9144000" cy="5143500" type="screen16x9"/>
  <p:notesSz cx="6858000" cy="9144000"/>
  <p:embeddedFontLst>
    <p:embeddedFont>
      <p:font typeface="Unica One" panose="020B0604020202020204" charset="0"/>
      <p:regular r:id="rId19"/>
    </p:embeddedFont>
    <p:embeddedFont>
      <p:font typeface="Open Sans" panose="020B0606030504020204" pitchFamily="34" charset="0"/>
      <p:regular r:id="rId20"/>
      <p:bold r:id="rId21"/>
      <p:italic r:id="rId22"/>
      <p:boldItalic r:id="rId23"/>
    </p:embeddedFont>
    <p:embeddedFont>
      <p:font typeface="Lato Light" panose="020F0302020204030203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27FCC04-527E-4280-BC1C-DD5D96EAC7FB}">
  <a:tblStyle styleId="{527FCC04-527E-4280-BC1C-DD5D96EAC7F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0789" autoAdjust="0"/>
  </p:normalViewPr>
  <p:slideViewPr>
    <p:cSldViewPr snapToGrid="0">
      <p:cViewPr>
        <p:scale>
          <a:sx n="60" d="100"/>
          <a:sy n="60" d="100"/>
        </p:scale>
        <p:origin x="304" y="4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1695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465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8488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0836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7472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2414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0766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6716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6269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04711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69883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49339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61885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4755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763600" y="786825"/>
            <a:ext cx="36168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507750" y="2444400"/>
            <a:ext cx="21285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 Light"/>
              <a:buNone/>
              <a:defRPr sz="14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/>
          <p:nvPr/>
        </p:nvSpPr>
        <p:spPr>
          <a:xfrm>
            <a:off x="-92200" y="550200"/>
            <a:ext cx="2149500" cy="630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720000" y="377975"/>
            <a:ext cx="133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18250" y="1412700"/>
            <a:ext cx="7720800" cy="31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AutoNum type="arabicPeriod"/>
              <a:defRPr sz="11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100"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CUSTOM_9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subTitle" idx="1"/>
          </p:nvPr>
        </p:nvSpPr>
        <p:spPr>
          <a:xfrm>
            <a:off x="1409700" y="2076450"/>
            <a:ext cx="2984100" cy="16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15"/>
          <p:cNvSpPr/>
          <p:nvPr/>
        </p:nvSpPr>
        <p:spPr>
          <a:xfrm>
            <a:off x="-92200" y="550200"/>
            <a:ext cx="2149500" cy="630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720000" y="377975"/>
            <a:ext cx="133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2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>
            <a:spLocks noGrp="1"/>
          </p:cNvSpPr>
          <p:nvPr>
            <p:ph type="subTitle" idx="1"/>
          </p:nvPr>
        </p:nvSpPr>
        <p:spPr>
          <a:xfrm>
            <a:off x="2640241" y="1227261"/>
            <a:ext cx="26025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" name="Google Shape;111;p26"/>
          <p:cNvSpPr txBox="1">
            <a:spLocks noGrp="1"/>
          </p:cNvSpPr>
          <p:nvPr>
            <p:ph type="subTitle" idx="2"/>
          </p:nvPr>
        </p:nvSpPr>
        <p:spPr>
          <a:xfrm>
            <a:off x="1832400" y="2236096"/>
            <a:ext cx="26025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ctrTitle"/>
          </p:nvPr>
        </p:nvSpPr>
        <p:spPr>
          <a:xfrm>
            <a:off x="2623486" y="994861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>
            <a:endParaRPr/>
          </a:p>
        </p:txBody>
      </p:sp>
      <p:sp>
        <p:nvSpPr>
          <p:cNvPr id="113" name="Google Shape;113;p26"/>
          <p:cNvSpPr txBox="1">
            <a:spLocks noGrp="1"/>
          </p:cNvSpPr>
          <p:nvPr>
            <p:ph type="ctrTitle" idx="3"/>
          </p:nvPr>
        </p:nvSpPr>
        <p:spPr>
          <a:xfrm>
            <a:off x="1815600" y="2003696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subTitle" idx="4"/>
          </p:nvPr>
        </p:nvSpPr>
        <p:spPr>
          <a:xfrm>
            <a:off x="994200" y="3244639"/>
            <a:ext cx="26025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ctrTitle" idx="5"/>
          </p:nvPr>
        </p:nvSpPr>
        <p:spPr>
          <a:xfrm>
            <a:off x="977400" y="3012239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ctrTitle" idx="6"/>
          </p:nvPr>
        </p:nvSpPr>
        <p:spPr>
          <a:xfrm>
            <a:off x="720000" y="377975"/>
            <a:ext cx="12492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26"/>
          <p:cNvSpPr/>
          <p:nvPr/>
        </p:nvSpPr>
        <p:spPr>
          <a:xfrm>
            <a:off x="-92200" y="550200"/>
            <a:ext cx="2149500" cy="630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Unica One"/>
              <a:buNone/>
              <a:defRPr sz="2800">
                <a:solidFill>
                  <a:schemeClr val="accent2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 Light"/>
              <a:buChar char="●"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●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●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61" r:id="rId4"/>
    <p:sldLayoutId id="214748367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"/>
            <a:ext cx="9144000" cy="5143492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5"/>
          <p:cNvSpPr txBox="1">
            <a:spLocks noGrp="1"/>
          </p:cNvSpPr>
          <p:nvPr>
            <p:ph type="ctrTitle"/>
          </p:nvPr>
        </p:nvSpPr>
        <p:spPr>
          <a:xfrm>
            <a:off x="2706450" y="186750"/>
            <a:ext cx="4361100" cy="12229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 smtClean="0">
                <a:solidFill>
                  <a:srgbClr val="FF0000"/>
                </a:solidFill>
              </a:rPr>
              <a:t>UNIT 3: CITIES</a:t>
            </a:r>
            <a:endParaRPr sz="5400" b="1" dirty="0">
              <a:solidFill>
                <a:srgbClr val="FF0000"/>
              </a:solidFill>
            </a:endParaRPr>
          </a:p>
        </p:txBody>
      </p:sp>
      <p:sp>
        <p:nvSpPr>
          <p:cNvPr id="174" name="Google Shape;174;p35"/>
          <p:cNvSpPr txBox="1">
            <a:spLocks noGrp="1"/>
          </p:cNvSpPr>
          <p:nvPr>
            <p:ph type="subTitle" idx="1"/>
          </p:nvPr>
        </p:nvSpPr>
        <p:spPr>
          <a:xfrm>
            <a:off x="2515275" y="1386888"/>
            <a:ext cx="4743450" cy="419100"/>
          </a:xfrm>
          <a:prstGeom prst="rect">
            <a:avLst/>
          </a:prstGeom>
          <a:solidFill>
            <a:srgbClr val="FFFF00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vi-VN" sz="1600" b="1" dirty="0">
                <a:solidFill>
                  <a:schemeClr val="tx1"/>
                </a:solidFill>
                <a:latin typeface="+mj-lt"/>
              </a:rPr>
              <a:t>Class period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21</a:t>
            </a:r>
            <a:r>
              <a:rPr lang="vi-VN" sz="1600" b="1" dirty="0" smtClean="0">
                <a:solidFill>
                  <a:schemeClr val="tx1"/>
                </a:solidFill>
                <a:latin typeface="+mj-lt"/>
              </a:rPr>
              <a:t>: 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Language expansion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FFFF00"/>
                </a:solidFill>
              </a:rPr>
              <a:t>Warm-up</a:t>
            </a:r>
            <a:endParaRPr sz="2800" b="1" dirty="0">
              <a:solidFill>
                <a:srgbClr val="FFFF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195986"/>
              </p:ext>
            </p:extLst>
          </p:nvPr>
        </p:nvGraphicFramePr>
        <p:xfrm>
          <a:off x="3555999" y="683191"/>
          <a:ext cx="3315856" cy="449009"/>
        </p:xfrm>
        <a:graphic>
          <a:graphicData uri="http://schemas.openxmlformats.org/drawingml/2006/table">
            <a:tbl>
              <a:tblPr>
                <a:tableStyleId>{527FCC04-527E-4280-BC1C-DD5D96EAC7FB}</a:tableStyleId>
              </a:tblPr>
              <a:tblGrid>
                <a:gridCol w="3315856">
                  <a:extLst>
                    <a:ext uri="{9D8B030D-6E8A-4147-A177-3AD203B41FA5}">
                      <a16:colId xmlns:a16="http://schemas.microsoft.com/office/drawing/2014/main" val="6811874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1905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800" dirty="0" smtClean="0">
                          <a:solidFill>
                            <a:srgbClr val="C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Discussion</a:t>
                      </a:r>
                      <a:endParaRPr lang="en-US" sz="2800" dirty="0">
                        <a:solidFill>
                          <a:srgbClr val="C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829801576"/>
                  </a:ext>
                </a:extLst>
              </a:tr>
            </a:tbl>
          </a:graphicData>
        </a:graphic>
      </p:graphicFrame>
      <p:sp>
        <p:nvSpPr>
          <p:cNvPr id="3" name="Cloud 2"/>
          <p:cNvSpPr/>
          <p:nvPr/>
        </p:nvSpPr>
        <p:spPr>
          <a:xfrm>
            <a:off x="2798619" y="1985819"/>
            <a:ext cx="3870036" cy="194887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i="1" dirty="0"/>
              <a:t>Cities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1924670" y="4394444"/>
            <a:ext cx="65870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Why do you think people want to move to the cities?</a:t>
            </a:r>
            <a:endParaRPr lang="en-US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rgbClr val="FFFF00"/>
                </a:solidFill>
              </a:rPr>
              <a:t>Vocabulary</a:t>
            </a:r>
            <a:endParaRPr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948429"/>
              </p:ext>
            </p:extLst>
          </p:nvPr>
        </p:nvGraphicFramePr>
        <p:xfrm>
          <a:off x="733136" y="1656369"/>
          <a:ext cx="7745846" cy="3026466"/>
        </p:xfrm>
        <a:graphic>
          <a:graphicData uri="http://schemas.openxmlformats.org/drawingml/2006/table">
            <a:tbl>
              <a:tblPr firstRow="1" firstCol="1" bandRow="1">
                <a:tableStyleId>{527FCC04-527E-4280-BC1C-DD5D96EAC7FB}</a:tableStyleId>
              </a:tblPr>
              <a:tblGrid>
                <a:gridCol w="1752864">
                  <a:extLst>
                    <a:ext uri="{9D8B030D-6E8A-4147-A177-3AD203B41FA5}">
                      <a16:colId xmlns:a16="http://schemas.microsoft.com/office/drawing/2014/main" val="2226969882"/>
                    </a:ext>
                  </a:extLst>
                </a:gridCol>
                <a:gridCol w="5992982">
                  <a:extLst>
                    <a:ext uri="{9D8B030D-6E8A-4147-A177-3AD203B41FA5}">
                      <a16:colId xmlns:a16="http://schemas.microsoft.com/office/drawing/2014/main" val="4212002809"/>
                    </a:ext>
                  </a:extLst>
                </a:gridCol>
              </a:tblGrid>
              <a:tr h="6725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u="none" dirty="0">
                          <a:solidFill>
                            <a:srgbClr val="FFC000"/>
                          </a:solidFill>
                          <a:effectLst/>
                        </a:rPr>
                        <a:t>Art museums</a:t>
                      </a:r>
                      <a:endParaRPr lang="en-US" sz="1800" u="none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u="none">
                          <a:solidFill>
                            <a:schemeClr val="bg1"/>
                          </a:solidFill>
                          <a:effectLst/>
                        </a:rPr>
                        <a:t>Places where exhibit, and collect various forms of art, such as paintings, sculptures</a:t>
                      </a:r>
                      <a:endParaRPr lang="en-US" sz="1800" u="non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7158696"/>
                  </a:ext>
                </a:extLst>
              </a:tr>
              <a:tr h="6725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u="none" dirty="0">
                          <a:solidFill>
                            <a:srgbClr val="FFC000"/>
                          </a:solidFill>
                          <a:effectLst/>
                        </a:rPr>
                        <a:t>Concert halls</a:t>
                      </a:r>
                      <a:endParaRPr lang="en-US" sz="1800" u="none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u="none" dirty="0">
                          <a:solidFill>
                            <a:schemeClr val="bg1"/>
                          </a:solidFill>
                          <a:effectLst/>
                        </a:rPr>
                        <a:t>Places where host musical performances, including orchestral concerts</a:t>
                      </a:r>
                      <a:endParaRPr lang="en-US" sz="1800" u="non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3226560"/>
                  </a:ext>
                </a:extLst>
              </a:tr>
              <a:tr h="3362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u="none" dirty="0">
                          <a:solidFill>
                            <a:srgbClr val="FFC000"/>
                          </a:solidFill>
                          <a:effectLst/>
                        </a:rPr>
                        <a:t>Government </a:t>
                      </a:r>
                      <a:endParaRPr lang="en-US" sz="1800" u="none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u="none" dirty="0" smtClean="0">
                          <a:solidFill>
                            <a:schemeClr val="bg1"/>
                          </a:solidFill>
                          <a:effectLst/>
                        </a:rPr>
                        <a:t>Group</a:t>
                      </a:r>
                      <a:r>
                        <a:rPr lang="en-US" sz="1800" u="none" dirty="0">
                          <a:solidFill>
                            <a:schemeClr val="bg1"/>
                          </a:solidFill>
                          <a:effectLst/>
                        </a:rPr>
                        <a:t> of </a:t>
                      </a:r>
                      <a:r>
                        <a:rPr lang="en-US" sz="1800" u="none" dirty="0" smtClean="0">
                          <a:solidFill>
                            <a:schemeClr val="bg1"/>
                          </a:solidFill>
                          <a:effectLst/>
                        </a:rPr>
                        <a:t>people</a:t>
                      </a:r>
                      <a:r>
                        <a:rPr lang="en-US" sz="1800" u="non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en-US" sz="1800" u="none" dirty="0" smtClean="0">
                          <a:solidFill>
                            <a:schemeClr val="bg1"/>
                          </a:solidFill>
                          <a:effectLst/>
                        </a:rPr>
                        <a:t>who officially control a country</a:t>
                      </a:r>
                      <a:endParaRPr lang="en-US" sz="1800" u="non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3966274"/>
                  </a:ext>
                </a:extLst>
              </a:tr>
              <a:tr h="6725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u="none" dirty="0">
                          <a:solidFill>
                            <a:srgbClr val="FFC000"/>
                          </a:solidFill>
                          <a:effectLst/>
                        </a:rPr>
                        <a:t>Movie theaters</a:t>
                      </a:r>
                      <a:endParaRPr lang="en-US" sz="1800" u="none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u="none" dirty="0">
                          <a:solidFill>
                            <a:schemeClr val="bg1"/>
                          </a:solidFill>
                          <a:effectLst/>
                        </a:rPr>
                        <a:t>Places where films are shown on a big screen for public viewing</a:t>
                      </a:r>
                      <a:endParaRPr lang="en-US" sz="1800" u="non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9832540"/>
                  </a:ext>
                </a:extLst>
              </a:tr>
              <a:tr h="6725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u="none" dirty="0">
                          <a:solidFill>
                            <a:srgbClr val="FFC000"/>
                          </a:solidFill>
                          <a:effectLst/>
                        </a:rPr>
                        <a:t>Sports arenas</a:t>
                      </a:r>
                      <a:endParaRPr lang="en-US" sz="1800" u="none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u="none" dirty="0">
                          <a:solidFill>
                            <a:schemeClr val="bg1"/>
                          </a:solidFill>
                          <a:effectLst/>
                        </a:rPr>
                        <a:t>Places where host sports events, such as basketball games, football matches</a:t>
                      </a:r>
                      <a:endParaRPr lang="en-US" sz="1800" u="non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86817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992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-1" y="377975"/>
            <a:ext cx="2419927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FFF00"/>
                </a:solidFill>
              </a:rPr>
              <a:t>discussion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21345" y="589465"/>
            <a:ext cx="6756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1800" b="1" dirty="0">
                <a:solidFill>
                  <a:srgbClr val="FF0000"/>
                </a:solidFill>
              </a:rPr>
              <a:t>Exercise A: </a:t>
            </a:r>
            <a:r>
              <a:rPr lang="en-US" sz="1800" b="1" dirty="0">
                <a:solidFill>
                  <a:srgbClr val="FF0000"/>
                </a:solidFill>
              </a:rPr>
              <a:t>Look at the list. Discuss the questions in pairs </a:t>
            </a:r>
          </a:p>
        </p:txBody>
      </p:sp>
      <p:sp>
        <p:nvSpPr>
          <p:cNvPr id="5" name="Rectangle 4"/>
          <p:cNvSpPr/>
          <p:nvPr/>
        </p:nvSpPr>
        <p:spPr>
          <a:xfrm>
            <a:off x="646545" y="1879253"/>
            <a:ext cx="81187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HelveticaLTStd-Bold"/>
              </a:rPr>
              <a:t>1. </a:t>
            </a:r>
            <a:r>
              <a:rPr lang="en-US" sz="2400" dirty="0">
                <a:solidFill>
                  <a:schemeClr val="bg1"/>
                </a:solidFill>
                <a:latin typeface="HelveticaLTStd-Light"/>
              </a:rPr>
              <a:t>Which places might you visit for entertainment?</a:t>
            </a:r>
            <a:br>
              <a:rPr lang="en-US" sz="2400" dirty="0">
                <a:solidFill>
                  <a:schemeClr val="bg1"/>
                </a:solidFill>
                <a:latin typeface="HelveticaLTStd-Light"/>
              </a:rPr>
            </a:br>
            <a:r>
              <a:rPr lang="en-US" sz="2400" b="1" dirty="0">
                <a:solidFill>
                  <a:schemeClr val="bg1"/>
                </a:solidFill>
                <a:latin typeface="HelveticaLTStd-Bold"/>
              </a:rPr>
              <a:t>2. </a:t>
            </a:r>
            <a:r>
              <a:rPr lang="en-US" sz="2400" dirty="0">
                <a:solidFill>
                  <a:schemeClr val="bg1"/>
                </a:solidFill>
                <a:latin typeface="HelveticaLTStd-Light"/>
              </a:rPr>
              <a:t>Which places might you visit for relaxation?</a:t>
            </a:r>
            <a:br>
              <a:rPr lang="en-US" sz="2400" dirty="0">
                <a:solidFill>
                  <a:schemeClr val="bg1"/>
                </a:solidFill>
                <a:latin typeface="HelveticaLTStd-Light"/>
              </a:rPr>
            </a:br>
            <a:r>
              <a:rPr lang="en-US" sz="2400" b="1" dirty="0">
                <a:solidFill>
                  <a:schemeClr val="bg1"/>
                </a:solidFill>
                <a:latin typeface="HelveticaLTStd-Bold"/>
              </a:rPr>
              <a:t>3. </a:t>
            </a:r>
            <a:r>
              <a:rPr lang="en-US" sz="2400" dirty="0">
                <a:solidFill>
                  <a:schemeClr val="bg1"/>
                </a:solidFill>
                <a:latin typeface="HelveticaLTStd-Light"/>
              </a:rPr>
              <a:t>Which places might you visit for some other purpose</a:t>
            </a:r>
            <a:r>
              <a:rPr lang="en-US" sz="2400" dirty="0" smtClean="0">
                <a:solidFill>
                  <a:schemeClr val="bg1"/>
                </a:solidFill>
                <a:latin typeface="HelveticaLTStd-Light"/>
              </a:rPr>
              <a:t>?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54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rgbClr val="FFFF00"/>
                </a:solidFill>
              </a:rPr>
              <a:t>discussion</a:t>
            </a:r>
            <a:endParaRPr sz="24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3419" y="1475599"/>
            <a:ext cx="8035636" cy="2359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+mj-lt"/>
              <a:buAutoNum type="arabicPeriod"/>
            </a:pP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places do you visit in your neighborhood? </a:t>
            </a:r>
            <a:endParaRPr lang="en-US" sz="2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+mj-lt"/>
              <a:buAutoNum type="arabicPeriod"/>
            </a:pP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any places on the list where you have never been to? </a:t>
            </a:r>
            <a:endParaRPr lang="en-US" sz="2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+mj-lt"/>
              <a:buAutoNum type="arabicPeriod"/>
            </a:pP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most popular places to visit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36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 smtClean="0">
                <a:solidFill>
                  <a:srgbClr val="FFFF00"/>
                </a:solidFill>
              </a:rPr>
              <a:t>grammar</a:t>
            </a:r>
            <a:endParaRPr sz="24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642299"/>
            <a:ext cx="5985164" cy="1043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2800" dirty="0">
                <a:solidFill>
                  <a:srgbClr val="FF0000"/>
                </a:solidFill>
              </a:rPr>
              <a:t>What was John doing after mowing the lawn? </a:t>
            </a:r>
            <a:endParaRPr lang="en-US" sz="28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6" name="Picture 4" descr="Man Reclining On Chair Using Electronic Organiser Side View High-Res Stock  Photo - Getty 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730" y="2015390"/>
            <a:ext cx="4381920" cy="312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51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 smtClean="0">
                <a:solidFill>
                  <a:srgbClr val="FFFF00"/>
                </a:solidFill>
              </a:rPr>
              <a:t>grammar</a:t>
            </a:r>
            <a:endParaRPr sz="24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642299"/>
            <a:ext cx="5985164" cy="482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2400" b="1" i="1" dirty="0" smtClean="0">
                <a:solidFill>
                  <a:srgbClr val="C00000"/>
                </a:solidFill>
              </a:rPr>
              <a:t>Grammar chart</a:t>
            </a:r>
            <a:endParaRPr lang="en-US" b="1" i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425" y="1324175"/>
            <a:ext cx="6327775" cy="379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21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 smtClean="0">
                <a:solidFill>
                  <a:srgbClr val="FFFF00"/>
                </a:solidFill>
              </a:rPr>
              <a:t>grammar</a:t>
            </a:r>
            <a:endParaRPr sz="24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642299"/>
            <a:ext cx="5985164" cy="1022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vi-VN" sz="1800" b="1" i="1" dirty="0">
                <a:solidFill>
                  <a:srgbClr val="FF0000"/>
                </a:solidFill>
              </a:rPr>
              <a:t>Exercise C:</a:t>
            </a:r>
            <a:r>
              <a:rPr lang="vi-VN" sz="1800" b="1" dirty="0">
                <a:solidFill>
                  <a:srgbClr val="FF0000"/>
                </a:solidFill>
              </a:rPr>
              <a:t> </a:t>
            </a:r>
            <a:r>
              <a:rPr lang="en-US" sz="1800" b="1" i="1" dirty="0">
                <a:solidFill>
                  <a:srgbClr val="FF0000"/>
                </a:solidFill>
              </a:rPr>
              <a:t>Ask and answer the questions in pairs. Use present participle clauses and the family’s plan for their city vacation</a:t>
            </a:r>
            <a:endParaRPr lang="en-US" sz="18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870" y="1664438"/>
            <a:ext cx="3636486" cy="324767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0327" y="2526496"/>
            <a:ext cx="4572000" cy="14691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800" dirty="0" smtClean="0">
                <a:solidFill>
                  <a:schemeClr val="bg1"/>
                </a:solidFill>
              </a:rPr>
              <a:t>Look at the vacation plan</a:t>
            </a: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800" dirty="0" smtClean="0">
                <a:solidFill>
                  <a:schemeClr val="bg1"/>
                </a:solidFill>
              </a:rPr>
              <a:t>1. What </a:t>
            </a:r>
            <a:r>
              <a:rPr lang="en-US" sz="1800" dirty="0">
                <a:solidFill>
                  <a:schemeClr val="bg1"/>
                </a:solidFill>
              </a:rPr>
              <a:t>time will they arrive?</a:t>
            </a:r>
            <a:endParaRPr lang="en-US" sz="1200" dirty="0">
              <a:solidFill>
                <a:schemeClr val="bg1"/>
              </a:solidFill>
            </a:endParaRP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800" dirty="0" smtClean="0">
                <a:solidFill>
                  <a:schemeClr val="bg1"/>
                </a:solidFill>
              </a:rPr>
              <a:t>2. What </a:t>
            </a:r>
            <a:r>
              <a:rPr lang="en-US" sz="1800" dirty="0">
                <a:solidFill>
                  <a:schemeClr val="bg1"/>
                </a:solidFill>
              </a:rPr>
              <a:t>day will they visit the </a:t>
            </a:r>
            <a:r>
              <a:rPr lang="en-US" sz="1800" dirty="0" err="1">
                <a:solidFill>
                  <a:schemeClr val="bg1"/>
                </a:solidFill>
              </a:rPr>
              <a:t>Botero</a:t>
            </a:r>
            <a:r>
              <a:rPr lang="en-US" sz="1800" dirty="0">
                <a:solidFill>
                  <a:schemeClr val="bg1"/>
                </a:solidFill>
              </a:rPr>
              <a:t> museum?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13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 smtClean="0">
                <a:solidFill>
                  <a:srgbClr val="FFFF00"/>
                </a:solidFill>
              </a:rPr>
              <a:t>grammar</a:t>
            </a:r>
            <a:endParaRPr sz="24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642299"/>
            <a:ext cx="5985164" cy="1022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vi-VN" sz="1800" b="1" i="1" dirty="0">
                <a:solidFill>
                  <a:srgbClr val="FF0000"/>
                </a:solidFill>
              </a:rPr>
              <a:t>Exercise C:</a:t>
            </a:r>
            <a:r>
              <a:rPr lang="vi-VN" sz="1800" b="1" dirty="0">
                <a:solidFill>
                  <a:srgbClr val="FF0000"/>
                </a:solidFill>
              </a:rPr>
              <a:t> </a:t>
            </a:r>
            <a:r>
              <a:rPr lang="en-US" sz="1800" b="1" i="1" dirty="0">
                <a:solidFill>
                  <a:srgbClr val="FF0000"/>
                </a:solidFill>
              </a:rPr>
              <a:t>Ask and answer the questions in pairs. Use present participle clauses and the family’s plan for their city vacation</a:t>
            </a:r>
            <a:endParaRPr lang="en-US" sz="18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870" y="1664438"/>
            <a:ext cx="3636486" cy="324767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8516" y="1972658"/>
            <a:ext cx="4572000" cy="12405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600" b="1" dirty="0">
                <a:solidFill>
                  <a:schemeClr val="bg1"/>
                </a:solidFill>
              </a:rPr>
              <a:t>1. </a:t>
            </a:r>
            <a:r>
              <a:rPr lang="en-US" sz="1600" dirty="0">
                <a:solidFill>
                  <a:schemeClr val="bg1"/>
                </a:solidFill>
              </a:rPr>
              <a:t>What will they </a:t>
            </a:r>
            <a:r>
              <a:rPr lang="en-US" sz="1600" dirty="0" smtClean="0">
                <a:solidFill>
                  <a:schemeClr val="bg1"/>
                </a:solidFill>
              </a:rPr>
              <a:t>do after </a:t>
            </a:r>
            <a:r>
              <a:rPr lang="en-US" sz="1600" dirty="0">
                <a:solidFill>
                  <a:schemeClr val="bg1"/>
                </a:solidFill>
              </a:rPr>
              <a:t>they arrive in Bogotá?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/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/>
            </a:r>
            <a:br>
              <a:rPr lang="en-US" sz="2000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983" y="2528173"/>
            <a:ext cx="2790825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12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 smtClean="0">
                <a:solidFill>
                  <a:srgbClr val="FFFF00"/>
                </a:solidFill>
              </a:rPr>
              <a:t>grammar</a:t>
            </a:r>
            <a:endParaRPr sz="24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642299"/>
            <a:ext cx="5985164" cy="1022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vi-VN" sz="1800" b="1" i="1" dirty="0">
                <a:solidFill>
                  <a:srgbClr val="FF0000"/>
                </a:solidFill>
              </a:rPr>
              <a:t>Exercise C:</a:t>
            </a:r>
            <a:r>
              <a:rPr lang="vi-VN" sz="1800" b="1" dirty="0">
                <a:solidFill>
                  <a:srgbClr val="FF0000"/>
                </a:solidFill>
              </a:rPr>
              <a:t> </a:t>
            </a:r>
            <a:r>
              <a:rPr lang="en-US" sz="1800" b="1" i="1" dirty="0">
                <a:solidFill>
                  <a:srgbClr val="FF0000"/>
                </a:solidFill>
              </a:rPr>
              <a:t>Ask and answer the questions in pairs. Use present participle clauses and the family’s plan for their city vacation</a:t>
            </a:r>
            <a:endParaRPr lang="en-US" sz="18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870" y="1664438"/>
            <a:ext cx="3636486" cy="324767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8516" y="1972658"/>
            <a:ext cx="4572000" cy="97719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600" dirty="0" smtClean="0">
                <a:solidFill>
                  <a:schemeClr val="bg1"/>
                </a:solidFill>
              </a:rPr>
              <a:t>2. What </a:t>
            </a:r>
            <a:r>
              <a:rPr lang="en-US" sz="1600" dirty="0">
                <a:solidFill>
                  <a:schemeClr val="bg1"/>
                </a:solidFill>
              </a:rPr>
              <a:t>will they </a:t>
            </a:r>
            <a:r>
              <a:rPr lang="en-US" sz="1600" dirty="0" smtClean="0">
                <a:solidFill>
                  <a:schemeClr val="bg1"/>
                </a:solidFill>
              </a:rPr>
              <a:t>do after </a:t>
            </a:r>
            <a:r>
              <a:rPr lang="en-US" sz="1600" dirty="0">
                <a:solidFill>
                  <a:schemeClr val="bg1"/>
                </a:solidFill>
              </a:rPr>
              <a:t>they check in at the hotel?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br>
              <a:rPr lang="en-US" sz="1800" dirty="0">
                <a:solidFill>
                  <a:schemeClr val="bg1"/>
                </a:solidFill>
              </a:rPr>
            </a:b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8516" y="341046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HelveticaLTStd-Bold"/>
              </a:rPr>
              <a:t>3. </a:t>
            </a:r>
            <a:r>
              <a:rPr lang="en-US" sz="1600" dirty="0">
                <a:solidFill>
                  <a:schemeClr val="bg1"/>
                </a:solidFill>
                <a:latin typeface="HelveticaLTStd-Light"/>
              </a:rPr>
              <a:t>What will they do after they walk to Plaza Bolívar?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598516" y="257614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EC028D"/>
                </a:solidFill>
                <a:latin typeface="TektonPro-Regular"/>
              </a:rPr>
              <a:t>After checking in at the hotel, they’ll walk to the Plaza Bolívar and take pictures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90451" y="404473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EC028D"/>
                </a:solidFill>
                <a:latin typeface="TektonPro-Regular"/>
              </a:rPr>
              <a:t>After walking to the Plaza Bolívar, they’ll visit the </a:t>
            </a:r>
            <a:r>
              <a:rPr lang="en-US" dirty="0" err="1">
                <a:solidFill>
                  <a:srgbClr val="EC028D"/>
                </a:solidFill>
                <a:latin typeface="TektonPro-Regular"/>
              </a:rPr>
              <a:t>Botero</a:t>
            </a:r>
            <a:r>
              <a:rPr lang="en-US" dirty="0">
                <a:solidFill>
                  <a:srgbClr val="EC028D"/>
                </a:solidFill>
                <a:latin typeface="TektonPro-Regular"/>
              </a:rPr>
              <a:t> art museum.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01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 smtClean="0">
                <a:solidFill>
                  <a:srgbClr val="FFFF00"/>
                </a:solidFill>
              </a:rPr>
              <a:t>grammar</a:t>
            </a:r>
            <a:endParaRPr sz="24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642299"/>
            <a:ext cx="5985164" cy="1022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vi-VN" sz="1800" b="1" i="1" dirty="0">
                <a:solidFill>
                  <a:srgbClr val="FF0000"/>
                </a:solidFill>
              </a:rPr>
              <a:t>Exercise C:</a:t>
            </a:r>
            <a:r>
              <a:rPr lang="vi-VN" sz="1800" b="1" dirty="0">
                <a:solidFill>
                  <a:srgbClr val="FF0000"/>
                </a:solidFill>
              </a:rPr>
              <a:t> </a:t>
            </a:r>
            <a:r>
              <a:rPr lang="en-US" sz="1800" b="1" i="1" dirty="0">
                <a:solidFill>
                  <a:srgbClr val="FF0000"/>
                </a:solidFill>
              </a:rPr>
              <a:t>Ask and answer the questions in pairs. Use present participle clauses and the family’s plan for their city vacation</a:t>
            </a:r>
            <a:endParaRPr lang="en-US" sz="18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870" y="1664438"/>
            <a:ext cx="3636486" cy="324767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8516" y="1972658"/>
            <a:ext cx="4572000" cy="66819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600" b="1" dirty="0">
                <a:solidFill>
                  <a:schemeClr val="bg1"/>
                </a:solidFill>
              </a:rPr>
              <a:t>4. </a:t>
            </a:r>
            <a:r>
              <a:rPr lang="en-US" sz="1600" dirty="0">
                <a:solidFill>
                  <a:schemeClr val="bg1"/>
                </a:solidFill>
              </a:rPr>
              <a:t>What will they do before they eat dinner at a restaurant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smtClean="0">
                <a:solidFill>
                  <a:schemeClr val="bg1"/>
                </a:solidFill>
              </a:rPr>
              <a:t>?</a:t>
            </a:r>
            <a:endParaRPr lang="en-US" sz="18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8516" y="34104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5. </a:t>
            </a:r>
            <a:r>
              <a:rPr lang="en-US" sz="1600" dirty="0">
                <a:solidFill>
                  <a:schemeClr val="bg1"/>
                </a:solidFill>
              </a:rPr>
              <a:t>What will they do before they leave Bogotá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smtClean="0">
                <a:solidFill>
                  <a:schemeClr val="bg1"/>
                </a:solidFill>
              </a:rPr>
              <a:t>?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0451" y="268640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F00FF"/>
                </a:solidFill>
              </a:rPr>
              <a:t>Before eating dinner at a restaurant, they will visit the </a:t>
            </a:r>
            <a:r>
              <a:rPr lang="en-US" dirty="0" err="1">
                <a:solidFill>
                  <a:srgbClr val="FF00FF"/>
                </a:solidFill>
              </a:rPr>
              <a:t>Botero</a:t>
            </a:r>
            <a:r>
              <a:rPr lang="en-US" dirty="0">
                <a:solidFill>
                  <a:srgbClr val="FF00FF"/>
                </a:solidFill>
              </a:rPr>
              <a:t> art museum</a:t>
            </a:r>
            <a:r>
              <a:rPr lang="en-US" dirty="0">
                <a:solidFill>
                  <a:srgbClr val="FF00FF"/>
                </a:solidFill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451" y="4003083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F00FF"/>
                </a:solidFill>
              </a:rPr>
              <a:t>Before leaving Bogotá, they will take a bicycle tour of the city.</a:t>
            </a:r>
            <a:r>
              <a:rPr lang="en-US" dirty="0">
                <a:solidFill>
                  <a:srgbClr val="FF00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8677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 smtClean="0">
                <a:solidFill>
                  <a:srgbClr val="FFFF00"/>
                </a:solidFill>
              </a:rPr>
              <a:t>grammar</a:t>
            </a:r>
            <a:endParaRPr sz="24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642299"/>
            <a:ext cx="5985164" cy="635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vi-VN" sz="1600" b="1" i="1" dirty="0">
                <a:solidFill>
                  <a:srgbClr val="FF0000"/>
                </a:solidFill>
              </a:rPr>
              <a:t>Exercise</a:t>
            </a:r>
            <a:r>
              <a:rPr lang="en-US" sz="1600" b="1" i="1" dirty="0">
                <a:solidFill>
                  <a:srgbClr val="FF0000"/>
                </a:solidFill>
              </a:rPr>
              <a:t> D: Combine the sentences using the present participle or the present perfect participle</a:t>
            </a:r>
            <a:endParaRPr lang="en-US" sz="20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7076" y="1889530"/>
            <a:ext cx="8038408" cy="2318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1. </a:t>
            </a:r>
            <a:r>
              <a:rPr lang="en-US" sz="2000" dirty="0" err="1" smtClean="0">
                <a:solidFill>
                  <a:schemeClr val="bg1"/>
                </a:solidFill>
              </a:rPr>
              <a:t>Sofía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lives in a suburb. She enjoys the quiet neighborhood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endParaRPr lang="en-US" sz="2000" dirty="0" smtClean="0">
              <a:solidFill>
                <a:schemeClr val="bg1"/>
              </a:solidFill>
            </a:endParaRP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000" b="1" dirty="0">
                <a:solidFill>
                  <a:schemeClr val="bg1"/>
                </a:solidFill>
              </a:rPr>
              <a:t>2. </a:t>
            </a:r>
            <a:r>
              <a:rPr lang="en-US" sz="2000" dirty="0" err="1">
                <a:solidFill>
                  <a:schemeClr val="bg1"/>
                </a:solidFill>
              </a:rPr>
              <a:t>Sofía</a:t>
            </a:r>
            <a:r>
              <a:rPr lang="en-US" sz="2000" dirty="0">
                <a:solidFill>
                  <a:schemeClr val="bg1"/>
                </a:solidFill>
              </a:rPr>
              <a:t> will visit the city next Saturday. She will go to the new </a:t>
            </a:r>
            <a:r>
              <a:rPr lang="en-US" sz="2000" dirty="0" smtClean="0">
                <a:solidFill>
                  <a:schemeClr val="bg1"/>
                </a:solidFill>
              </a:rPr>
              <a:t>shopping </a:t>
            </a:r>
            <a:r>
              <a:rPr lang="en-US" sz="2000" dirty="0">
                <a:solidFill>
                  <a:schemeClr val="bg1"/>
                </a:solidFill>
              </a:rPr>
              <a:t>center with Hana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000" b="1" dirty="0" smtClean="0">
                <a:solidFill>
                  <a:schemeClr val="bg1"/>
                </a:solidFill>
              </a:rPr>
              <a:t>3</a:t>
            </a:r>
            <a:r>
              <a:rPr lang="en-US" sz="2000" b="1" dirty="0">
                <a:solidFill>
                  <a:schemeClr val="bg1"/>
                </a:solidFill>
              </a:rPr>
              <a:t>. </a:t>
            </a:r>
            <a:r>
              <a:rPr lang="en-US" sz="2000" dirty="0">
                <a:solidFill>
                  <a:schemeClr val="bg1"/>
                </a:solidFill>
              </a:rPr>
              <a:t>Hana has finished her class. She is going to have lunch with </a:t>
            </a:r>
            <a:r>
              <a:rPr lang="en-US" sz="2000" dirty="0" err="1">
                <a:solidFill>
                  <a:schemeClr val="bg1"/>
                </a:solidFill>
              </a:rPr>
              <a:t>Sofía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4. </a:t>
            </a:r>
            <a:r>
              <a:rPr lang="en-US" sz="2000" dirty="0">
                <a:solidFill>
                  <a:schemeClr val="bg1"/>
                </a:solidFill>
              </a:rPr>
              <a:t>Hana has completed her project. She can visit </a:t>
            </a:r>
            <a:r>
              <a:rPr lang="en-US" sz="2000" dirty="0" err="1">
                <a:solidFill>
                  <a:schemeClr val="bg1"/>
                </a:solidFill>
              </a:rPr>
              <a:t>Sofía</a:t>
            </a:r>
            <a:r>
              <a:rPr lang="en-US" sz="2000" dirty="0">
                <a:solidFill>
                  <a:schemeClr val="bg1"/>
                </a:solidFill>
              </a:rPr>
              <a:t> in the suburbs.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br>
              <a:rPr lang="en-US" sz="2000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74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 smtClean="0">
                <a:solidFill>
                  <a:srgbClr val="FFFF00"/>
                </a:solidFill>
              </a:rPr>
              <a:t>grammar</a:t>
            </a:r>
            <a:endParaRPr sz="24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642299"/>
            <a:ext cx="5985164" cy="635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vi-VN" sz="1600" b="1" i="1" dirty="0">
                <a:solidFill>
                  <a:srgbClr val="FF0000"/>
                </a:solidFill>
              </a:rPr>
              <a:t>Exercise</a:t>
            </a:r>
            <a:r>
              <a:rPr lang="en-US" sz="1600" b="1" i="1" dirty="0">
                <a:solidFill>
                  <a:srgbClr val="FF0000"/>
                </a:solidFill>
              </a:rPr>
              <a:t> D: Combine the sentences using the present participle or the present perfect participle</a:t>
            </a:r>
            <a:endParaRPr lang="en-US" sz="20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5156" y="1357848"/>
            <a:ext cx="8038408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Living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 suburb,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Sofía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enjoys the quiet neighborhood.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When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visiting the city next Saturday,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Sofía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will go to the new shopping center with Hana.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endParaRPr lang="en-US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Having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finished her class, Hana is going to have lunch with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Sofía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/ After finishing her class, Hana is going to have lunch with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Sofía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Having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completed her project, Hana can visit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Sofía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suburbs. / After completing her project, Hana can visit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Sofía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suburbs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939379" y="210474"/>
            <a:ext cx="968369" cy="3519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Key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31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 smtClean="0">
                <a:solidFill>
                  <a:srgbClr val="FFFF00"/>
                </a:solidFill>
              </a:rPr>
              <a:t>Role play</a:t>
            </a:r>
            <a:endParaRPr sz="24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642299"/>
            <a:ext cx="59851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b="1" i="1" dirty="0">
                <a:solidFill>
                  <a:srgbClr val="FF0000"/>
                </a:solidFill>
              </a:rPr>
              <a:t>Close your book and listen to the conversation. Where does each speaker live?</a:t>
            </a:r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70" y="1662476"/>
            <a:ext cx="8362878" cy="252675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47911" y="4563074"/>
            <a:ext cx="5070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err="1">
                <a:solidFill>
                  <a:srgbClr val="FFFF00"/>
                </a:solidFill>
                <a:latin typeface="MyriadPro-Regular"/>
                <a:ea typeface="Times New Roman" panose="02020603050405020304" pitchFamily="18" charset="0"/>
                <a:cs typeface="Times New Roman" panose="02020603050405020304" pitchFamily="18" charset="0"/>
              </a:rPr>
              <a:t>Sofía</a:t>
            </a:r>
            <a:r>
              <a:rPr lang="en-US" sz="1800" dirty="0">
                <a:solidFill>
                  <a:srgbClr val="FFFF00"/>
                </a:solidFill>
                <a:latin typeface="MyriadPro-Regular"/>
                <a:ea typeface="Times New Roman" panose="02020603050405020304" pitchFamily="18" charset="0"/>
                <a:cs typeface="Times New Roman" panose="02020603050405020304" pitchFamily="18" charset="0"/>
              </a:rPr>
              <a:t>: the </a:t>
            </a:r>
            <a:r>
              <a:rPr lang="en-US" sz="1800" dirty="0" err="1">
                <a:solidFill>
                  <a:srgbClr val="FFFF00"/>
                </a:solidFill>
                <a:latin typeface="MyriadPro-Regular"/>
                <a:ea typeface="Times New Roman" panose="02020603050405020304" pitchFamily="18" charset="0"/>
                <a:cs typeface="Times New Roman" panose="02020603050405020304" pitchFamily="18" charset="0"/>
              </a:rPr>
              <a:t>surbubs</a:t>
            </a:r>
            <a:r>
              <a:rPr lang="en-US" sz="1800" dirty="0">
                <a:solidFill>
                  <a:srgbClr val="FFFF00"/>
                </a:solidFill>
                <a:latin typeface="MyriadPro-Regular"/>
                <a:ea typeface="Times New Roman" panose="02020603050405020304" pitchFamily="18" charset="0"/>
                <a:cs typeface="Times New Roman" panose="02020603050405020304" pitchFamily="18" charset="0"/>
              </a:rPr>
              <a:t>, Hana: downtown / in the city</a:t>
            </a:r>
            <a:endParaRPr lang="en-US" sz="1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71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 smtClean="0">
                <a:solidFill>
                  <a:srgbClr val="FFFF00"/>
                </a:solidFill>
              </a:rPr>
              <a:t>Role play</a:t>
            </a:r>
            <a:endParaRPr sz="24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642299"/>
            <a:ext cx="5985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i="1" dirty="0" smtClean="0">
                <a:solidFill>
                  <a:srgbClr val="FF0000"/>
                </a:solidFill>
              </a:rPr>
              <a:t>Practice conversation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70" y="1662476"/>
            <a:ext cx="8362878" cy="252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56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FFFF00"/>
                </a:solidFill>
              </a:rPr>
              <a:t>Homework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28700" y="1779100"/>
            <a:ext cx="8414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Goal check page 31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 reasons for moving to the city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589" y="2003656"/>
            <a:ext cx="3139844" cy="313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48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mart City Company Meeting XL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589EA5"/>
      </a:accent1>
      <a:accent2>
        <a:srgbClr val="77BE9C"/>
      </a:accent2>
      <a:accent3>
        <a:srgbClr val="A8DBA7"/>
      </a:accent3>
      <a:accent4>
        <a:srgbClr val="D0F09F"/>
      </a:accent4>
      <a:accent5>
        <a:srgbClr val="FFFFFF"/>
      </a:accent5>
      <a:accent6>
        <a:srgbClr val="22262D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674</Words>
  <Application>Microsoft Office PowerPoint</Application>
  <PresentationFormat>On-screen Show (16:9)</PresentationFormat>
  <Paragraphs>68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MyriadPro-Regular</vt:lpstr>
      <vt:lpstr>Arial</vt:lpstr>
      <vt:lpstr>Unica One</vt:lpstr>
      <vt:lpstr>Times New Roman</vt:lpstr>
      <vt:lpstr>HelveticaLTStd-Light</vt:lpstr>
      <vt:lpstr>Open Sans</vt:lpstr>
      <vt:lpstr>TektonPro-Regular</vt:lpstr>
      <vt:lpstr>Lato Light</vt:lpstr>
      <vt:lpstr>HelveticaLTStd-Bold</vt:lpstr>
      <vt:lpstr>Smart City Company Meeting XL by Slidesgo</vt:lpstr>
      <vt:lpstr>UNIT 3: CITIES</vt:lpstr>
      <vt:lpstr>Warm-up</vt:lpstr>
      <vt:lpstr>Vocabulary</vt:lpstr>
      <vt:lpstr>discussion</vt:lpstr>
      <vt:lpstr>discussion</vt:lpstr>
      <vt:lpstr>grammar</vt:lpstr>
      <vt:lpstr>grammar</vt:lpstr>
      <vt:lpstr>grammar</vt:lpstr>
      <vt:lpstr>grammar</vt:lpstr>
      <vt:lpstr>grammar</vt:lpstr>
      <vt:lpstr>grammar</vt:lpstr>
      <vt:lpstr>grammar</vt:lpstr>
      <vt:lpstr>grammar</vt:lpstr>
      <vt:lpstr>Role play</vt:lpstr>
      <vt:lpstr>Role play</vt:lpstr>
      <vt:lpstr>Homework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3: CITIES</dc:title>
  <cp:lastModifiedBy>ADMIN</cp:lastModifiedBy>
  <cp:revision>73</cp:revision>
  <dcterms:modified xsi:type="dcterms:W3CDTF">2023-08-15T02:20:24Z</dcterms:modified>
</cp:coreProperties>
</file>