
<file path=[Content_Types].xml><?xml version="1.0" encoding="utf-8"?>
<Types xmlns="http://schemas.openxmlformats.org/package/2006/content-types">
  <Default Extension="fntdata" ContentType="application/x-fontdata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9" r:id="rId1"/>
  </p:sldMasterIdLst>
  <p:notesMasterIdLst>
    <p:notesMasterId r:id="rId11"/>
  </p:notesMasterIdLst>
  <p:sldIdLst>
    <p:sldId id="256" r:id="rId2"/>
    <p:sldId id="257" r:id="rId3"/>
    <p:sldId id="288" r:id="rId4"/>
    <p:sldId id="289" r:id="rId5"/>
    <p:sldId id="287" r:id="rId6"/>
    <p:sldId id="290" r:id="rId7"/>
    <p:sldId id="291" r:id="rId8"/>
    <p:sldId id="292" r:id="rId9"/>
    <p:sldId id="283" r:id="rId10"/>
  </p:sldIdLst>
  <p:sldSz cx="9144000" cy="5143500" type="screen16x9"/>
  <p:notesSz cx="6858000" cy="9144000"/>
  <p:embeddedFontLst>
    <p:embeddedFont>
      <p:font typeface="Lato Light" panose="020F0302020204030203" pitchFamily="34" charset="0"/>
      <p:regular r:id="rId12"/>
      <p:bold r:id="rId13"/>
      <p:italic r:id="rId14"/>
      <p:boldItalic r:id="rId15"/>
    </p:embeddedFont>
    <p:embeddedFont>
      <p:font typeface="Open Sans" panose="020B0606030504020204" pitchFamily="34" charset="0"/>
      <p:regular r:id="rId16"/>
      <p:bold r:id="rId17"/>
      <p:italic r:id="rId18"/>
      <p:boldItalic r:id="rId19"/>
    </p:embeddedFont>
    <p:embeddedFont>
      <p:font typeface="Unica One" panose="020B0604020202020204" charset="0"/>
      <p:regular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27FCC04-527E-4280-BC1C-DD5D96EAC7FB}">
  <a:tblStyle styleId="{527FCC04-527E-4280-BC1C-DD5D96EAC7F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300" autoAdjust="0"/>
    <p:restoredTop sz="90789" autoAdjust="0"/>
  </p:normalViewPr>
  <p:slideViewPr>
    <p:cSldViewPr snapToGrid="0">
      <p:cViewPr varScale="1">
        <p:scale>
          <a:sx n="84" d="100"/>
          <a:sy n="84" d="100"/>
        </p:scale>
        <p:origin x="95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a4d0c71f4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a4d0c71f4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a4d0c71f4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a4d0c71f4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412078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a4d0c71f4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a4d0c71f4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069032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a4d0c71f4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a4d0c71f4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674727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a4d0c71f4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a4d0c71f4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139062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a4d0c71f4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a4d0c71f4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546235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a4d0c71f4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a4d0c71f4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755543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a4d0c71f4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a4d0c71f4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147553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2763600" y="786825"/>
            <a:ext cx="3616800" cy="17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200"/>
              <a:buNone/>
              <a:defRPr sz="52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200"/>
              <a:buNone/>
              <a:defRPr sz="52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200"/>
              <a:buNone/>
              <a:defRPr sz="52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200"/>
              <a:buNone/>
              <a:defRPr sz="52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200"/>
              <a:buNone/>
              <a:defRPr sz="52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200"/>
              <a:buNone/>
              <a:defRPr sz="52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200"/>
              <a:buNone/>
              <a:defRPr sz="52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200"/>
              <a:buNone/>
              <a:defRPr sz="52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3507750" y="2444400"/>
            <a:ext cx="2128500" cy="71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ato Light"/>
              <a:buNone/>
              <a:defRPr sz="14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4"/>
          <p:cNvSpPr/>
          <p:nvPr/>
        </p:nvSpPr>
        <p:spPr>
          <a:xfrm>
            <a:off x="-92200" y="550200"/>
            <a:ext cx="2149500" cy="6300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720000" y="377975"/>
            <a:ext cx="1337400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body" idx="1"/>
          </p:nvPr>
        </p:nvSpPr>
        <p:spPr>
          <a:xfrm>
            <a:off x="718250" y="1412700"/>
            <a:ext cx="7720800" cy="319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Font typeface="Open Sans"/>
              <a:buAutoNum type="arabicPeriod"/>
              <a:defRPr sz="1100"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 sz="1100"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AutoNum type="romanLcPeriod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AutoNum type="arabicPeriod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AutoNum type="romanLcPeriod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AutoNum type="arabicPeriod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AutoNum type="alphaLcPeriod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AutoNum type="romanLcPeriod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 1">
  <p:cSld name="CUSTOM_9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5"/>
          <p:cNvSpPr txBox="1">
            <a:spLocks noGrp="1"/>
          </p:cNvSpPr>
          <p:nvPr>
            <p:ph type="subTitle" idx="1"/>
          </p:nvPr>
        </p:nvSpPr>
        <p:spPr>
          <a:xfrm>
            <a:off x="1409700" y="2076450"/>
            <a:ext cx="2984100" cy="164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rtl="0">
              <a:spcBef>
                <a:spcPts val="16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6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16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160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160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160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160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59" name="Google Shape;59;p15"/>
          <p:cNvSpPr/>
          <p:nvPr/>
        </p:nvSpPr>
        <p:spPr>
          <a:xfrm>
            <a:off x="-92200" y="550200"/>
            <a:ext cx="2149500" cy="6300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ctrTitle"/>
          </p:nvPr>
        </p:nvSpPr>
        <p:spPr>
          <a:xfrm>
            <a:off x="720000" y="377975"/>
            <a:ext cx="1337400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CUSTOM_2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6"/>
          <p:cNvSpPr txBox="1">
            <a:spLocks noGrp="1"/>
          </p:cNvSpPr>
          <p:nvPr>
            <p:ph type="subTitle" idx="1"/>
          </p:nvPr>
        </p:nvSpPr>
        <p:spPr>
          <a:xfrm>
            <a:off x="2640241" y="1227261"/>
            <a:ext cx="2602500" cy="111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1" name="Google Shape;111;p26"/>
          <p:cNvSpPr txBox="1">
            <a:spLocks noGrp="1"/>
          </p:cNvSpPr>
          <p:nvPr>
            <p:ph type="subTitle" idx="2"/>
          </p:nvPr>
        </p:nvSpPr>
        <p:spPr>
          <a:xfrm>
            <a:off x="1832400" y="2236096"/>
            <a:ext cx="2602500" cy="111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2" name="Google Shape;112;p26"/>
          <p:cNvSpPr txBox="1">
            <a:spLocks noGrp="1"/>
          </p:cNvSpPr>
          <p:nvPr>
            <p:ph type="ctrTitle"/>
          </p:nvPr>
        </p:nvSpPr>
        <p:spPr>
          <a:xfrm>
            <a:off x="2623486" y="994861"/>
            <a:ext cx="2619300" cy="384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9pPr>
          </a:lstStyle>
          <a:p>
            <a:endParaRPr/>
          </a:p>
        </p:txBody>
      </p:sp>
      <p:sp>
        <p:nvSpPr>
          <p:cNvPr id="113" name="Google Shape;113;p26"/>
          <p:cNvSpPr txBox="1">
            <a:spLocks noGrp="1"/>
          </p:cNvSpPr>
          <p:nvPr>
            <p:ph type="ctrTitle" idx="3"/>
          </p:nvPr>
        </p:nvSpPr>
        <p:spPr>
          <a:xfrm>
            <a:off x="1815600" y="2003696"/>
            <a:ext cx="2619300" cy="384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9pPr>
          </a:lstStyle>
          <a:p>
            <a:endParaRPr/>
          </a:p>
        </p:txBody>
      </p:sp>
      <p:sp>
        <p:nvSpPr>
          <p:cNvPr id="114" name="Google Shape;114;p26"/>
          <p:cNvSpPr txBox="1">
            <a:spLocks noGrp="1"/>
          </p:cNvSpPr>
          <p:nvPr>
            <p:ph type="subTitle" idx="4"/>
          </p:nvPr>
        </p:nvSpPr>
        <p:spPr>
          <a:xfrm>
            <a:off x="994200" y="3244639"/>
            <a:ext cx="2602500" cy="111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5" name="Google Shape;115;p26"/>
          <p:cNvSpPr txBox="1">
            <a:spLocks noGrp="1"/>
          </p:cNvSpPr>
          <p:nvPr>
            <p:ph type="ctrTitle" idx="5"/>
          </p:nvPr>
        </p:nvSpPr>
        <p:spPr>
          <a:xfrm>
            <a:off x="977400" y="3012239"/>
            <a:ext cx="2619300" cy="384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9pPr>
          </a:lstStyle>
          <a:p>
            <a:endParaRPr/>
          </a:p>
        </p:txBody>
      </p:sp>
      <p:sp>
        <p:nvSpPr>
          <p:cNvPr id="116" name="Google Shape;116;p26"/>
          <p:cNvSpPr txBox="1">
            <a:spLocks noGrp="1"/>
          </p:cNvSpPr>
          <p:nvPr>
            <p:ph type="ctrTitle" idx="6"/>
          </p:nvPr>
        </p:nvSpPr>
        <p:spPr>
          <a:xfrm>
            <a:off x="720000" y="377975"/>
            <a:ext cx="1249200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17" name="Google Shape;117;p26"/>
          <p:cNvSpPr/>
          <p:nvPr/>
        </p:nvSpPr>
        <p:spPr>
          <a:xfrm>
            <a:off x="-92200" y="550200"/>
            <a:ext cx="2149500" cy="6300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accent6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Unica One"/>
              <a:buNone/>
              <a:defRPr sz="2800">
                <a:solidFill>
                  <a:schemeClr val="accent2"/>
                </a:solidFill>
                <a:latin typeface="Unica One"/>
                <a:ea typeface="Unica One"/>
                <a:cs typeface="Unica One"/>
                <a:sym typeface="Unica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ato Light"/>
              <a:buChar char="●"/>
              <a:defRPr sz="18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 Light"/>
              <a:buChar char="○"/>
              <a:defRPr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 Light"/>
              <a:buChar char="■"/>
              <a:defRPr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 Light"/>
              <a:buChar char="●"/>
              <a:defRPr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 Light"/>
              <a:buChar char="○"/>
              <a:defRPr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 Light"/>
              <a:buChar char="■"/>
              <a:defRPr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 Light"/>
              <a:buChar char="●"/>
              <a:defRPr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 Light"/>
              <a:buChar char="○"/>
              <a:defRPr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Font typeface="Lato Light"/>
              <a:buChar char="■"/>
              <a:defRPr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8" r:id="rId3"/>
    <p:sldLayoutId id="2147483661" r:id="rId4"/>
    <p:sldLayoutId id="2147483672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Google Shape;172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2"/>
            <a:ext cx="9144000" cy="5143492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35"/>
          <p:cNvSpPr txBox="1">
            <a:spLocks noGrp="1"/>
          </p:cNvSpPr>
          <p:nvPr>
            <p:ph type="ctrTitle"/>
          </p:nvPr>
        </p:nvSpPr>
        <p:spPr>
          <a:xfrm>
            <a:off x="2706450" y="186750"/>
            <a:ext cx="4361100" cy="122295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400" b="1" dirty="0">
                <a:solidFill>
                  <a:srgbClr val="FF0000"/>
                </a:solidFill>
              </a:rPr>
              <a:t>UNIT 3: CITIES</a:t>
            </a:r>
            <a:endParaRPr sz="5400" b="1" dirty="0">
              <a:solidFill>
                <a:srgbClr val="FF0000"/>
              </a:solidFill>
            </a:endParaRPr>
          </a:p>
        </p:txBody>
      </p:sp>
      <p:sp>
        <p:nvSpPr>
          <p:cNvPr id="174" name="Google Shape;174;p35"/>
          <p:cNvSpPr txBox="1">
            <a:spLocks noGrp="1"/>
          </p:cNvSpPr>
          <p:nvPr>
            <p:ph type="subTitle" idx="1"/>
          </p:nvPr>
        </p:nvSpPr>
        <p:spPr>
          <a:xfrm>
            <a:off x="2515275" y="1386888"/>
            <a:ext cx="4743450" cy="419100"/>
          </a:xfrm>
          <a:prstGeom prst="rect">
            <a:avLst/>
          </a:prstGeom>
          <a:solidFill>
            <a:srgbClr val="FFFF00"/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indent="0"/>
            <a:r>
              <a:rPr lang="vi-VN" sz="1600" b="1" dirty="0">
                <a:solidFill>
                  <a:schemeClr val="tx1"/>
                </a:solidFill>
                <a:latin typeface="+mj-lt"/>
              </a:rPr>
              <a:t>Class period </a:t>
            </a:r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</a:t>
            </a:r>
            <a:r>
              <a:rPr lang="vi-VN" sz="1600" b="1" dirty="0">
                <a:solidFill>
                  <a:schemeClr val="tx1"/>
                </a:solidFill>
                <a:latin typeface="+mj-lt"/>
              </a:rPr>
              <a:t>:</a:t>
            </a:r>
            <a:r>
              <a:rPr lang="en-US" sz="1600" b="1" dirty="0">
                <a:solidFill>
                  <a:schemeClr val="tx1"/>
                </a:solidFill>
                <a:latin typeface="+mj-lt"/>
              </a:rPr>
              <a:t> reading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6"/>
          <p:cNvSpPr txBox="1">
            <a:spLocks noGrp="1"/>
          </p:cNvSpPr>
          <p:nvPr>
            <p:ph type="ctrTitle"/>
          </p:nvPr>
        </p:nvSpPr>
        <p:spPr>
          <a:xfrm>
            <a:off x="0" y="377975"/>
            <a:ext cx="2057400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dirty="0">
                <a:solidFill>
                  <a:srgbClr val="FFFF00"/>
                </a:solidFill>
              </a:rPr>
              <a:t>Warm-up</a:t>
            </a:r>
            <a:endParaRPr sz="2800" b="1" dirty="0">
              <a:solidFill>
                <a:srgbClr val="FFFF00"/>
              </a:solidFill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3715825"/>
              </p:ext>
            </p:extLst>
          </p:nvPr>
        </p:nvGraphicFramePr>
        <p:xfrm>
          <a:off x="3555999" y="683191"/>
          <a:ext cx="3315856" cy="449009"/>
        </p:xfrm>
        <a:graphic>
          <a:graphicData uri="http://schemas.openxmlformats.org/drawingml/2006/table">
            <a:tbl>
              <a:tblPr>
                <a:tableStyleId>{527FCC04-527E-4280-BC1C-DD5D96EAC7FB}</a:tableStyleId>
              </a:tblPr>
              <a:tblGrid>
                <a:gridCol w="3315856">
                  <a:extLst>
                    <a:ext uri="{9D8B030D-6E8A-4147-A177-3AD203B41FA5}">
                      <a16:colId xmlns:a16="http://schemas.microsoft.com/office/drawing/2014/main" val="68118742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R="1905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2800" dirty="0">
                          <a:solidFill>
                            <a:srgbClr val="C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Brainstorm </a:t>
                      </a: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829801576"/>
                  </a:ext>
                </a:extLst>
              </a:tr>
            </a:tbl>
          </a:graphicData>
        </a:graphic>
      </p:graphicFrame>
      <p:sp>
        <p:nvSpPr>
          <p:cNvPr id="3" name="Cloud 2"/>
          <p:cNvSpPr/>
          <p:nvPr/>
        </p:nvSpPr>
        <p:spPr>
          <a:xfrm>
            <a:off x="3149599" y="2032000"/>
            <a:ext cx="3565236" cy="1791855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forms of transportation to get around the city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6"/>
          <p:cNvSpPr txBox="1">
            <a:spLocks noGrp="1"/>
          </p:cNvSpPr>
          <p:nvPr>
            <p:ph type="ctrTitle"/>
          </p:nvPr>
        </p:nvSpPr>
        <p:spPr>
          <a:xfrm>
            <a:off x="0" y="377975"/>
            <a:ext cx="2057400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dirty="0">
                <a:solidFill>
                  <a:srgbClr val="FFFF00"/>
                </a:solidFill>
              </a:rPr>
              <a:t>Warm-up</a:t>
            </a:r>
            <a:endParaRPr sz="2800" b="1" dirty="0">
              <a:solidFill>
                <a:srgbClr val="FFFF00"/>
              </a:solidFill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7287194"/>
              </p:ext>
            </p:extLst>
          </p:nvPr>
        </p:nvGraphicFramePr>
        <p:xfrm>
          <a:off x="3555999" y="683191"/>
          <a:ext cx="3315856" cy="449009"/>
        </p:xfrm>
        <a:graphic>
          <a:graphicData uri="http://schemas.openxmlformats.org/drawingml/2006/table">
            <a:tbl>
              <a:tblPr>
                <a:tableStyleId>{527FCC04-527E-4280-BC1C-DD5D96EAC7FB}</a:tableStyleId>
              </a:tblPr>
              <a:tblGrid>
                <a:gridCol w="3315856">
                  <a:extLst>
                    <a:ext uri="{9D8B030D-6E8A-4147-A177-3AD203B41FA5}">
                      <a16:colId xmlns:a16="http://schemas.microsoft.com/office/drawing/2014/main" val="68118742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R="1905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2800" dirty="0">
                          <a:solidFill>
                            <a:srgbClr val="C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Photo description</a:t>
                      </a: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829801576"/>
                  </a:ext>
                </a:extLst>
              </a:tr>
            </a:tbl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8994" y="1407303"/>
            <a:ext cx="4596534" cy="3625786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4738575"/>
              </p:ext>
            </p:extLst>
          </p:nvPr>
        </p:nvGraphicFramePr>
        <p:xfrm>
          <a:off x="254577" y="1517729"/>
          <a:ext cx="4114223" cy="3515360"/>
        </p:xfrm>
        <a:graphic>
          <a:graphicData uri="http://schemas.openxmlformats.org/drawingml/2006/table">
            <a:tbl>
              <a:tblPr firstRow="1" firstCol="1" bandRow="1">
                <a:tableStyleId>{527FCC04-527E-4280-BC1C-DD5D96EAC7FB}</a:tableStyleId>
              </a:tblPr>
              <a:tblGrid>
                <a:gridCol w="4114223">
                  <a:extLst>
                    <a:ext uri="{9D8B030D-6E8A-4147-A177-3AD203B41FA5}">
                      <a16:colId xmlns:a16="http://schemas.microsoft.com/office/drawing/2014/main" val="2474986934"/>
                    </a:ext>
                  </a:extLst>
                </a:gridCol>
              </a:tblGrid>
              <a:tr h="2588780">
                <a:tc>
                  <a:txBody>
                    <a:bodyPr/>
                    <a:lstStyle/>
                    <a:p>
                      <a:pPr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About the Photo</a:t>
                      </a:r>
                    </a:p>
                    <a:p>
                      <a:pPr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This photo shows the famous Shibuya Crossing near the Shibuya Train Station in Tokyo, Japan.</a:t>
                      </a:r>
                    </a:p>
                    <a:p>
                      <a:pPr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Often called the busiest intersection in the world, it is an example of an</a:t>
                      </a:r>
                      <a:r>
                        <a:rPr lang="en-US" sz="1600" baseline="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“X-crossing” in which traffic stops in all directions so that pedestrians can fill the streets. More than 2 million passengers pass through Shibuya Station each day, which</a:t>
                      </a:r>
                      <a:r>
                        <a:rPr lang="en-US" sz="1600" baseline="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contributes to the crowded nature of the area. The neighborhood also has a large shopping mall, office buildings, and a variety of restaurants. 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204088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60196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6"/>
          <p:cNvSpPr txBox="1">
            <a:spLocks noGrp="1"/>
          </p:cNvSpPr>
          <p:nvPr>
            <p:ph type="ctrTitle"/>
          </p:nvPr>
        </p:nvSpPr>
        <p:spPr>
          <a:xfrm>
            <a:off x="0" y="377975"/>
            <a:ext cx="2057400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dirty="0">
                <a:solidFill>
                  <a:srgbClr val="FFFF00"/>
                </a:solidFill>
              </a:rPr>
              <a:t>Vocabulary</a:t>
            </a:r>
            <a:endParaRPr sz="2800" b="1" dirty="0">
              <a:solidFill>
                <a:srgbClr val="FFFF00"/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5810724"/>
              </p:ext>
            </p:extLst>
          </p:nvPr>
        </p:nvGraphicFramePr>
        <p:xfrm>
          <a:off x="1320800" y="1324175"/>
          <a:ext cx="7379854" cy="3618870"/>
        </p:xfrm>
        <a:graphic>
          <a:graphicData uri="http://schemas.openxmlformats.org/drawingml/2006/table">
            <a:tbl>
              <a:tblPr firstRow="1" firstCol="1" bandRow="1">
                <a:tableStyleId>{527FCC04-527E-4280-BC1C-DD5D96EAC7FB}</a:tableStyleId>
              </a:tblPr>
              <a:tblGrid>
                <a:gridCol w="2386141">
                  <a:extLst>
                    <a:ext uri="{9D8B030D-6E8A-4147-A177-3AD203B41FA5}">
                      <a16:colId xmlns:a16="http://schemas.microsoft.com/office/drawing/2014/main" val="376611022"/>
                    </a:ext>
                  </a:extLst>
                </a:gridCol>
                <a:gridCol w="4993713">
                  <a:extLst>
                    <a:ext uri="{9D8B030D-6E8A-4147-A177-3AD203B41FA5}">
                      <a16:colId xmlns:a16="http://schemas.microsoft.com/office/drawing/2014/main" val="342810455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</a:rPr>
                        <a:t>Eat out (v)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800">
                          <a:solidFill>
                            <a:schemeClr val="bg1"/>
                          </a:solidFill>
                          <a:effectLst/>
                        </a:rPr>
                        <a:t>Đi ăn ngoài</a:t>
                      </a:r>
                      <a:endParaRPr lang="en-US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741630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</a:rPr>
                        <a:t>Get around (v) 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800">
                          <a:solidFill>
                            <a:schemeClr val="bg1"/>
                          </a:solidFill>
                          <a:effectLst/>
                        </a:rPr>
                        <a:t>Đi dạo xung quanh</a:t>
                      </a:r>
                      <a:endParaRPr lang="en-US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6431563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</a:rPr>
                        <a:t>Pedestrian (n)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800">
                          <a:solidFill>
                            <a:schemeClr val="bg1"/>
                          </a:solidFill>
                          <a:effectLst/>
                        </a:rPr>
                        <a:t>Người đi bộ</a:t>
                      </a:r>
                      <a:endParaRPr lang="en-US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909684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</a:rPr>
                        <a:t>Accident (n)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800">
                          <a:solidFill>
                            <a:schemeClr val="bg1"/>
                          </a:solidFill>
                          <a:effectLst/>
                        </a:rPr>
                        <a:t>Tai nạn</a:t>
                      </a:r>
                      <a:endParaRPr lang="en-US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330217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</a:rPr>
                        <a:t>Sidewalk (n)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800" dirty="0" err="1">
                          <a:solidFill>
                            <a:schemeClr val="bg1"/>
                          </a:solidFill>
                          <a:effectLst/>
                        </a:rPr>
                        <a:t>Vỉa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  <a:effectLst/>
                        </a:rPr>
                        <a:t>hè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279137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800">
                          <a:solidFill>
                            <a:schemeClr val="bg1"/>
                          </a:solidFill>
                          <a:effectLst/>
                        </a:rPr>
                        <a:t>Crosswalk (n)</a:t>
                      </a:r>
                      <a:endParaRPr lang="en-US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800" dirty="0" err="1">
                          <a:solidFill>
                            <a:schemeClr val="bg1"/>
                          </a:solidFill>
                          <a:effectLst/>
                        </a:rPr>
                        <a:t>Lối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</a:rPr>
                        <a:t> qua 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  <a:effectLst/>
                        </a:rPr>
                        <a:t>đường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  <a:effectLst/>
                        </a:rPr>
                        <a:t>dành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  <a:effectLst/>
                        </a:rPr>
                        <a:t>cho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  <a:effectLst/>
                        </a:rPr>
                        <a:t>người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  <a:effectLst/>
                        </a:rPr>
                        <a:t>đi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  <a:effectLst/>
                        </a:rPr>
                        <a:t>bộ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905985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800">
                          <a:solidFill>
                            <a:schemeClr val="bg1"/>
                          </a:solidFill>
                          <a:effectLst/>
                        </a:rPr>
                        <a:t>Lane (n)</a:t>
                      </a:r>
                      <a:endParaRPr lang="en-US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800" dirty="0" err="1">
                          <a:solidFill>
                            <a:schemeClr val="bg1"/>
                          </a:solidFill>
                          <a:effectLst/>
                        </a:rPr>
                        <a:t>Làn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  <a:effectLst/>
                        </a:rPr>
                        <a:t>đường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263311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800">
                          <a:solidFill>
                            <a:schemeClr val="bg1"/>
                          </a:solidFill>
                          <a:effectLst/>
                        </a:rPr>
                        <a:t>Permit (n)</a:t>
                      </a:r>
                      <a:endParaRPr lang="en-US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800" dirty="0" err="1">
                          <a:solidFill>
                            <a:schemeClr val="bg1"/>
                          </a:solidFill>
                          <a:effectLst/>
                        </a:rPr>
                        <a:t>Giấy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  <a:effectLst/>
                        </a:rPr>
                        <a:t>phép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3513349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800">
                          <a:solidFill>
                            <a:schemeClr val="bg1"/>
                          </a:solidFill>
                          <a:effectLst/>
                        </a:rPr>
                        <a:t>Stop sign (n)</a:t>
                      </a:r>
                      <a:endParaRPr lang="en-US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800" dirty="0" err="1">
                          <a:solidFill>
                            <a:schemeClr val="bg1"/>
                          </a:solidFill>
                          <a:effectLst/>
                        </a:rPr>
                        <a:t>Biển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  <a:effectLst/>
                        </a:rPr>
                        <a:t>dừng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275375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800">
                          <a:solidFill>
                            <a:schemeClr val="bg1"/>
                          </a:solidFill>
                          <a:effectLst/>
                        </a:rPr>
                        <a:t>Speed limit (n)</a:t>
                      </a:r>
                      <a:endParaRPr lang="en-US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800" dirty="0" err="1">
                          <a:solidFill>
                            <a:schemeClr val="bg1"/>
                          </a:solidFill>
                          <a:effectLst/>
                        </a:rPr>
                        <a:t>Hạn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  <a:effectLst/>
                        </a:rPr>
                        <a:t>chế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  <a:effectLst/>
                        </a:rPr>
                        <a:t>tốc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  <a:effectLst/>
                        </a:rPr>
                        <a:t>độ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179765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34313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6"/>
          <p:cNvSpPr txBox="1">
            <a:spLocks noGrp="1"/>
          </p:cNvSpPr>
          <p:nvPr>
            <p:ph type="ctrTitle"/>
          </p:nvPr>
        </p:nvSpPr>
        <p:spPr>
          <a:xfrm>
            <a:off x="0" y="377975"/>
            <a:ext cx="2057400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rgbClr val="FFFF00"/>
                </a:solidFill>
              </a:rPr>
              <a:t>Reading</a:t>
            </a:r>
            <a:endParaRPr sz="2400" b="1" dirty="0">
              <a:solidFill>
                <a:srgbClr val="FFFF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438400" y="642299"/>
            <a:ext cx="5985164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8415" algn="just">
              <a:lnSpc>
                <a:spcPct val="115000"/>
              </a:lnSpc>
              <a:spcBef>
                <a:spcPts val="200"/>
              </a:spcBef>
              <a:spcAft>
                <a:spcPts val="200"/>
              </a:spcAft>
              <a:tabLst>
                <a:tab pos="1012190" algn="l"/>
              </a:tabLst>
            </a:pPr>
            <a:r>
              <a:rPr lang="en-US" sz="2000" b="1" i="1" dirty="0">
                <a:solidFill>
                  <a:srgbClr val="FF0000"/>
                </a:solidFill>
              </a:rPr>
              <a:t>Exercise B: Scan the reading to find the information </a:t>
            </a:r>
            <a:endParaRPr lang="en-US" sz="1200" b="1" i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430982" y="1413792"/>
            <a:ext cx="3634509" cy="33557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8415" algn="just">
              <a:lnSpc>
                <a:spcPct val="115000"/>
              </a:lnSpc>
              <a:spcBef>
                <a:spcPts val="200"/>
              </a:spcBef>
              <a:spcAft>
                <a:spcPts val="200"/>
              </a:spcAft>
              <a:tabLst>
                <a:tab pos="1012190" algn="l"/>
              </a:tabLst>
            </a:pPr>
            <a:r>
              <a:rPr lang="en-US" sz="16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Reading Strategy: </a:t>
            </a:r>
            <a:r>
              <a:rPr lang="en-US" sz="16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Scanning</a:t>
            </a:r>
            <a:endParaRPr lang="en-US" sz="1100" dirty="0">
              <a:solidFill>
                <a:srgbClr val="FFFF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n-US" sz="16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Scanning is an effective strategy for learners when they need specific information from a text: it allows them to gather that information without having to read and understand every word. This strategy may help reading a longer text seem less overwhelming. Students should be reminded of various reading strategies like this before approaching a text so that they get into the habit of identifying which strategy is best suited to their reading purpose </a:t>
            </a:r>
            <a:endParaRPr lang="en-US" sz="1100" dirty="0">
              <a:solidFill>
                <a:srgbClr val="FFFF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89791" y="1758171"/>
            <a:ext cx="4572000" cy="317009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200000"/>
              </a:lnSpc>
            </a:pP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name of a person:</a:t>
            </a:r>
            <a:b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title of a book:</a:t>
            </a:r>
          </a:p>
          <a:p>
            <a:pPr>
              <a:lnSpc>
                <a:spcPct val="200000"/>
              </a:lnSpc>
            </a:pPr>
            <a:b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names of three cities: </a:t>
            </a:r>
            <a:b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274933" y="1992989"/>
            <a:ext cx="17684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David </a:t>
            </a:r>
            <a:r>
              <a:rPr lang="en-US" sz="1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Engwicht</a:t>
            </a:r>
            <a:endParaRPr lang="en-US" sz="1800" b="1" dirty="0">
              <a:solidFill>
                <a:srgbClr val="FF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28603" y="2962096"/>
            <a:ext cx="35060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</a:rPr>
              <a:t>Reclaiming our cities and Towns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18970" y="4208981"/>
            <a:ext cx="327685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Brisbane, Florence, Boston</a:t>
            </a:r>
            <a:endParaRPr lang="en-US" sz="3600" b="1" dirty="0">
              <a:solidFill>
                <a:srgbClr val="FF0000"/>
              </a:solidFill>
            </a:endParaRPr>
          </a:p>
        </p:txBody>
      </p:sp>
      <p:pic>
        <p:nvPicPr>
          <p:cNvPr id="2" name="enw_sb02_u03_015">
            <a:hlinkClick r:id="" action="ppaction://media"/>
            <a:extLst>
              <a:ext uri="{FF2B5EF4-FFF2-40B4-BE49-F238E27FC236}">
                <a16:creationId xmlns:a16="http://schemas.microsoft.com/office/drawing/2014/main" id="{1830AFD7-6D04-4F5D-AEE2-99040B1E33C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90073" y="63600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217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4403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9" grpId="0"/>
      <p:bldP spid="11" grpId="0"/>
      <p:bldP spid="13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6"/>
          <p:cNvSpPr txBox="1">
            <a:spLocks noGrp="1"/>
          </p:cNvSpPr>
          <p:nvPr>
            <p:ph type="ctrTitle"/>
          </p:nvPr>
        </p:nvSpPr>
        <p:spPr>
          <a:xfrm>
            <a:off x="0" y="377975"/>
            <a:ext cx="2057400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rgbClr val="FFFF00"/>
                </a:solidFill>
              </a:rPr>
              <a:t>Reading</a:t>
            </a:r>
            <a:endParaRPr sz="2400" b="1" dirty="0">
              <a:solidFill>
                <a:srgbClr val="FFFF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438400" y="642299"/>
            <a:ext cx="5985164" cy="7714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8415" algn="just">
              <a:lnSpc>
                <a:spcPct val="115000"/>
              </a:lnSpc>
              <a:spcBef>
                <a:spcPts val="200"/>
              </a:spcBef>
              <a:spcAft>
                <a:spcPts val="200"/>
              </a:spcAft>
              <a:tabLst>
                <a:tab pos="1012190" algn="l"/>
              </a:tabLst>
            </a:pPr>
            <a:r>
              <a:rPr lang="vi-VN" sz="2000" b="1" i="1" dirty="0">
                <a:solidFill>
                  <a:srgbClr val="FF0000"/>
                </a:solidFill>
              </a:rPr>
              <a:t>Exercise C: </a:t>
            </a:r>
            <a:r>
              <a:rPr lang="en-US" sz="2000" b="1" i="1" dirty="0">
                <a:solidFill>
                  <a:srgbClr val="FF0000"/>
                </a:solidFill>
              </a:rPr>
              <a:t>Read the article. Circle the correct options </a:t>
            </a:r>
            <a:endParaRPr lang="en-US" sz="1200" b="1" i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98764" y="1413792"/>
            <a:ext cx="8566727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8415">
              <a:lnSpc>
                <a:spcPct val="115000"/>
              </a:lnSpc>
              <a:spcBef>
                <a:spcPts val="200"/>
              </a:spcBef>
              <a:spcAft>
                <a:spcPts val="200"/>
              </a:spcAft>
              <a:tabLst>
                <a:tab pos="1012190" algn="l"/>
              </a:tabLst>
            </a:pPr>
            <a:r>
              <a:rPr lang="en-US" sz="2000" dirty="0">
                <a:solidFill>
                  <a:schemeClr val="bg1"/>
                </a:solidFill>
              </a:rPr>
              <a:t>1. Walking in cities can be ……………..</a:t>
            </a:r>
            <a:br>
              <a:rPr lang="en-US" sz="2000" dirty="0">
                <a:solidFill>
                  <a:schemeClr val="bg1"/>
                </a:solidFill>
              </a:rPr>
            </a:br>
            <a:r>
              <a:rPr lang="en-US" sz="2000" b="1" dirty="0">
                <a:solidFill>
                  <a:schemeClr val="bg1"/>
                </a:solidFill>
              </a:rPr>
              <a:t>a. </a:t>
            </a:r>
            <a:r>
              <a:rPr lang="en-US" sz="2000" dirty="0">
                <a:solidFill>
                  <a:schemeClr val="bg1"/>
                </a:solidFill>
              </a:rPr>
              <a:t>slow                          </a:t>
            </a:r>
            <a:r>
              <a:rPr lang="en-US" sz="2000" b="1" dirty="0">
                <a:solidFill>
                  <a:schemeClr val="bg1"/>
                </a:solidFill>
              </a:rPr>
              <a:t>b. </a:t>
            </a:r>
            <a:r>
              <a:rPr lang="en-US" sz="2000" dirty="0">
                <a:solidFill>
                  <a:schemeClr val="bg1"/>
                </a:solidFill>
              </a:rPr>
              <a:t>fun                       </a:t>
            </a:r>
            <a:r>
              <a:rPr lang="en-US" sz="2000" b="1" dirty="0">
                <a:solidFill>
                  <a:schemeClr val="bg1"/>
                </a:solidFill>
              </a:rPr>
              <a:t>c. </a:t>
            </a:r>
            <a:r>
              <a:rPr lang="en-US" sz="2000" dirty="0">
                <a:solidFill>
                  <a:schemeClr val="bg1"/>
                </a:solidFill>
              </a:rPr>
              <a:t>dangerous</a:t>
            </a:r>
            <a:br>
              <a:rPr lang="en-US" sz="2000" dirty="0">
                <a:solidFill>
                  <a:schemeClr val="bg1"/>
                </a:solidFill>
              </a:rPr>
            </a:br>
            <a:r>
              <a:rPr lang="en-US" sz="2000" b="1" dirty="0">
                <a:solidFill>
                  <a:schemeClr val="bg1"/>
                </a:solidFill>
              </a:rPr>
              <a:t>2. </a:t>
            </a:r>
            <a:r>
              <a:rPr lang="en-US" sz="2000" dirty="0" err="1">
                <a:solidFill>
                  <a:schemeClr val="bg1"/>
                </a:solidFill>
              </a:rPr>
              <a:t>Engwicht</a:t>
            </a:r>
            <a:r>
              <a:rPr lang="en-US" sz="2000" dirty="0">
                <a:solidFill>
                  <a:schemeClr val="bg1"/>
                </a:solidFill>
              </a:rPr>
              <a:t> wants cities to be better for .</a:t>
            </a:r>
            <a:br>
              <a:rPr lang="en-US" sz="2000" dirty="0">
                <a:solidFill>
                  <a:schemeClr val="bg1"/>
                </a:solidFill>
              </a:rPr>
            </a:br>
            <a:r>
              <a:rPr lang="en-US" sz="2000" b="1" dirty="0">
                <a:solidFill>
                  <a:schemeClr val="bg1"/>
                </a:solidFill>
              </a:rPr>
              <a:t>a. </a:t>
            </a:r>
            <a:r>
              <a:rPr lang="en-US" sz="2000" dirty="0">
                <a:solidFill>
                  <a:schemeClr val="bg1"/>
                </a:solidFill>
              </a:rPr>
              <a:t>pedestrians              </a:t>
            </a:r>
            <a:r>
              <a:rPr lang="en-US" sz="2000" b="1" dirty="0">
                <a:solidFill>
                  <a:schemeClr val="bg1"/>
                </a:solidFill>
              </a:rPr>
              <a:t>b. </a:t>
            </a:r>
            <a:r>
              <a:rPr lang="en-US" sz="2000" dirty="0">
                <a:solidFill>
                  <a:schemeClr val="bg1"/>
                </a:solidFill>
              </a:rPr>
              <a:t>vehicles                </a:t>
            </a:r>
            <a:r>
              <a:rPr lang="en-US" sz="2000" b="1" dirty="0">
                <a:solidFill>
                  <a:schemeClr val="bg1"/>
                </a:solidFill>
              </a:rPr>
              <a:t>c. </a:t>
            </a:r>
            <a:r>
              <a:rPr lang="en-US" sz="2000" dirty="0">
                <a:solidFill>
                  <a:schemeClr val="bg1"/>
                </a:solidFill>
              </a:rPr>
              <a:t>tourists</a:t>
            </a:r>
            <a:br>
              <a:rPr lang="en-US" sz="2000" dirty="0">
                <a:solidFill>
                  <a:schemeClr val="bg1"/>
                </a:solidFill>
              </a:rPr>
            </a:br>
            <a:r>
              <a:rPr lang="en-US" sz="2000" b="1" dirty="0">
                <a:solidFill>
                  <a:schemeClr val="bg1"/>
                </a:solidFill>
              </a:rPr>
              <a:t>3. </a:t>
            </a:r>
            <a:r>
              <a:rPr lang="en-US" sz="2000" dirty="0">
                <a:solidFill>
                  <a:schemeClr val="bg1"/>
                </a:solidFill>
              </a:rPr>
              <a:t>Nowadays, people have contact with their neighbors.</a:t>
            </a:r>
            <a:br>
              <a:rPr lang="en-US" sz="2000" dirty="0">
                <a:solidFill>
                  <a:schemeClr val="bg1"/>
                </a:solidFill>
              </a:rPr>
            </a:br>
            <a:r>
              <a:rPr lang="en-US" sz="2000" b="1" dirty="0">
                <a:solidFill>
                  <a:schemeClr val="bg1"/>
                </a:solidFill>
              </a:rPr>
              <a:t>a. </a:t>
            </a:r>
            <a:r>
              <a:rPr lang="en-US" sz="2000" dirty="0">
                <a:solidFill>
                  <a:schemeClr val="bg1"/>
                </a:solidFill>
              </a:rPr>
              <a:t>more                         </a:t>
            </a:r>
            <a:r>
              <a:rPr lang="en-US" sz="2000" b="1" dirty="0">
                <a:solidFill>
                  <a:schemeClr val="bg1"/>
                </a:solidFill>
              </a:rPr>
              <a:t>b. </a:t>
            </a:r>
            <a:r>
              <a:rPr lang="en-US" sz="2000" dirty="0">
                <a:solidFill>
                  <a:schemeClr val="bg1"/>
                </a:solidFill>
              </a:rPr>
              <a:t>less                   </a:t>
            </a:r>
            <a:r>
              <a:rPr lang="en-US" sz="2000" b="1" dirty="0">
                <a:solidFill>
                  <a:schemeClr val="bg1"/>
                </a:solidFill>
              </a:rPr>
              <a:t>c. </a:t>
            </a:r>
            <a:r>
              <a:rPr lang="en-US" sz="2000" dirty="0">
                <a:solidFill>
                  <a:schemeClr val="bg1"/>
                </a:solidFill>
              </a:rPr>
              <a:t>online</a:t>
            </a:r>
            <a:br>
              <a:rPr lang="en-US" sz="2000" dirty="0">
                <a:solidFill>
                  <a:schemeClr val="bg1"/>
                </a:solidFill>
              </a:rPr>
            </a:br>
            <a:r>
              <a:rPr lang="en-US" sz="2000" b="1" dirty="0">
                <a:solidFill>
                  <a:schemeClr val="bg1"/>
                </a:solidFill>
              </a:rPr>
              <a:t>4. </a:t>
            </a:r>
            <a:r>
              <a:rPr lang="en-US" sz="2000" dirty="0">
                <a:solidFill>
                  <a:schemeClr val="bg1"/>
                </a:solidFill>
              </a:rPr>
              <a:t>is working to make its streets safer.</a:t>
            </a:r>
            <a:br>
              <a:rPr lang="en-US" sz="2000" dirty="0">
                <a:solidFill>
                  <a:schemeClr val="bg1"/>
                </a:solidFill>
              </a:rPr>
            </a:br>
            <a:r>
              <a:rPr lang="en-US" sz="2000" b="1" dirty="0">
                <a:solidFill>
                  <a:schemeClr val="bg1"/>
                </a:solidFill>
              </a:rPr>
              <a:t>a. </a:t>
            </a:r>
            <a:r>
              <a:rPr lang="en-US" sz="2000" dirty="0">
                <a:solidFill>
                  <a:schemeClr val="bg1"/>
                </a:solidFill>
              </a:rPr>
              <a:t>Brisbane                   </a:t>
            </a:r>
            <a:r>
              <a:rPr lang="en-US" sz="2000" b="1" dirty="0">
                <a:solidFill>
                  <a:schemeClr val="bg1"/>
                </a:solidFill>
              </a:rPr>
              <a:t>b. </a:t>
            </a:r>
            <a:r>
              <a:rPr lang="en-US" sz="2000" dirty="0">
                <a:solidFill>
                  <a:schemeClr val="bg1"/>
                </a:solidFill>
              </a:rPr>
              <a:t>Boston                </a:t>
            </a:r>
            <a:r>
              <a:rPr lang="en-US" sz="2000" b="1" dirty="0">
                <a:solidFill>
                  <a:schemeClr val="bg1"/>
                </a:solidFill>
              </a:rPr>
              <a:t>c. </a:t>
            </a:r>
            <a:r>
              <a:rPr lang="en-US" sz="2000" dirty="0">
                <a:solidFill>
                  <a:schemeClr val="bg1"/>
                </a:solidFill>
              </a:rPr>
              <a:t>Tokyo</a:t>
            </a:r>
            <a:endParaRPr lang="en-US" sz="16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5318150" y="1748333"/>
            <a:ext cx="438912" cy="52669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409651" y="2465222"/>
            <a:ext cx="438912" cy="52669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2991917" y="3116275"/>
            <a:ext cx="438912" cy="52669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3057754" y="3810975"/>
            <a:ext cx="438912" cy="52669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652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" grpId="0" animBg="1"/>
      <p:bldP spid="12" grpId="0" animBg="1"/>
      <p:bldP spid="15" grpId="0" animBg="1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6"/>
          <p:cNvSpPr txBox="1">
            <a:spLocks noGrp="1"/>
          </p:cNvSpPr>
          <p:nvPr>
            <p:ph type="ctrTitle"/>
          </p:nvPr>
        </p:nvSpPr>
        <p:spPr>
          <a:xfrm>
            <a:off x="0" y="377975"/>
            <a:ext cx="2057400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rgbClr val="FFFF00"/>
                </a:solidFill>
              </a:rPr>
              <a:t>Reading</a:t>
            </a:r>
            <a:endParaRPr sz="2400" b="1" dirty="0">
              <a:solidFill>
                <a:srgbClr val="FFFF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438400" y="642299"/>
            <a:ext cx="5985164" cy="7714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8415" algn="just">
              <a:lnSpc>
                <a:spcPct val="115000"/>
              </a:lnSpc>
              <a:spcBef>
                <a:spcPts val="200"/>
              </a:spcBef>
              <a:spcAft>
                <a:spcPts val="200"/>
              </a:spcAft>
              <a:tabLst>
                <a:tab pos="1012190" algn="l"/>
              </a:tabLst>
            </a:pPr>
            <a:r>
              <a:rPr lang="vi-VN" sz="2000" b="1" i="1" dirty="0">
                <a:solidFill>
                  <a:srgbClr val="FF0000"/>
                </a:solidFill>
              </a:rPr>
              <a:t>Exercise D: </a:t>
            </a:r>
            <a:r>
              <a:rPr lang="en-US" sz="2000" b="1" i="1" dirty="0">
                <a:solidFill>
                  <a:srgbClr val="FF0000"/>
                </a:solidFill>
              </a:rPr>
              <a:t>What do the following words refer to in the article?</a:t>
            </a:r>
            <a:endParaRPr lang="en-US" sz="1800" b="1" i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140691" y="2042392"/>
            <a:ext cx="634076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chemeClr val="bg1"/>
                </a:solidFill>
                <a:latin typeface="HelveticaLTStd-Bold"/>
              </a:rPr>
              <a:t>1. </a:t>
            </a:r>
            <a:r>
              <a:rPr lang="en-US" sz="2400" dirty="0">
                <a:solidFill>
                  <a:schemeClr val="bg1"/>
                </a:solidFill>
                <a:latin typeface="HelveticaLTStd-Light"/>
              </a:rPr>
              <a:t>them (paragraph 2)</a:t>
            </a:r>
            <a:br>
              <a:rPr lang="en-US" sz="2400" dirty="0">
                <a:solidFill>
                  <a:schemeClr val="bg1"/>
                </a:solidFill>
                <a:latin typeface="HelveticaLTStd-Light"/>
              </a:rPr>
            </a:br>
            <a:r>
              <a:rPr lang="en-US" sz="2400" b="1" dirty="0">
                <a:solidFill>
                  <a:schemeClr val="bg1"/>
                </a:solidFill>
                <a:latin typeface="HelveticaLTStd-Bold"/>
              </a:rPr>
              <a:t>2. </a:t>
            </a:r>
            <a:r>
              <a:rPr lang="en-US" sz="2400" dirty="0">
                <a:solidFill>
                  <a:schemeClr val="bg1"/>
                </a:solidFill>
                <a:latin typeface="HelveticaLTStd-Light"/>
              </a:rPr>
              <a:t>this (paragraph 3)</a:t>
            </a:r>
            <a:br>
              <a:rPr lang="en-US" sz="2400" dirty="0">
                <a:solidFill>
                  <a:schemeClr val="bg1"/>
                </a:solidFill>
                <a:latin typeface="HelveticaLTStd-Light"/>
              </a:rPr>
            </a:br>
            <a:r>
              <a:rPr lang="en-US" sz="2400" b="1" dirty="0">
                <a:solidFill>
                  <a:schemeClr val="bg1"/>
                </a:solidFill>
                <a:latin typeface="HelveticaLTStd-Bold"/>
              </a:rPr>
              <a:t>3. </a:t>
            </a:r>
            <a:r>
              <a:rPr lang="en-US" sz="2400" dirty="0">
                <a:solidFill>
                  <a:schemeClr val="bg1"/>
                </a:solidFill>
                <a:latin typeface="HelveticaLTStd-Light"/>
              </a:rPr>
              <a:t>it (paragraph 5)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482912" y="2214662"/>
            <a:ext cx="88036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Streets</a:t>
            </a:r>
            <a:endParaRPr lang="en-US" sz="2000" dirty="0">
              <a:solidFill>
                <a:srgbClr val="FFFF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172528" y="2703853"/>
            <a:ext cx="472209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The fact that people stay inside buildings to get away from the crowded sidewalks, the noisy streets, and the dangerous traffic</a:t>
            </a:r>
            <a:endParaRPr lang="en-US" sz="2000" dirty="0">
              <a:solidFill>
                <a:srgbClr val="FFFF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715654" y="3665498"/>
            <a:ext cx="101021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walking</a:t>
            </a:r>
            <a:endParaRPr lang="en-US" sz="2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0791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6"/>
          <p:cNvSpPr txBox="1">
            <a:spLocks noGrp="1"/>
          </p:cNvSpPr>
          <p:nvPr>
            <p:ph type="ctrTitle"/>
          </p:nvPr>
        </p:nvSpPr>
        <p:spPr>
          <a:xfrm>
            <a:off x="0" y="377975"/>
            <a:ext cx="2057400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rgbClr val="FFFF00"/>
                </a:solidFill>
              </a:rPr>
              <a:t>Reading</a:t>
            </a:r>
            <a:endParaRPr sz="2400" b="1" dirty="0">
              <a:solidFill>
                <a:srgbClr val="FFFF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438400" y="642299"/>
            <a:ext cx="5985164" cy="9073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8415" algn="just">
              <a:lnSpc>
                <a:spcPct val="115000"/>
              </a:lnSpc>
              <a:spcBef>
                <a:spcPts val="200"/>
              </a:spcBef>
              <a:spcAft>
                <a:spcPts val="200"/>
              </a:spcAft>
              <a:tabLst>
                <a:tab pos="1012190" algn="l"/>
              </a:tabLst>
            </a:pPr>
            <a:r>
              <a:rPr lang="en-US" sz="2400" b="1" dirty="0">
                <a:solidFill>
                  <a:srgbClr val="FF0000"/>
                </a:solidFill>
              </a:rPr>
              <a:t>Exercise E: Discuss the questions in pairs</a:t>
            </a:r>
            <a:endParaRPr lang="en-US" sz="3200" b="1" i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55782" y="2152073"/>
            <a:ext cx="823883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1. </a:t>
            </a:r>
            <a:r>
              <a:rPr lang="en-US" sz="2800" dirty="0">
                <a:solidFill>
                  <a:schemeClr val="bg1"/>
                </a:solidFill>
              </a:rPr>
              <a:t>How much walking do you usually do?</a:t>
            </a:r>
            <a:br>
              <a:rPr lang="en-US" sz="2800" dirty="0">
                <a:solidFill>
                  <a:schemeClr val="bg1"/>
                </a:solidFill>
              </a:rPr>
            </a:br>
            <a:r>
              <a:rPr lang="en-US" sz="2800" b="1" dirty="0">
                <a:solidFill>
                  <a:schemeClr val="bg1"/>
                </a:solidFill>
              </a:rPr>
              <a:t>2. </a:t>
            </a:r>
            <a:r>
              <a:rPr lang="en-US" sz="2800" dirty="0">
                <a:solidFill>
                  <a:schemeClr val="bg1"/>
                </a:solidFill>
              </a:rPr>
              <a:t>Where do you usually walk?</a:t>
            </a:r>
            <a:br>
              <a:rPr lang="en-US" sz="2800" dirty="0">
                <a:solidFill>
                  <a:schemeClr val="bg1"/>
                </a:solidFill>
              </a:rPr>
            </a:br>
            <a:r>
              <a:rPr lang="en-US" sz="2800" b="1" dirty="0">
                <a:solidFill>
                  <a:schemeClr val="bg1"/>
                </a:solidFill>
              </a:rPr>
              <a:t>3. </a:t>
            </a:r>
            <a:r>
              <a:rPr lang="en-US" sz="2800" dirty="0">
                <a:solidFill>
                  <a:schemeClr val="bg1"/>
                </a:solidFill>
              </a:rPr>
              <a:t>Do you feel safe when you are walking? Explain.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7155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6"/>
          <p:cNvSpPr txBox="1">
            <a:spLocks noGrp="1"/>
          </p:cNvSpPr>
          <p:nvPr>
            <p:ph type="ctrTitle"/>
          </p:nvPr>
        </p:nvSpPr>
        <p:spPr>
          <a:xfrm>
            <a:off x="0" y="377975"/>
            <a:ext cx="2057400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dirty="0">
                <a:solidFill>
                  <a:srgbClr val="FFFF00"/>
                </a:solidFill>
              </a:rPr>
              <a:t>Homework</a:t>
            </a:r>
            <a:endParaRPr sz="2800" b="1" dirty="0">
              <a:solidFill>
                <a:srgbClr val="FFFF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48413" y="1495136"/>
            <a:ext cx="841432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Goal check page 31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3156" y="1938481"/>
            <a:ext cx="3055208" cy="3055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480697"/>
      </p:ext>
    </p:extLst>
  </p:cSld>
  <p:clrMapOvr>
    <a:masterClrMapping/>
  </p:clrMapOvr>
</p:sld>
</file>

<file path=ppt/theme/theme1.xml><?xml version="1.0" encoding="utf-8"?>
<a:theme xmlns:a="http://schemas.openxmlformats.org/drawingml/2006/main" name="Smart City Company Meeting XL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589EA5"/>
      </a:accent1>
      <a:accent2>
        <a:srgbClr val="77BE9C"/>
      </a:accent2>
      <a:accent3>
        <a:srgbClr val="A8DBA7"/>
      </a:accent3>
      <a:accent4>
        <a:srgbClr val="D0F09F"/>
      </a:accent4>
      <a:accent5>
        <a:srgbClr val="FFFFFF"/>
      </a:accent5>
      <a:accent6>
        <a:srgbClr val="22262D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261</TotalTime>
  <Words>526</Words>
  <Application>Microsoft Office PowerPoint</Application>
  <PresentationFormat>On-screen Show (16:9)</PresentationFormat>
  <Paragraphs>54</Paragraphs>
  <Slides>9</Slides>
  <Notes>9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Unica One</vt:lpstr>
      <vt:lpstr>Times New Roman</vt:lpstr>
      <vt:lpstr>HelveticaLTStd-Light</vt:lpstr>
      <vt:lpstr>Arial</vt:lpstr>
      <vt:lpstr>Lato Light</vt:lpstr>
      <vt:lpstr>Open Sans</vt:lpstr>
      <vt:lpstr>HelveticaLTStd-Bold</vt:lpstr>
      <vt:lpstr>Smart City Company Meeting XL by Slidesgo</vt:lpstr>
      <vt:lpstr>UNIT 3: CITIES</vt:lpstr>
      <vt:lpstr>Warm-up</vt:lpstr>
      <vt:lpstr>Warm-up</vt:lpstr>
      <vt:lpstr>Vocabulary</vt:lpstr>
      <vt:lpstr>Reading</vt:lpstr>
      <vt:lpstr>Reading</vt:lpstr>
      <vt:lpstr>Reading</vt:lpstr>
      <vt:lpstr>Reading</vt:lpstr>
      <vt:lpstr>Homework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3: CITIES</dc:title>
  <cp:lastModifiedBy>Lương Thị Minh Phương</cp:lastModifiedBy>
  <cp:revision>67</cp:revision>
  <dcterms:modified xsi:type="dcterms:W3CDTF">2023-09-02T17:03:42Z</dcterms:modified>
</cp:coreProperties>
</file>