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  <p:sldMasterId id="2147483680" r:id="rId2"/>
  </p:sldMasterIdLst>
  <p:notesMasterIdLst>
    <p:notesMasterId r:id="rId14"/>
  </p:notesMasterIdLst>
  <p:sldIdLst>
    <p:sldId id="256" r:id="rId3"/>
    <p:sldId id="288" r:id="rId4"/>
    <p:sldId id="289" r:id="rId5"/>
    <p:sldId id="298" r:id="rId6"/>
    <p:sldId id="297" r:id="rId7"/>
    <p:sldId id="294" r:id="rId8"/>
    <p:sldId id="295" r:id="rId9"/>
    <p:sldId id="296" r:id="rId10"/>
    <p:sldId id="293" r:id="rId11"/>
    <p:sldId id="292" r:id="rId12"/>
    <p:sldId id="283" r:id="rId13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5"/>
      <p:bold r:id="rId16"/>
      <p:italic r:id="rId17"/>
      <p:boldItalic r:id="rId18"/>
    </p:embeddedFont>
    <p:embeddedFont>
      <p:font typeface="Unica One" panose="020B0604020202020204" charset="0"/>
      <p:regular r:id="rId19"/>
    </p:embeddedFont>
    <p:embeddedFont>
      <p:font typeface="Lato Light" panose="020F0302020204030203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7FCC04-527E-4280-BC1C-DD5D96EAC7FB}">
  <a:tblStyle styleId="{527FCC04-527E-4280-BC1C-DD5D96EAC7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0789" autoAdjust="0"/>
  </p:normalViewPr>
  <p:slideViewPr>
    <p:cSldViewPr snapToGrid="0">
      <p:cViewPr varScale="1">
        <p:scale>
          <a:sx n="87" d="100"/>
          <a:sy n="87" d="100"/>
        </p:scale>
        <p:origin x="10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1207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903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5302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4956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1220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7799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234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5987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5554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75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63600" y="786825"/>
            <a:ext cx="361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07750" y="2444400"/>
            <a:ext cx="21285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 Light"/>
              <a:buNone/>
              <a:defRPr sz="14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8250" y="1412700"/>
            <a:ext cx="7720800" cy="31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1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CUSTOM_9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xfrm>
            <a:off x="1409700" y="2076450"/>
            <a:ext cx="29841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subTitle" idx="1"/>
          </p:nvPr>
        </p:nvSpPr>
        <p:spPr>
          <a:xfrm>
            <a:off x="2640241" y="1227261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subTitle" idx="2"/>
          </p:nvPr>
        </p:nvSpPr>
        <p:spPr>
          <a:xfrm>
            <a:off x="1832400" y="2236096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ctrTitle"/>
          </p:nvPr>
        </p:nvSpPr>
        <p:spPr>
          <a:xfrm>
            <a:off x="2623486" y="994861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ctrTitle" idx="3"/>
          </p:nvPr>
        </p:nvSpPr>
        <p:spPr>
          <a:xfrm>
            <a:off x="1815600" y="2003696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subTitle" idx="4"/>
          </p:nvPr>
        </p:nvSpPr>
        <p:spPr>
          <a:xfrm>
            <a:off x="994200" y="3244639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ctrTitle" idx="5"/>
          </p:nvPr>
        </p:nvSpPr>
        <p:spPr>
          <a:xfrm>
            <a:off x="977400" y="3012239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ctrTitle" idx="6"/>
          </p:nvPr>
        </p:nvSpPr>
        <p:spPr>
          <a:xfrm>
            <a:off x="720000" y="377975"/>
            <a:ext cx="12492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6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4986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0655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5584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107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0976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0533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3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026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4733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288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4350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8250" y="1412700"/>
            <a:ext cx="7720800" cy="31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1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152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Unica One"/>
              <a:buNone/>
              <a:defRPr sz="2800">
                <a:solidFill>
                  <a:schemeClr val="accent2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Char char="●"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1" r:id="rId4"/>
    <p:sldLayoutId id="21474836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7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"/>
            <a:ext cx="9144000" cy="514349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5"/>
          <p:cNvSpPr txBox="1">
            <a:spLocks noGrp="1"/>
          </p:cNvSpPr>
          <p:nvPr>
            <p:ph type="ctrTitle"/>
          </p:nvPr>
        </p:nvSpPr>
        <p:spPr>
          <a:xfrm>
            <a:off x="2706450" y="186750"/>
            <a:ext cx="4361100" cy="1222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 smtClean="0">
                <a:solidFill>
                  <a:srgbClr val="FF0000"/>
                </a:solidFill>
              </a:rPr>
              <a:t>UNIT 3: CITIES</a:t>
            </a:r>
            <a:endParaRPr sz="5400" b="1" dirty="0">
              <a:solidFill>
                <a:srgbClr val="FF0000"/>
              </a:solidFill>
            </a:endParaRPr>
          </a:p>
        </p:txBody>
      </p:sp>
      <p:sp>
        <p:nvSpPr>
          <p:cNvPr id="174" name="Google Shape;174;p35"/>
          <p:cNvSpPr txBox="1">
            <a:spLocks noGrp="1"/>
          </p:cNvSpPr>
          <p:nvPr>
            <p:ph type="subTitle" idx="1"/>
          </p:nvPr>
        </p:nvSpPr>
        <p:spPr>
          <a:xfrm>
            <a:off x="2515275" y="1386888"/>
            <a:ext cx="4743450" cy="419100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vi-VN" sz="1600" b="1" dirty="0">
                <a:solidFill>
                  <a:schemeClr val="tx1"/>
                </a:solidFill>
                <a:latin typeface="+mj-lt"/>
              </a:rPr>
              <a:t>Class period 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vi-VN" sz="1600" b="1" dirty="0" smtClean="0">
                <a:solidFill>
                  <a:schemeClr val="tx1"/>
                </a:solidFill>
                <a:latin typeface="+mj-lt"/>
              </a:rPr>
              <a:t>: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Communication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Warm-up</a:t>
            </a:r>
            <a:endParaRPr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287194"/>
              </p:ext>
            </p:extLst>
          </p:nvPr>
        </p:nvGraphicFramePr>
        <p:xfrm>
          <a:off x="3555999" y="683191"/>
          <a:ext cx="3315856" cy="490728"/>
        </p:xfrm>
        <a:graphic>
          <a:graphicData uri="http://schemas.openxmlformats.org/drawingml/2006/table">
            <a:tbl>
              <a:tblPr>
                <a:tableStyleId>{527FCC04-527E-4280-BC1C-DD5D96EAC7FB}</a:tableStyleId>
              </a:tblPr>
              <a:tblGrid>
                <a:gridCol w="3315856">
                  <a:extLst>
                    <a:ext uri="{9D8B030D-6E8A-4147-A177-3AD203B41FA5}">
                      <a16:colId xmlns:a16="http://schemas.microsoft.com/office/drawing/2014/main" val="6811874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1905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8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Photo description</a:t>
                      </a:r>
                      <a:endParaRPr lang="en-US" sz="28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82980157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057975"/>
              </p:ext>
            </p:extLst>
          </p:nvPr>
        </p:nvGraphicFramePr>
        <p:xfrm>
          <a:off x="254577" y="2660073"/>
          <a:ext cx="4114223" cy="1446436"/>
        </p:xfrm>
        <a:graphic>
          <a:graphicData uri="http://schemas.openxmlformats.org/drawingml/2006/table">
            <a:tbl>
              <a:tblPr firstRow="1" firstCol="1" bandRow="1">
                <a:tableStyleId>{527FCC04-527E-4280-BC1C-DD5D96EAC7FB}</a:tableStyleId>
              </a:tblPr>
              <a:tblGrid>
                <a:gridCol w="4114223">
                  <a:extLst>
                    <a:ext uri="{9D8B030D-6E8A-4147-A177-3AD203B41FA5}">
                      <a16:colId xmlns:a16="http://schemas.microsoft.com/office/drawing/2014/main" val="2474986934"/>
                    </a:ext>
                  </a:extLst>
                </a:gridCol>
              </a:tblGrid>
              <a:tr h="1446436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800" b="0" i="1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Do you think this would be a good city to live in? Why</a:t>
                      </a:r>
                      <a:endParaRPr lang="en-US" sz="3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40885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236" y="1949990"/>
            <a:ext cx="4575872" cy="265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1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rgbClr val="FFFF00"/>
                </a:solidFill>
              </a:rPr>
              <a:t>communication</a:t>
            </a:r>
            <a:endParaRPr sz="20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54744" y="317595"/>
            <a:ext cx="6396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Exercise A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Look at the chart. Discuss the questions below in pairs.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56" y="1727055"/>
            <a:ext cx="8391525" cy="1800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455" y="3783589"/>
            <a:ext cx="5800725" cy="790575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3738065" y="794790"/>
            <a:ext cx="2206235" cy="72606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Work in 2 big teams</a:t>
            </a:r>
            <a:endParaRPr lang="en-US" dirty="0"/>
          </a:p>
        </p:txBody>
      </p:sp>
      <p:sp>
        <p:nvSpPr>
          <p:cNvPr id="8" name="Cloud 7"/>
          <p:cNvSpPr/>
          <p:nvPr/>
        </p:nvSpPr>
        <p:spPr>
          <a:xfrm>
            <a:off x="914401" y="1594714"/>
            <a:ext cx="1340344" cy="49743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Team A</a:t>
            </a:r>
            <a:endParaRPr lang="en-US" dirty="0"/>
          </a:p>
        </p:txBody>
      </p:sp>
      <p:sp>
        <p:nvSpPr>
          <p:cNvPr id="11" name="Cloud 10"/>
          <p:cNvSpPr/>
          <p:nvPr/>
        </p:nvSpPr>
        <p:spPr>
          <a:xfrm>
            <a:off x="7310582" y="1642484"/>
            <a:ext cx="1340344" cy="49743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Team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43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rgbClr val="FFFF00"/>
                </a:solidFill>
              </a:rPr>
              <a:t>communication</a:t>
            </a:r>
            <a:endParaRPr sz="20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54744" y="317595"/>
            <a:ext cx="6396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Exercise A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Look at the chart. Discuss the questions below in pairs.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4" y="1025481"/>
            <a:ext cx="8391525" cy="1800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4437" y="3191466"/>
            <a:ext cx="7637771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Good weather</a:t>
            </a:r>
            <a:r>
              <a:rPr lang="en-US" dirty="0"/>
              <a:t>: Favorable weather conditions can significantly enhance city life. Mild and pleasant weather encourages outdoor activities, such as picnics, sports, and cultural events. It promotes a healthy and active lifestyle by allowing residents to spend more time outdoors.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42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rgbClr val="FFFF00"/>
                </a:solidFill>
              </a:rPr>
              <a:t>communication</a:t>
            </a:r>
            <a:endParaRPr sz="20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54744" y="317595"/>
            <a:ext cx="6396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Exercise A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Look at the chart. Discuss the questions below in pairs.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4" y="1025481"/>
            <a:ext cx="8391525" cy="1800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4437" y="3191466"/>
            <a:ext cx="7637771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Job opportunities</a:t>
            </a:r>
            <a:r>
              <a:rPr lang="en-US" dirty="0"/>
              <a:t>: A city with ample job opportunities attracts talent, drives economic growth, and reduces unemployment rates. Good job opportunities provide residents with financial stability, career growth </a:t>
            </a:r>
            <a:r>
              <a:rPr lang="en-US" dirty="0" smtClean="0"/>
              <a:t>prospects.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6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rgbClr val="FFFF00"/>
                </a:solidFill>
              </a:rPr>
              <a:t>communication</a:t>
            </a:r>
            <a:endParaRPr sz="20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54744" y="317595"/>
            <a:ext cx="6396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Exercise A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Look at the chart. Discuss the questions below in pairs.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4" y="1025481"/>
            <a:ext cx="8391525" cy="1800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4437" y="3191466"/>
            <a:ext cx="7637771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444444"/>
                </a:solidFill>
                <a:latin typeface="Poppins"/>
              </a:rPr>
              <a:t>Good school and education</a:t>
            </a:r>
            <a:r>
              <a:rPr lang="en-US" dirty="0">
                <a:solidFill>
                  <a:srgbClr val="444444"/>
                </a:solidFill>
                <a:latin typeface="Poppins"/>
              </a:rPr>
              <a:t>: A city with good schools and educational institutions provides its residents with access to quality education, which is essential for personal and professional growth. This helps create a knowledgeable and skilled </a:t>
            </a:r>
            <a:r>
              <a:rPr lang="en-US" dirty="0" smtClean="0">
                <a:solidFill>
                  <a:srgbClr val="444444"/>
                </a:solidFill>
                <a:latin typeface="Poppins"/>
              </a:rPr>
              <a:t>workforce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0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rgbClr val="FFFF00"/>
                </a:solidFill>
              </a:rPr>
              <a:t>communication</a:t>
            </a:r>
            <a:endParaRPr sz="20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54744" y="317595"/>
            <a:ext cx="6396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Exercise A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Look at the chart. Discuss the questions below in pairs.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4" y="1025481"/>
            <a:ext cx="8391525" cy="1800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4437" y="3191466"/>
            <a:ext cx="7637771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Park and outdoor space: </a:t>
            </a:r>
            <a:r>
              <a:rPr lang="en-US" dirty="0"/>
              <a:t>Parks and outdoor spaces contribute to a higher quality of life by providing places for relaxation, recreation, and exercise. </a:t>
            </a:r>
            <a:r>
              <a:rPr lang="en-US" dirty="0" smtClean="0"/>
              <a:t>Access </a:t>
            </a:r>
            <a:r>
              <a:rPr lang="en-US" dirty="0"/>
              <a:t>to green spaces can improve mental well-being, reduce stress, and promote a healthier lifestyle for residents.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rgbClr val="FFFF00"/>
                </a:solidFill>
              </a:rPr>
              <a:t>communication</a:t>
            </a:r>
            <a:endParaRPr sz="20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54744" y="317595"/>
            <a:ext cx="6396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Exercise A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Look at the chart. Discuss the questions below in pairs.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4" y="1025481"/>
            <a:ext cx="8391525" cy="1800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4437" y="3191466"/>
            <a:ext cx="76377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Public transportation: </a:t>
            </a:r>
            <a:r>
              <a:rPr lang="en-US" dirty="0" smtClean="0"/>
              <a:t>It </a:t>
            </a:r>
            <a:r>
              <a:rPr lang="en-US" dirty="0"/>
              <a:t>reduces traffic congestion and air pollution by encouraging people to use public transportation instead of private vehicles.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0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7466" y="377975"/>
            <a:ext cx="633252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2000" b="1" dirty="0">
                <a:solidFill>
                  <a:srgbClr val="FF0000"/>
                </a:solidFill>
              </a:rPr>
              <a:t>Exercise </a:t>
            </a:r>
            <a:r>
              <a:rPr lang="en-US" sz="2000" b="1" dirty="0" smtClean="0">
                <a:solidFill>
                  <a:srgbClr val="FF0000"/>
                </a:solidFill>
              </a:rPr>
              <a:t>B: </a:t>
            </a:r>
            <a:r>
              <a:rPr lang="en-US" sz="2000" b="1" dirty="0">
                <a:solidFill>
                  <a:srgbClr val="FF0000"/>
                </a:solidFill>
              </a:rPr>
              <a:t>Discuss the questions in pairs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79" y="1384555"/>
            <a:ext cx="7855093" cy="254449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Google Shape;180;p36"/>
          <p:cNvSpPr txBox="1">
            <a:spLocks/>
          </p:cNvSpPr>
          <p:nvPr/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pPr>
              <a:buFontTx/>
            </a:pPr>
            <a:r>
              <a:rPr lang="en-US" sz="2000" b="1" dirty="0">
                <a:solidFill>
                  <a:srgbClr val="FFFF00"/>
                </a:solidFill>
              </a:rPr>
              <a:t>C</a:t>
            </a:r>
            <a:r>
              <a:rPr lang="en-US" sz="2000" b="1" dirty="0" smtClean="0">
                <a:solidFill>
                  <a:srgbClr val="FFFF00"/>
                </a:solidFill>
              </a:rPr>
              <a:t>ommunication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6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7466" y="377975"/>
            <a:ext cx="6332524" cy="417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2000" b="1" dirty="0" smtClean="0">
                <a:solidFill>
                  <a:srgbClr val="FF0000"/>
                </a:solidFill>
              </a:rPr>
              <a:t>Role play and interview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Google Shape;180;p36"/>
          <p:cNvSpPr txBox="1">
            <a:spLocks/>
          </p:cNvSpPr>
          <p:nvPr/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pPr>
              <a:buFontTx/>
            </a:pPr>
            <a:r>
              <a:rPr lang="en-US" sz="2000" b="1" dirty="0" smtClean="0">
                <a:solidFill>
                  <a:srgbClr val="FFFF00"/>
                </a:solidFill>
              </a:rPr>
              <a:t>Communication</a:t>
            </a:r>
            <a:endParaRPr lang="en-US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321849"/>
              </p:ext>
            </p:extLst>
          </p:nvPr>
        </p:nvGraphicFramePr>
        <p:xfrm>
          <a:off x="781812" y="1895175"/>
          <a:ext cx="7886700" cy="1630617"/>
        </p:xfrm>
        <a:graphic>
          <a:graphicData uri="http://schemas.openxmlformats.org/drawingml/2006/table">
            <a:tbl>
              <a:tblPr>
                <a:tableStyleId>{527FCC04-527E-4280-BC1C-DD5D96EAC7FB}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val="10704858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18415"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012190" algn="l"/>
                        </a:tabLst>
                      </a:pPr>
                      <a:r>
                        <a:rPr lang="en-US" sz="2400" dirty="0" smtClean="0">
                          <a:effectLst/>
                        </a:rPr>
                        <a:t>Work </a:t>
                      </a:r>
                      <a:r>
                        <a:rPr lang="en-US" sz="2400" dirty="0">
                          <a:effectLst/>
                        </a:rPr>
                        <a:t>in groups of </a:t>
                      </a:r>
                      <a:r>
                        <a:rPr lang="en-US" sz="2400" dirty="0" smtClean="0">
                          <a:effectLst/>
                        </a:rPr>
                        <a:t>5. </a:t>
                      </a:r>
                    </a:p>
                    <a:p>
                      <a:pPr marR="18415"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012190" algn="l"/>
                        </a:tabLst>
                      </a:pPr>
                      <a:r>
                        <a:rPr lang="en-US" sz="2400" dirty="0" smtClean="0">
                          <a:effectLst/>
                        </a:rPr>
                        <a:t>Invent </a:t>
                      </a:r>
                      <a:r>
                        <a:rPr lang="en-US" sz="2400" dirty="0">
                          <a:effectLst/>
                        </a:rPr>
                        <a:t>a scenario (a talk show/ an interview …) and assign roles, then interview.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64245275"/>
                  </a:ext>
                </a:extLst>
              </a:tr>
            </a:tbl>
          </a:graphicData>
        </a:graphic>
      </p:graphicFrame>
      <p:sp>
        <p:nvSpPr>
          <p:cNvPr id="8" name="Cloud 7"/>
          <p:cNvSpPr/>
          <p:nvPr/>
        </p:nvSpPr>
        <p:spPr>
          <a:xfrm>
            <a:off x="6415430" y="317595"/>
            <a:ext cx="2194560" cy="11893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rgbClr val="FFFF00"/>
                </a:solidFill>
              </a:rPr>
              <a:t>10 minutes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1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Homework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9674" y="1584538"/>
            <a:ext cx="8414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 a video your grou</a:t>
            </a: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ps’ scenario </a:t>
            </a:r>
            <a:endParaRPr lang="en-US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156" y="1938481"/>
            <a:ext cx="3055208" cy="305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art City Company Meeting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89EA5"/>
      </a:accent1>
      <a:accent2>
        <a:srgbClr val="77BE9C"/>
      </a:accent2>
      <a:accent3>
        <a:srgbClr val="A8DBA7"/>
      </a:accent3>
      <a:accent4>
        <a:srgbClr val="D0F09F"/>
      </a:accent4>
      <a:accent5>
        <a:srgbClr val="FFFFFF"/>
      </a:accent5>
      <a:accent6>
        <a:srgbClr val="22262D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367</Words>
  <Application>Microsoft Office PowerPoint</Application>
  <PresentationFormat>On-screen Show (16:9)</PresentationFormat>
  <Paragraphs>34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Times New Roman</vt:lpstr>
      <vt:lpstr>Open Sans</vt:lpstr>
      <vt:lpstr>Unica One</vt:lpstr>
      <vt:lpstr>Lato Light</vt:lpstr>
      <vt:lpstr>Calibri</vt:lpstr>
      <vt:lpstr>Poppins</vt:lpstr>
      <vt:lpstr>Calibri Light</vt:lpstr>
      <vt:lpstr>Smart City Company Meeting XL by Slidesgo</vt:lpstr>
      <vt:lpstr>Office Theme</vt:lpstr>
      <vt:lpstr>UNIT 3: CITIES</vt:lpstr>
      <vt:lpstr>Warm-up</vt:lpstr>
      <vt:lpstr>communication</vt:lpstr>
      <vt:lpstr>communication</vt:lpstr>
      <vt:lpstr>communication</vt:lpstr>
      <vt:lpstr>communication</vt:lpstr>
      <vt:lpstr>communication</vt:lpstr>
      <vt:lpstr>communication</vt:lpstr>
      <vt:lpstr>PowerPoint Presentation</vt:lpstr>
      <vt:lpstr>PowerPoint Presentation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CITIES</dc:title>
  <cp:lastModifiedBy>ADMIN</cp:lastModifiedBy>
  <cp:revision>75</cp:revision>
  <dcterms:modified xsi:type="dcterms:W3CDTF">2023-08-15T02:57:27Z</dcterms:modified>
</cp:coreProperties>
</file>