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  <p:sldMasterId id="2147483680" r:id="rId2"/>
  </p:sldMasterIdLst>
  <p:notesMasterIdLst>
    <p:notesMasterId r:id="rId12"/>
  </p:notesMasterIdLst>
  <p:sldIdLst>
    <p:sldId id="256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83" r:id="rId11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Unica One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ato Light" panose="020F0302020204030203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7FCC04-527E-4280-BC1C-DD5D96EAC7FB}">
  <a:tblStyle styleId="{527FCC04-527E-4280-BC1C-DD5D96EAC7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0789" autoAdjust="0"/>
  </p:normalViewPr>
  <p:slideViewPr>
    <p:cSldViewPr snapToGrid="0">
      <p:cViewPr varScale="1">
        <p:scale>
          <a:sx n="69" d="100"/>
          <a:sy n="69" d="100"/>
        </p:scale>
        <p:origin x="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1207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903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6566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585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2921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7297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5858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755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63600" y="786825"/>
            <a:ext cx="361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07750" y="2444400"/>
            <a:ext cx="21285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 Light"/>
              <a:buNone/>
              <a:defRPr sz="14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8250" y="1412700"/>
            <a:ext cx="7720800" cy="31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1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CUSTOM_9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xfrm>
            <a:off x="1409700" y="2076450"/>
            <a:ext cx="29841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subTitle" idx="1"/>
          </p:nvPr>
        </p:nvSpPr>
        <p:spPr>
          <a:xfrm>
            <a:off x="2640241" y="1227261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subTitle" idx="2"/>
          </p:nvPr>
        </p:nvSpPr>
        <p:spPr>
          <a:xfrm>
            <a:off x="1832400" y="2236096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ctrTitle"/>
          </p:nvPr>
        </p:nvSpPr>
        <p:spPr>
          <a:xfrm>
            <a:off x="2623486" y="994861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ctrTitle" idx="3"/>
          </p:nvPr>
        </p:nvSpPr>
        <p:spPr>
          <a:xfrm>
            <a:off x="1815600" y="2003696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subTitle" idx="4"/>
          </p:nvPr>
        </p:nvSpPr>
        <p:spPr>
          <a:xfrm>
            <a:off x="994200" y="3244639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ctrTitle" idx="5"/>
          </p:nvPr>
        </p:nvSpPr>
        <p:spPr>
          <a:xfrm>
            <a:off x="977400" y="3012239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ctrTitle" idx="6"/>
          </p:nvPr>
        </p:nvSpPr>
        <p:spPr>
          <a:xfrm>
            <a:off x="720000" y="377975"/>
            <a:ext cx="12492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6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4986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0655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5584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107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0976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0533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83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026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4733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288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4350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8250" y="1412700"/>
            <a:ext cx="7720800" cy="31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1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152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Unica One"/>
              <a:buNone/>
              <a:defRPr sz="2800">
                <a:solidFill>
                  <a:schemeClr val="accent2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Char char="●"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1" r:id="rId4"/>
    <p:sldLayoutId id="21474836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18F78-CB4D-4039-8C19-14760E3E2A3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40163-287D-465D-B907-B78A0CA8F4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7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"/>
            <a:ext cx="9144000" cy="514349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5"/>
          <p:cNvSpPr txBox="1">
            <a:spLocks noGrp="1"/>
          </p:cNvSpPr>
          <p:nvPr>
            <p:ph type="ctrTitle"/>
          </p:nvPr>
        </p:nvSpPr>
        <p:spPr>
          <a:xfrm>
            <a:off x="2706450" y="186750"/>
            <a:ext cx="4361100" cy="1222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 smtClean="0">
                <a:solidFill>
                  <a:srgbClr val="FF0000"/>
                </a:solidFill>
              </a:rPr>
              <a:t>UNIT 3: CITIES</a:t>
            </a:r>
            <a:endParaRPr sz="5400" b="1" dirty="0">
              <a:solidFill>
                <a:srgbClr val="FF0000"/>
              </a:solidFill>
            </a:endParaRPr>
          </a:p>
        </p:txBody>
      </p:sp>
      <p:sp>
        <p:nvSpPr>
          <p:cNvPr id="174" name="Google Shape;174;p35"/>
          <p:cNvSpPr txBox="1">
            <a:spLocks noGrp="1"/>
          </p:cNvSpPr>
          <p:nvPr>
            <p:ph type="subTitle" idx="1"/>
          </p:nvPr>
        </p:nvSpPr>
        <p:spPr>
          <a:xfrm>
            <a:off x="2515275" y="1386888"/>
            <a:ext cx="4743450" cy="419100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vi-VN" sz="1600" b="1" dirty="0">
                <a:solidFill>
                  <a:schemeClr val="tx1"/>
                </a:solidFill>
                <a:latin typeface="+mj-lt"/>
              </a:rPr>
              <a:t>Class period 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vi-VN" sz="1600" b="1" dirty="0" smtClean="0">
                <a:solidFill>
                  <a:schemeClr val="tx1"/>
                </a:solidFill>
                <a:latin typeface="+mj-lt"/>
              </a:rPr>
              <a:t>:</a:t>
            </a: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Writing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Warm-up</a:t>
            </a:r>
            <a:endParaRPr sz="2800" b="1" dirty="0">
              <a:solidFill>
                <a:srgbClr val="FFFF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999458"/>
              </p:ext>
            </p:extLst>
          </p:nvPr>
        </p:nvGraphicFramePr>
        <p:xfrm>
          <a:off x="3555999" y="683191"/>
          <a:ext cx="3315856" cy="490728"/>
        </p:xfrm>
        <a:graphic>
          <a:graphicData uri="http://schemas.openxmlformats.org/drawingml/2006/table">
            <a:tbl>
              <a:tblPr>
                <a:tableStyleId>{527FCC04-527E-4280-BC1C-DD5D96EAC7FB}</a:tableStyleId>
              </a:tblPr>
              <a:tblGrid>
                <a:gridCol w="3315856">
                  <a:extLst>
                    <a:ext uri="{9D8B030D-6E8A-4147-A177-3AD203B41FA5}">
                      <a16:colId xmlns:a16="http://schemas.microsoft.com/office/drawing/2014/main" val="6811874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1905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8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Discussion</a:t>
                      </a:r>
                      <a:endParaRPr lang="en-US" sz="2800" dirty="0">
                        <a:solidFill>
                          <a:srgbClr val="C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82980157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48935"/>
              </p:ext>
            </p:extLst>
          </p:nvPr>
        </p:nvGraphicFramePr>
        <p:xfrm>
          <a:off x="531668" y="1616364"/>
          <a:ext cx="8150514" cy="581891"/>
        </p:xfrm>
        <a:graphic>
          <a:graphicData uri="http://schemas.openxmlformats.org/drawingml/2006/table">
            <a:tbl>
              <a:tblPr firstRow="1" firstCol="1" bandRow="1">
                <a:tableStyleId>{527FCC04-527E-4280-BC1C-DD5D96EAC7FB}</a:tableStyleId>
              </a:tblPr>
              <a:tblGrid>
                <a:gridCol w="8150514">
                  <a:extLst>
                    <a:ext uri="{9D8B030D-6E8A-4147-A177-3AD203B41FA5}">
                      <a16:colId xmlns:a16="http://schemas.microsoft.com/office/drawing/2014/main" val="2474986934"/>
                    </a:ext>
                  </a:extLst>
                </a:gridCol>
              </a:tblGrid>
              <a:tr h="581891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800" b="0" i="0" u="none" strike="noStrike" cap="non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Brainstorm the reasons why they like to live in the cities</a:t>
                      </a:r>
                      <a:endParaRPr lang="en-US" sz="5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040885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52738" y="2593353"/>
            <a:ext cx="706635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There </a:t>
            </a:r>
            <a:r>
              <a:rPr lang="en-US" sz="2400" i="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are several reasons why I like to live in the cities</a:t>
            </a:r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1.</a:t>
            </a:r>
          </a:p>
          <a:p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2.</a:t>
            </a:r>
          </a:p>
          <a:p>
            <a:r>
              <a:rPr lang="en-US" sz="2400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3.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5449455" y="3785754"/>
            <a:ext cx="3482109" cy="1357746"/>
          </a:xfrm>
          <a:prstGeom prst="cloudCallout">
            <a:avLst>
              <a:gd name="adj1" fmla="val -25872"/>
              <a:gd name="adj2" fmla="val -104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C000"/>
                </a:solidFill>
              </a:rPr>
              <a:t>Topic sentence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Writing strategy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51" y="1261196"/>
            <a:ext cx="825817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3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Writing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skills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9" y="950892"/>
            <a:ext cx="7528357" cy="39780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45388" y="444448"/>
            <a:ext cx="51026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Exercise C: Read the paragraph </a:t>
            </a:r>
            <a:r>
              <a:rPr lang="en-US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and answer the questions</a:t>
            </a:r>
            <a:endParaRPr lang="en-US" sz="1600" b="1" i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84946" y="783002"/>
            <a:ext cx="4969163" cy="6948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i="1" dirty="0"/>
              <a:t>What is the paragraph about? </a:t>
            </a:r>
            <a:endParaRPr lang="en-US" sz="1600" i="1" dirty="0" smtClean="0"/>
          </a:p>
          <a:p>
            <a:r>
              <a:rPr lang="en-US" sz="1600" i="1" dirty="0" smtClean="0"/>
              <a:t>What </a:t>
            </a:r>
            <a:r>
              <a:rPr lang="en-US" sz="1600" i="1" dirty="0"/>
              <a:t>does the paragraph say about the topic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3566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Writing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skills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0201" y="361197"/>
            <a:ext cx="4903907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i="1" dirty="0">
                <a:solidFill>
                  <a:srgbClr val="C00000"/>
                </a:solidFill>
              </a:rPr>
              <a:t>Exercise D: Discuss the questions in pairs </a:t>
            </a:r>
            <a:endParaRPr lang="en-US" sz="2000" b="1" i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2510" y="1414320"/>
            <a:ext cx="85621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the topic sentence located?</a:t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three ways green spaces increase the quality of life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other details does the writer include?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314258" y="1623535"/>
            <a:ext cx="3243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 the beginning of the paragraph</a:t>
            </a:r>
            <a:endParaRPr lang="en-US" sz="1800" dirty="0">
              <a:solidFill>
                <a:srgbClr val="FF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3259" y="3083348"/>
            <a:ext cx="8118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FF"/>
                </a:solidFill>
              </a:rPr>
              <a:t>They help people stay healthy, give people contact with nature, make communities stronger</a:t>
            </a:r>
            <a:endParaRPr lang="en-US" sz="2400" dirty="0">
              <a:solidFill>
                <a:srgbClr val="FF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4225" y="4367962"/>
            <a:ext cx="8118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FF"/>
                </a:solidFill>
              </a:rPr>
              <a:t>Examples of green spaces (parks, beaches), examples of nature (plants, birds, trees), example of a community event (concert in the park with friends and neighbors)</a:t>
            </a:r>
            <a:endParaRPr lang="en-US" sz="28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32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Writing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skills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94234" y="224750"/>
            <a:ext cx="643770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1800" b="1" i="1" dirty="0">
                <a:solidFill>
                  <a:srgbClr val="C00000"/>
                </a:solidFill>
              </a:rPr>
              <a:t>Exercise E: Choose the best topic sentence for the paragraph below </a:t>
            </a:r>
            <a:endParaRPr lang="en-US" sz="1100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64" y="1167534"/>
            <a:ext cx="6465454" cy="12930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810" y="2724150"/>
            <a:ext cx="831532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4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Writing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skills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94234" y="224750"/>
            <a:ext cx="6437703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41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  <a:tabLst>
                <a:tab pos="1012190" algn="l"/>
              </a:tabLst>
            </a:pPr>
            <a:r>
              <a:rPr lang="en-US" sz="1800" b="1" i="1" dirty="0">
                <a:solidFill>
                  <a:srgbClr val="C00000"/>
                </a:solidFill>
              </a:rPr>
              <a:t>Exercise E: Choose the best topic sentence for the paragraph below </a:t>
            </a:r>
            <a:endParaRPr lang="en-US" sz="1100" b="1" i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452582" y="3519055"/>
            <a:ext cx="3472873" cy="120072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Which is the main idea and which is the controlling idea?</a:t>
            </a:r>
            <a:endParaRPr lang="en-US" dirty="0"/>
          </a:p>
        </p:txBody>
      </p:sp>
      <p:sp>
        <p:nvSpPr>
          <p:cNvPr id="12" name="Cloud 11"/>
          <p:cNvSpPr/>
          <p:nvPr/>
        </p:nvSpPr>
        <p:spPr>
          <a:xfrm>
            <a:off x="4605049" y="3482109"/>
            <a:ext cx="3472873" cy="120072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Is this paragraph about the writer’s city? The national university? Good schools?</a:t>
            </a:r>
            <a:r>
              <a:rPr lang="en-US" dirty="0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12" y="1008469"/>
            <a:ext cx="8315325" cy="2419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12" y="1101314"/>
            <a:ext cx="5452484" cy="3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117043" y="317595"/>
            <a:ext cx="1953158" cy="54374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Writing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skills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071" y="1309607"/>
            <a:ext cx="8104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rgbClr val="C00000"/>
                </a:solidFill>
              </a:rPr>
              <a:t>Write a passage (150–180 words). Remember to start </a:t>
            </a:r>
            <a:r>
              <a:rPr lang="en-US" sz="2000" b="1" i="1" dirty="0" smtClean="0">
                <a:solidFill>
                  <a:srgbClr val="C00000"/>
                </a:solidFill>
              </a:rPr>
              <a:t>the passage </a:t>
            </a:r>
            <a:r>
              <a:rPr lang="en-US" sz="2000" b="1" i="1" dirty="0">
                <a:solidFill>
                  <a:srgbClr val="C00000"/>
                </a:solidFill>
              </a:rPr>
              <a:t>with a good topic sentence and end it with a brief conclusion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730113" y="3387680"/>
            <a:ext cx="53928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Divide the class into groups of 4 </a:t>
            </a:r>
            <a:endParaRPr lang="en-US" sz="2400" i="1" dirty="0" smtClean="0">
              <a:solidFill>
                <a:srgbClr val="24202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brainstorm and writing a short paragraph</a:t>
            </a:r>
            <a:endParaRPr lang="en-US" sz="2400" i="1" dirty="0" smtClean="0">
              <a:solidFill>
                <a:srgbClr val="24202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6291072" y="380390"/>
            <a:ext cx="1989734" cy="92921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15 minutes</a:t>
            </a:r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928" y="2017493"/>
            <a:ext cx="502920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2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Homework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9674" y="1584538"/>
            <a:ext cx="8414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 a video your groups’ scenario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156" y="1938481"/>
            <a:ext cx="3055208" cy="305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art City Company Meeting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89EA5"/>
      </a:accent1>
      <a:accent2>
        <a:srgbClr val="77BE9C"/>
      </a:accent2>
      <a:accent3>
        <a:srgbClr val="A8DBA7"/>
      </a:accent3>
      <a:accent4>
        <a:srgbClr val="D0F09F"/>
      </a:accent4>
      <a:accent5>
        <a:srgbClr val="FFFFFF"/>
      </a:accent5>
      <a:accent6>
        <a:srgbClr val="22262D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276</Words>
  <Application>Microsoft Office PowerPoint</Application>
  <PresentationFormat>On-screen Show (16:9)</PresentationFormat>
  <Paragraphs>35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Times New Roman</vt:lpstr>
      <vt:lpstr>Open Sans</vt:lpstr>
      <vt:lpstr>Unica One</vt:lpstr>
      <vt:lpstr>Calibri</vt:lpstr>
      <vt:lpstr>Lato Light</vt:lpstr>
      <vt:lpstr>Calibri Light</vt:lpstr>
      <vt:lpstr>Arial</vt:lpstr>
      <vt:lpstr>Smart City Company Meeting XL by Slidesgo</vt:lpstr>
      <vt:lpstr>Office Theme</vt:lpstr>
      <vt:lpstr>UNIT 3: CITIES</vt:lpstr>
      <vt:lpstr>Warm-up</vt:lpstr>
      <vt:lpstr>Writing strategy</vt:lpstr>
      <vt:lpstr>Writing skills</vt:lpstr>
      <vt:lpstr>Writing skills</vt:lpstr>
      <vt:lpstr>Writing skills</vt:lpstr>
      <vt:lpstr>Writing skills</vt:lpstr>
      <vt:lpstr>Writing skills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CITIES</dc:title>
  <cp:lastModifiedBy>ADMIN</cp:lastModifiedBy>
  <cp:revision>81</cp:revision>
  <dcterms:modified xsi:type="dcterms:W3CDTF">2023-08-15T03:20:23Z</dcterms:modified>
</cp:coreProperties>
</file>