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1"/>
  </p:notesMasterIdLst>
  <p:sldIdLst>
    <p:sldId id="358" r:id="rId4"/>
    <p:sldId id="347" r:id="rId5"/>
    <p:sldId id="298" r:id="rId6"/>
    <p:sldId id="318" r:id="rId7"/>
    <p:sldId id="370" r:id="rId8"/>
    <p:sldId id="371" r:id="rId9"/>
    <p:sldId id="373" r:id="rId10"/>
    <p:sldId id="307" r:id="rId11"/>
    <p:sldId id="312" r:id="rId12"/>
    <p:sldId id="315" r:id="rId13"/>
    <p:sldId id="374" r:id="rId14"/>
    <p:sldId id="375" r:id="rId15"/>
    <p:sldId id="376" r:id="rId16"/>
    <p:sldId id="369" r:id="rId17"/>
    <p:sldId id="368" r:id="rId18"/>
    <p:sldId id="361" r:id="rId19"/>
    <p:sldId id="3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52" y="41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/>
              <a:t>UNIT </a:t>
            </a:r>
            <a:r>
              <a:rPr lang="en-US" sz="4800" b="1" smtClean="0"/>
              <a:t>5</a:t>
            </a:r>
            <a:r>
              <a:rPr lang="vi-VN" sz="4800" b="1" smtClean="0"/>
              <a:t>: </a:t>
            </a:r>
            <a:r>
              <a:rPr lang="en-US" sz="4800" b="1" cap="all" smtClean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39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Language expansion + grammar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44741"/>
            <a:ext cx="6392092" cy="5768519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Rectangle 23"/>
          <p:cNvSpPr/>
          <p:nvPr/>
        </p:nvSpPr>
        <p:spPr>
          <a:xfrm>
            <a:off x="5609666" y="837672"/>
            <a:ext cx="5692713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b="1" dirty="0" smtClean="0"/>
              <a:t>Discussion</a:t>
            </a:r>
            <a:endParaRPr lang="en-US" sz="2800" b="1" dirty="0"/>
          </a:p>
          <a:p>
            <a:pPr lvl="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dirty="0" smtClean="0"/>
              <a:t>1, Can you name some challenges in Lesson A?</a:t>
            </a:r>
          </a:p>
          <a:p>
            <a:pPr lvl="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dirty="0" smtClean="0"/>
              <a:t>2, What abilities did you need to face these challenges?</a:t>
            </a: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2907482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rgbClr val="0070C0"/>
                </a:solidFill>
                <a:latin typeface="Times New Roman" panose="02020603050405020304" pitchFamily="18" charset="0"/>
              </a:rPr>
              <a:t>Now, voice your opinion and share them with class.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78627" y="3989685"/>
            <a:ext cx="7148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 example: </a:t>
            </a:r>
            <a:r>
              <a:rPr lang="vi-VN" sz="2800" i="1" dirty="0" smtClean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 </a:t>
            </a:r>
            <a:r>
              <a:rPr lang="vi-VN" sz="2800" i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was fast enough to win the race.</a:t>
            </a:r>
            <a:r>
              <a:rPr lang="vi-VN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Exercise C : </a:t>
            </a:r>
            <a:r>
              <a:rPr lang="en-US" b="1" dirty="0" smtClean="0"/>
              <a:t>reading the text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8301" t="19954" r="40064" b="41277"/>
          <a:stretch/>
        </p:blipFill>
        <p:spPr bwMode="auto">
          <a:xfrm>
            <a:off x="323529" y="1445892"/>
            <a:ext cx="4709961" cy="4791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848796"/>
              </p:ext>
            </p:extLst>
          </p:nvPr>
        </p:nvGraphicFramePr>
        <p:xfrm>
          <a:off x="5402334" y="1445892"/>
          <a:ext cx="6494392" cy="4791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4392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79113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3200" baseline="0" smtClean="0">
                          <a:effectLst/>
                        </a:rPr>
                        <a:t>Look at this picture and answer these question.</a:t>
                      </a:r>
                    </a:p>
                    <a:p>
                      <a:pPr marL="742950" indent="-74295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AutoNum type="arabicPeriod"/>
                      </a:pPr>
                      <a:r>
                        <a:rPr lang="en-US" sz="3200" baseline="0" smtClean="0">
                          <a:effectLst/>
                        </a:rPr>
                        <a:t>How old do you think he is?</a:t>
                      </a:r>
                    </a:p>
                    <a:p>
                      <a:pPr marL="742950" indent="-74295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AutoNum type="arabicPeriod"/>
                      </a:pPr>
                      <a:r>
                        <a:rPr lang="en-US" sz="3200" baseline="0" smtClean="0">
                          <a:effectLst/>
                        </a:rPr>
                        <a:t>Where is he?</a:t>
                      </a:r>
                    </a:p>
                    <a:p>
                      <a:pPr marL="742950" indent="-74295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AutoNum type="arabicPeriod"/>
                      </a:pPr>
                      <a:r>
                        <a:rPr lang="en-US" sz="3200" baseline="0" smtClean="0">
                          <a:effectLst/>
                        </a:rPr>
                        <a:t>What challenges did Subaru face?</a:t>
                      </a:r>
                      <a:endParaRPr lang="en-US" sz="3200" dirty="0">
                        <a:effectLst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Exercise B : </a:t>
            </a:r>
            <a:r>
              <a:rPr lang="en-US" b="1" dirty="0" smtClean="0"/>
              <a:t>reading the text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8301" t="19954" r="40064" b="41277"/>
          <a:stretch/>
        </p:blipFill>
        <p:spPr bwMode="auto">
          <a:xfrm>
            <a:off x="323529" y="1445892"/>
            <a:ext cx="4709961" cy="47911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245066"/>
              </p:ext>
            </p:extLst>
          </p:nvPr>
        </p:nvGraphicFramePr>
        <p:xfrm>
          <a:off x="5402334" y="1445892"/>
          <a:ext cx="6494392" cy="4791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4392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791134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3200" smtClean="0">
                          <a:effectLst/>
                        </a:rPr>
                        <a:t>Now</a:t>
                      </a:r>
                      <a:r>
                        <a:rPr lang="en-US" sz="3200" baseline="0" smtClean="0">
                          <a:effectLst/>
                        </a:rPr>
                        <a:t> read the text again and complete exercise B.</a:t>
                      </a:r>
                    </a:p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endParaRPr lang="en-US" sz="3200" dirty="0">
                        <a:effectLst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64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Exercise B : </a:t>
            </a:r>
            <a:r>
              <a:rPr lang="en-US" b="1" dirty="0" smtClean="0"/>
              <a:t>reading the text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6110127" y="2333767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0127" y="284555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0176" y="3299338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40176" y="376639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0176" y="4264909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38859" y="4763423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38859" y="5215500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07493" y="5687486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682" y="1132320"/>
            <a:ext cx="8237054" cy="561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Exercise B : </a:t>
            </a:r>
            <a:r>
              <a:rPr lang="en-US" b="1" dirty="0" smtClean="0"/>
              <a:t>reading the text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6110127" y="2333767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0127" y="284555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0176" y="3299338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40176" y="376639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0176" y="4264909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38859" y="4763423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38859" y="5215500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07493" y="5687486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1474033"/>
            <a:ext cx="10303881" cy="5103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919" y="1559809"/>
            <a:ext cx="845129" cy="461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4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C: </a:t>
            </a:r>
            <a:r>
              <a:rPr lang="vi-V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 - my world 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72770"/>
              </p:ext>
            </p:extLst>
          </p:nvPr>
        </p:nvGraphicFramePr>
        <p:xfrm>
          <a:off x="323529" y="1445892"/>
          <a:ext cx="11573197" cy="4791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3197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79113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1, </a:t>
                      </a:r>
                      <a:r>
                        <a:rPr lang="vi-VN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Would </a:t>
                      </a:r>
                      <a:r>
                        <a:rPr lang="vi-VN" sz="3200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you have been brave enough to sail across the ocean alone at the age of 14? </a:t>
                      </a:r>
                      <a:endParaRPr lang="en-US" sz="3200" dirty="0" smtClean="0">
                        <a:solidFill>
                          <a:srgbClr val="24202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2, </a:t>
                      </a:r>
                      <a:r>
                        <a:rPr lang="vi-VN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vi-VN" sz="3200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brave things have you done in your life? </a:t>
                      </a:r>
                      <a:endParaRPr lang="en-US" sz="3200" dirty="0" smtClean="0">
                        <a:solidFill>
                          <a:srgbClr val="24202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Discuss </a:t>
                      </a:r>
                      <a:r>
                        <a:rPr lang="vi-VN" sz="3200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 </a:t>
                      </a:r>
                      <a:r>
                        <a:rPr lang="vi-VN" sz="3200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pairs</a:t>
                      </a:r>
                      <a:r>
                        <a:rPr lang="en-US" sz="3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endParaRPr lang="en-US" sz="3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400" smtClean="0"/>
              <a:t>Adjective to discuss abilities</a:t>
            </a:r>
            <a:endParaRPr lang="en-US" sz="44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718896" y="1779687"/>
            <a:ext cx="8479116" cy="41446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aseline="-25000" dirty="0"/>
              <a:t>b</a:t>
            </a:r>
            <a:r>
              <a:rPr lang="vi-VN" sz="5400" baseline="-25000" dirty="0" smtClean="0"/>
              <a:t>rave</a:t>
            </a:r>
            <a:r>
              <a:rPr lang="en-US" sz="5400" baseline="-25000" dirty="0" smtClean="0"/>
              <a:t>                                 </a:t>
            </a:r>
            <a:r>
              <a:rPr lang="en-US" sz="5400" baseline="-25000" dirty="0" smtClean="0"/>
              <a:t>   </a:t>
            </a:r>
            <a:r>
              <a:rPr lang="vi-VN" sz="5400" baseline="-25000" dirty="0"/>
              <a:t>experienced</a:t>
            </a:r>
            <a:br>
              <a:rPr lang="vi-VN" sz="5400" baseline="-25000" dirty="0"/>
            </a:br>
            <a:r>
              <a:rPr lang="vi-VN" sz="5400" baseline="-25000" dirty="0" smtClean="0"/>
              <a:t>fit</a:t>
            </a:r>
            <a:r>
              <a:rPr lang="en-US" sz="5400" baseline="-25000" dirty="0" smtClean="0"/>
              <a:t>                                           </a:t>
            </a:r>
            <a:r>
              <a:rPr lang="en-US" sz="5400" baseline="-25000" dirty="0" smtClean="0"/>
              <a:t>busy</a:t>
            </a:r>
            <a:r>
              <a:rPr lang="vi-VN" sz="5400" baseline="-25000" dirty="0"/>
              <a:t/>
            </a:r>
            <a:br>
              <a:rPr lang="vi-VN" sz="5400" baseline="-25000" dirty="0"/>
            </a:br>
            <a:r>
              <a:rPr lang="vi-VN" sz="5400" baseline="-25000" dirty="0" smtClean="0"/>
              <a:t>independent</a:t>
            </a:r>
            <a:r>
              <a:rPr lang="en-US" sz="5400" baseline="-25000" dirty="0" smtClean="0"/>
              <a:t>                          </a:t>
            </a:r>
            <a:r>
              <a:rPr lang="en-US" sz="5400" baseline="-25000" dirty="0" smtClean="0"/>
              <a:t>careful</a:t>
            </a:r>
            <a:r>
              <a:rPr lang="vi-VN" sz="5400" baseline="-25000" dirty="0"/>
              <a:t/>
            </a:r>
            <a:br>
              <a:rPr lang="vi-VN" sz="5400" baseline="-25000" dirty="0"/>
            </a:br>
            <a:r>
              <a:rPr lang="vi-VN" sz="5400" baseline="-25000" dirty="0" smtClean="0"/>
              <a:t>interested</a:t>
            </a:r>
            <a:r>
              <a:rPr lang="en-US" sz="5400" baseline="-25000" dirty="0" smtClean="0"/>
              <a:t>                              </a:t>
            </a:r>
            <a:r>
              <a:rPr lang="en-US" sz="5400" baseline="-25000" dirty="0" smtClean="0"/>
              <a:t>challenging</a:t>
            </a:r>
            <a:r>
              <a:rPr lang="vi-VN" sz="5400" baseline="-25000" dirty="0"/>
              <a:t/>
            </a:r>
            <a:br>
              <a:rPr lang="vi-VN" sz="5400" baseline="-25000" dirty="0"/>
            </a:br>
            <a:r>
              <a:rPr lang="vi-VN" sz="5400" baseline="-25000" dirty="0"/>
              <a:t>patient </a:t>
            </a:r>
            <a:r>
              <a:rPr lang="en-US" sz="5400" baseline="-25000" dirty="0" smtClean="0"/>
              <a:t>                                 </a:t>
            </a:r>
            <a:r>
              <a:rPr lang="en-US" sz="5400" baseline="-25000" dirty="0" smtClean="0"/>
              <a:t> complicated</a:t>
            </a:r>
            <a:endParaRPr lang="en-US" sz="5400" baseline="-25000" dirty="0"/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2943" y="510959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Grammar</a:t>
            </a:r>
            <a:endParaRPr lang="en-US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1" y="4933950"/>
            <a:ext cx="2074049" cy="1682031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796" y="1669632"/>
            <a:ext cx="7577082" cy="519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2943" y="510959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Grammar</a:t>
            </a:r>
            <a:endParaRPr lang="en-US" b="1" dirty="0"/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723233"/>
              </p:ext>
            </p:extLst>
          </p:nvPr>
        </p:nvGraphicFramePr>
        <p:xfrm>
          <a:off x="1385838" y="2044888"/>
          <a:ext cx="8880476" cy="4209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80476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209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Exercise D</a:t>
                      </a:r>
                      <a:r>
                        <a:rPr lang="en-US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n-US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Read these sentences and the questions that follow. Circle Y for yes or N for no.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1" y="4933950"/>
            <a:ext cx="2074049" cy="1682031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184" y="3102752"/>
            <a:ext cx="5233731" cy="288910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860" y="3115963"/>
            <a:ext cx="1714513" cy="273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7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2943" y="510959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Grammar</a:t>
            </a:r>
            <a:endParaRPr lang="en-US" b="1" dirty="0"/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367597"/>
              </p:ext>
            </p:extLst>
          </p:nvPr>
        </p:nvGraphicFramePr>
        <p:xfrm>
          <a:off x="458184" y="1885862"/>
          <a:ext cx="11309746" cy="4860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09746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209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Exercise </a:t>
                      </a:r>
                      <a:r>
                        <a:rPr lang="en-US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vi-VN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vi-VN" sz="2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vi-VN" sz="2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Complete the sentences. Use enough, not enough, or too, and the adjective</a:t>
                      </a:r>
                      <a:r>
                        <a:rPr lang="vi-VN" sz="24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US" sz="2400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Subaru’s boat was (big) for two people.</a:t>
                      </a:r>
                      <a:b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 boat is (expensive) for me to buy because I don’t have much money.</a:t>
                      </a:r>
                      <a:b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Crossing the ocean alone is (difficult) for most people to do.</a:t>
                      </a:r>
                      <a:b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My parents say I’m (old) to travel alone. I have to wait until I’m 18.</a:t>
                      </a:r>
                      <a:b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think Subaru’s trip was (dangerous) for a young person. His parents should not have let him go alone.</a:t>
                      </a:r>
                      <a:b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 trip to San Francisco by plane is a fun adventure, and it’s (safe) for my family and me. Maybe we’ll go there for our next vacation.</a:t>
                      </a:r>
                      <a:endParaRPr lang="en-US" sz="20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2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2943" y="510959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Grammar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95" y="1938543"/>
            <a:ext cx="10325671" cy="444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693" y="409072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Extra exercise</a:t>
            </a:r>
            <a:endParaRPr lang="en-US" b="1" dirty="0"/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12238"/>
              </p:ext>
            </p:extLst>
          </p:nvPr>
        </p:nvGraphicFramePr>
        <p:xfrm>
          <a:off x="961197" y="1924181"/>
          <a:ext cx="9989610" cy="432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9610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326544">
                <a:tc>
                  <a:txBody>
                    <a:bodyPr/>
                    <a:lstStyle/>
                    <a:p>
                      <a:pPr marL="0" marR="18415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012190" algn="l"/>
                        </a:tabLst>
                      </a:pPr>
                      <a:r>
                        <a:rPr lang="vi-VN" sz="2000" b="1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Combine these sentences using “too+ adj. + to –verb” or “adj. + enough + to verb”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These oranges are ripe. You can eat them.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 is strong. He can carry this table.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 house is large. My family can live in it.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It was very late. They didn’t go to the movies.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 dress is so dirty. She can’t wear it.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She is not tall. She can’t reach the stop shelf.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Mr. isn’t rich. He can’t buy a car.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My grand mother is very weak. She can’t lift the book.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 film is very good. The children won’t miss it.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347980" algn="l"/>
                        </a:tabLst>
                      </a:pPr>
                      <a:r>
                        <a:rPr lang="vi-VN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Those shoes are large. You can wear them.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9812741" y="5470604"/>
            <a:ext cx="1844371" cy="1250919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606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mtClean="0"/>
              <a:t>Exercise F: Listen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33333"/>
              </p:ext>
            </p:extLst>
          </p:nvPr>
        </p:nvGraphicFramePr>
        <p:xfrm>
          <a:off x="5960002" y="1985599"/>
          <a:ext cx="5936724" cy="3200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6724">
                  <a:extLst>
                    <a:ext uri="{9D8B030D-6E8A-4147-A177-3AD203B41FA5}">
                      <a16:colId xmlns:a16="http://schemas.microsoft.com/office/drawing/2014/main" val="1537301966"/>
                    </a:ext>
                  </a:extLst>
                </a:gridCol>
              </a:tblGrid>
              <a:tr h="32005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24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Close your book and listen to the conversation</a:t>
                      </a:r>
                      <a:r>
                        <a:rPr lang="vi-VN" sz="2400" b="1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endParaRPr lang="en-US" sz="2400" b="1" i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457200" marR="0" indent="-4572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AutoNum type="arabicPeriod"/>
                      </a:pPr>
                      <a:r>
                        <a:rPr lang="vi-VN" sz="2400" b="1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vi-VN" sz="24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does Lisa need to do before she can climb the </a:t>
                      </a:r>
                      <a:r>
                        <a:rPr lang="vi-VN" sz="2400" b="1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mountain</a:t>
                      </a:r>
                      <a:r>
                        <a:rPr lang="en-US" sz="2400" b="1" i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marR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endParaRPr lang="en-US" sz="2400" b="1" i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242644345"/>
                  </a:ext>
                </a:extLst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 rotWithShape="1">
          <a:blip r:embed="rId2"/>
          <a:srcRect l="24680" t="35918" r="42788" b="21037"/>
          <a:stretch/>
        </p:blipFill>
        <p:spPr bwMode="auto">
          <a:xfrm>
            <a:off x="775576" y="1345085"/>
            <a:ext cx="4888245" cy="48919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1158" y="4164463"/>
            <a:ext cx="5814412" cy="385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vi-VN" b="1" dirty="0">
                <a:solidFill>
                  <a:srgbClr val="00B050"/>
                </a:solidFill>
              </a:rPr>
              <a:t>She needs to get stronger by hiking every weekend</a:t>
            </a:r>
            <a:endParaRPr lang="en-US" sz="1100" b="1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 txBox="1">
            <a:spLocks/>
          </p:cNvSpPr>
          <p:nvPr/>
        </p:nvSpPr>
        <p:spPr>
          <a:xfrm>
            <a:off x="421339" y="489179"/>
            <a:ext cx="11573197" cy="724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Goal check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57764"/>
              </p:ext>
            </p:extLst>
          </p:nvPr>
        </p:nvGraphicFramePr>
        <p:xfrm>
          <a:off x="291549" y="1985599"/>
          <a:ext cx="11605178" cy="3200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05178">
                  <a:extLst>
                    <a:ext uri="{9D8B030D-6E8A-4147-A177-3AD203B41FA5}">
                      <a16:colId xmlns:a16="http://schemas.microsoft.com/office/drawing/2014/main" val="1537301966"/>
                    </a:ext>
                  </a:extLst>
                </a:gridCol>
              </a:tblGrid>
              <a:tr h="32005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0" i="1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Write down six things you want to do. </a:t>
                      </a:r>
                      <a:endParaRPr lang="en-US" sz="2800" b="0" i="1" dirty="0" smtClean="0">
                        <a:solidFill>
                          <a:srgbClr val="24202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0" i="1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 </a:t>
                      </a:r>
                      <a:r>
                        <a:rPr lang="vi-VN" sz="2800" b="0" i="1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pairs, discuss whether you can do these things now. </a:t>
                      </a:r>
                      <a:endParaRPr lang="en-US" sz="2800" b="0" i="1" dirty="0" smtClean="0">
                        <a:solidFill>
                          <a:srgbClr val="24202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0" i="1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Are </a:t>
                      </a:r>
                      <a:r>
                        <a:rPr lang="vi-VN" sz="2800" b="0" i="1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you old enough to do them? </a:t>
                      </a:r>
                      <a:endParaRPr lang="en-US" sz="2800" b="0" i="1" dirty="0" smtClean="0">
                        <a:solidFill>
                          <a:srgbClr val="24202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800" b="0" i="1" dirty="0" smtClean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Are </a:t>
                      </a:r>
                      <a:r>
                        <a:rPr lang="vi-VN" sz="2800" b="0" i="1" dirty="0">
                          <a:solidFill>
                            <a:srgbClr val="24202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they affordable or too expensive</a:t>
                      </a:r>
                      <a:r>
                        <a:rPr lang="vi-VN" sz="2800" b="0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?</a:t>
                      </a: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242644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13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3439</TotalTime>
  <Words>571</Words>
  <Application>Microsoft Office PowerPoint</Application>
  <PresentationFormat>Widescreen</PresentationFormat>
  <Paragraphs>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 Unicode MS</vt:lpstr>
      <vt:lpstr>Malgun Gothic</vt:lpstr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110</cp:revision>
  <dcterms:created xsi:type="dcterms:W3CDTF">2020-01-20T05:08:25Z</dcterms:created>
  <dcterms:modified xsi:type="dcterms:W3CDTF">2023-08-15T17:21:44Z</dcterms:modified>
</cp:coreProperties>
</file>