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3"/>
  </p:notesMasterIdLst>
  <p:sldIdLst>
    <p:sldId id="358" r:id="rId4"/>
    <p:sldId id="298" r:id="rId5"/>
    <p:sldId id="372" r:id="rId6"/>
    <p:sldId id="374" r:id="rId7"/>
    <p:sldId id="376" r:id="rId8"/>
    <p:sldId id="377" r:id="rId9"/>
    <p:sldId id="379" r:id="rId10"/>
    <p:sldId id="378" r:id="rId11"/>
    <p:sldId id="3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 showGuides="1">
      <p:cViewPr>
        <p:scale>
          <a:sx n="28" d="100"/>
          <a:sy n="28" d="100"/>
        </p:scale>
        <p:origin x="828" y="85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ake.quiz-maker.com/poll4895449x9DEA44f9-151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 smtClean="0"/>
              <a:t>UNIT </a:t>
            </a:r>
            <a:r>
              <a:rPr lang="en-US" sz="4800" b="1" dirty="0" smtClean="0"/>
              <a:t>5</a:t>
            </a:r>
            <a:r>
              <a:rPr lang="vi-VN" sz="4800" b="1" dirty="0" smtClean="0"/>
              <a:t>: </a:t>
            </a:r>
            <a:r>
              <a:rPr lang="en-US" sz="4800" b="1" cap="all" dirty="0" smtClean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42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Writing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350"/>
            <a:ext cx="3686175" cy="5581650"/>
          </a:xfrm>
          <a:prstGeom prst="rect">
            <a:avLst/>
          </a:prstGeom>
        </p:spPr>
      </p:pic>
      <p:sp>
        <p:nvSpPr>
          <p:cNvPr id="50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5353878" y="101437"/>
            <a:ext cx="3882887" cy="945485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Warm up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22601" y="1854292"/>
            <a:ext cx="7632973" cy="545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i="1" dirty="0"/>
              <a:t>How do you usually contact with friends? </a:t>
            </a:r>
            <a:endParaRPr lang="en-US" sz="2800" i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4590398" y="2504048"/>
            <a:ext cx="6194581" cy="400110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US" sz="2000" u="sng" dirty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https://take.quiz-maker.com/poll4895449x9DEA44f9-151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000" dirty="0"/>
          </a:p>
        </p:txBody>
      </p:sp>
      <p:sp>
        <p:nvSpPr>
          <p:cNvPr id="8" name="Cloud 7"/>
          <p:cNvSpPr/>
          <p:nvPr/>
        </p:nvSpPr>
        <p:spPr>
          <a:xfrm>
            <a:off x="5353878" y="3508976"/>
            <a:ext cx="5526157" cy="201433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Writing </a:t>
            </a:r>
            <a:r>
              <a:rPr lang="en-US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emails using specific information and conjunctions.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179445" y="463635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Writing strategy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887" y="-19114"/>
            <a:ext cx="6785113" cy="6877114"/>
          </a:xfrm>
          <a:prstGeom prst="rect">
            <a:avLst/>
          </a:prstGeom>
        </p:spPr>
      </p:pic>
      <p:pic>
        <p:nvPicPr>
          <p:cNvPr id="1026" name="Picture 2" descr="Writing Guide: Tips to Hone Your Writing Skills | Grammarly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55" y="2606040"/>
            <a:ext cx="2655713" cy="233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39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-106017" y="7369500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5" y="371061"/>
            <a:ext cx="4028661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</a:t>
            </a:r>
            <a:r>
              <a:rPr lang="en-US" sz="2800" b="1" dirty="0" smtClean="0">
                <a:solidFill>
                  <a:schemeClr val="tx1"/>
                </a:solidFill>
              </a:rPr>
              <a:t>D page 61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3826" y="3204723"/>
            <a:ext cx="11224592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1. </a:t>
            </a:r>
            <a:r>
              <a:rPr lang="en-US" sz="3200" dirty="0"/>
              <a:t>C</a:t>
            </a:r>
            <a:r>
              <a:rPr lang="en-US" sz="3200" dirty="0" smtClean="0"/>
              <a:t>hildren              two-year-old </a:t>
            </a:r>
            <a:r>
              <a:rPr lang="en-US" sz="3200" dirty="0"/>
              <a:t>boys </a:t>
            </a:r>
            <a:r>
              <a:rPr lang="en-US" sz="3200" dirty="0" smtClean="0"/>
              <a:t>           two-year-olds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b="1" dirty="0"/>
              <a:t>2. </a:t>
            </a:r>
            <a:r>
              <a:rPr lang="en-US" sz="3200" dirty="0" smtClean="0"/>
              <a:t>Vehicles              airplanes                          transportation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531166" y="3392556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81462" y="3392556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171584" y="3392555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31166" y="4159071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989983" y="4159069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171584" y="4159070"/>
            <a:ext cx="516834" cy="331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3338" y="1554036"/>
            <a:ext cx="11145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2060"/>
                </a:solidFill>
                <a:latin typeface="HelveticaLTStd-Roman"/>
              </a:rPr>
              <a:t>In pairs, rank the information from 1 (most specific) to 3 (least specific). Discuss your reasons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br>
              <a:rPr lang="en-US" sz="2400" i="1" dirty="0">
                <a:solidFill>
                  <a:srgbClr val="002060"/>
                </a:solidFill>
              </a:rPr>
            </a:br>
            <a:endParaRPr lang="en-US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91340" y="371061"/>
            <a:ext cx="4187686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</a:t>
            </a:r>
            <a:r>
              <a:rPr lang="en-US" sz="2800" b="1" dirty="0">
                <a:solidFill>
                  <a:schemeClr val="tx1"/>
                </a:solidFill>
              </a:rPr>
              <a:t>E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page </a:t>
            </a:r>
            <a:r>
              <a:rPr lang="en-US" sz="2800" b="1" dirty="0" smtClean="0">
                <a:solidFill>
                  <a:schemeClr val="tx1"/>
                </a:solidFill>
              </a:rPr>
              <a:t>61</a:t>
            </a:r>
            <a:r>
              <a:rPr lang="en-US" sz="2800" b="1" dirty="0" smtClean="0">
                <a:solidFill>
                  <a:schemeClr val="tx1"/>
                </a:solidFill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4642" y="1246125"/>
            <a:ext cx="11039061" cy="470898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Circle the correct conjunction to complete each sentence</a:t>
            </a:r>
            <a:r>
              <a:rPr lang="en-US" sz="2000" b="1" dirty="0" smtClean="0">
                <a:solidFill>
                  <a:srgbClr val="7030A0"/>
                </a:solidFill>
              </a:rPr>
              <a:t>.</a:t>
            </a:r>
            <a:endParaRPr lang="en-US" sz="2000" b="1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/>
              <a:t>1. </a:t>
            </a:r>
            <a:r>
              <a:rPr lang="en-US" sz="2000" i="1" dirty="0"/>
              <a:t>And </a:t>
            </a:r>
            <a:r>
              <a:rPr lang="en-US" sz="2000" dirty="0"/>
              <a:t>/ </a:t>
            </a:r>
            <a:r>
              <a:rPr lang="en-US" sz="2000" i="1" dirty="0"/>
              <a:t>Or </a:t>
            </a:r>
            <a:r>
              <a:rPr lang="en-US" sz="2000" dirty="0"/>
              <a:t>/ </a:t>
            </a:r>
            <a:r>
              <a:rPr lang="en-US" sz="2000" i="1" dirty="0"/>
              <a:t>But </a:t>
            </a:r>
            <a:r>
              <a:rPr lang="en-US" sz="2000" dirty="0"/>
              <a:t>/ </a:t>
            </a:r>
            <a:r>
              <a:rPr lang="en-US" sz="2000" i="1" dirty="0"/>
              <a:t>Although </a:t>
            </a:r>
            <a:r>
              <a:rPr lang="en-US" sz="2000" dirty="0"/>
              <a:t>the employees made a lot of effort, the company didn’t make a good </a:t>
            </a:r>
            <a:r>
              <a:rPr lang="en-US" sz="2000" dirty="0" smtClean="0"/>
              <a:t>profit last </a:t>
            </a:r>
            <a:r>
              <a:rPr lang="en-US" sz="2000" dirty="0"/>
              <a:t>year.</a:t>
            </a:r>
            <a:br>
              <a:rPr lang="en-US" sz="2000" dirty="0"/>
            </a:br>
            <a:r>
              <a:rPr lang="en-US" sz="2000" b="1" dirty="0"/>
              <a:t>2. </a:t>
            </a:r>
            <a:r>
              <a:rPr lang="en-US" sz="2000" dirty="0"/>
              <a:t>I’m focusing on my English study </a:t>
            </a:r>
            <a:r>
              <a:rPr lang="en-US" sz="2000" i="1" dirty="0"/>
              <a:t>so </a:t>
            </a:r>
            <a:r>
              <a:rPr lang="en-US" sz="2000" dirty="0"/>
              <a:t>/ </a:t>
            </a:r>
            <a:r>
              <a:rPr lang="en-US" sz="2000" i="1" dirty="0"/>
              <a:t>because </a:t>
            </a:r>
            <a:r>
              <a:rPr lang="en-US" sz="2000" dirty="0"/>
              <a:t>/ </a:t>
            </a:r>
            <a:r>
              <a:rPr lang="en-US" sz="2000" i="1" dirty="0"/>
              <a:t>but </a:t>
            </a:r>
            <a:r>
              <a:rPr lang="en-US" sz="2000" dirty="0"/>
              <a:t>/ </a:t>
            </a:r>
            <a:r>
              <a:rPr lang="en-US" sz="2000" i="1" dirty="0"/>
              <a:t>when </a:t>
            </a:r>
            <a:r>
              <a:rPr lang="en-US" sz="2000" dirty="0"/>
              <a:t>I want to work as an interpreter in the future.</a:t>
            </a:r>
            <a:br>
              <a:rPr lang="en-US" sz="2000" dirty="0"/>
            </a:br>
            <a:r>
              <a:rPr lang="en-US" sz="2000" b="1" dirty="0"/>
              <a:t>3. </a:t>
            </a:r>
            <a:r>
              <a:rPr lang="en-US" sz="2000" dirty="0"/>
              <a:t>She is a very bright student, </a:t>
            </a:r>
            <a:r>
              <a:rPr lang="en-US" sz="2000" i="1" dirty="0"/>
              <a:t>or </a:t>
            </a:r>
            <a:r>
              <a:rPr lang="en-US" sz="2000" dirty="0"/>
              <a:t>/ </a:t>
            </a:r>
            <a:r>
              <a:rPr lang="en-US" sz="2000" i="1" dirty="0"/>
              <a:t>when </a:t>
            </a:r>
            <a:r>
              <a:rPr lang="en-US" sz="2000" dirty="0"/>
              <a:t>/ </a:t>
            </a:r>
            <a:r>
              <a:rPr lang="en-US" sz="2000" i="1" dirty="0"/>
              <a:t>but </a:t>
            </a:r>
            <a:r>
              <a:rPr lang="en-US" sz="2000" dirty="0"/>
              <a:t>/ </a:t>
            </a:r>
            <a:r>
              <a:rPr lang="en-US" sz="2000" i="1" dirty="0"/>
              <a:t>so </a:t>
            </a:r>
            <a:r>
              <a:rPr lang="en-US" sz="2000" dirty="0"/>
              <a:t>she should be aware that she still has a lot of </a:t>
            </a:r>
            <a:r>
              <a:rPr lang="en-US" sz="2000" dirty="0" smtClean="0"/>
              <a:t>things to </a:t>
            </a:r>
            <a:r>
              <a:rPr lang="en-US" sz="2000" dirty="0"/>
              <a:t>learn.</a:t>
            </a:r>
            <a:br>
              <a:rPr lang="en-US" sz="2000" dirty="0"/>
            </a:br>
            <a:r>
              <a:rPr lang="en-US" sz="2000" b="1" dirty="0"/>
              <a:t>4. </a:t>
            </a:r>
            <a:r>
              <a:rPr lang="en-US" sz="2000" dirty="0"/>
              <a:t>Bob wants to stay in shape, </a:t>
            </a:r>
            <a:r>
              <a:rPr lang="en-US" sz="2000" i="1" dirty="0"/>
              <a:t>so </a:t>
            </a:r>
            <a:r>
              <a:rPr lang="en-US" sz="2000" dirty="0"/>
              <a:t>/ </a:t>
            </a:r>
            <a:r>
              <a:rPr lang="en-US" sz="2000" i="1" dirty="0"/>
              <a:t>because </a:t>
            </a:r>
            <a:r>
              <a:rPr lang="en-US" sz="2000" dirty="0"/>
              <a:t>/ </a:t>
            </a:r>
            <a:r>
              <a:rPr lang="en-US" sz="2000" i="1" dirty="0"/>
              <a:t>when </a:t>
            </a:r>
            <a:r>
              <a:rPr lang="en-US" sz="2000" dirty="0"/>
              <a:t>/ </a:t>
            </a:r>
            <a:r>
              <a:rPr lang="en-US" sz="2000" i="1" dirty="0"/>
              <a:t>although </a:t>
            </a:r>
            <a:r>
              <a:rPr lang="en-US" sz="2000" dirty="0"/>
              <a:t>he goes running every day.</a:t>
            </a:r>
            <a:br>
              <a:rPr lang="en-US" sz="2000" dirty="0"/>
            </a:br>
            <a:r>
              <a:rPr lang="en-US" sz="2000" b="1" dirty="0"/>
              <a:t>5. </a:t>
            </a:r>
            <a:r>
              <a:rPr lang="en-US" sz="2000" i="1" dirty="0"/>
              <a:t>Or </a:t>
            </a:r>
            <a:r>
              <a:rPr lang="en-US" sz="2000" dirty="0"/>
              <a:t>/ </a:t>
            </a:r>
            <a:r>
              <a:rPr lang="en-US" sz="2000" i="1" dirty="0"/>
              <a:t>Although </a:t>
            </a:r>
            <a:r>
              <a:rPr lang="en-US" sz="2000" dirty="0"/>
              <a:t>/ </a:t>
            </a:r>
            <a:r>
              <a:rPr lang="en-US" sz="2000" i="1" dirty="0"/>
              <a:t>Afte</a:t>
            </a:r>
            <a:r>
              <a:rPr lang="en-US" sz="2000" dirty="0"/>
              <a:t>r / </a:t>
            </a:r>
            <a:r>
              <a:rPr lang="en-US" sz="2000" i="1" dirty="0"/>
              <a:t>And </a:t>
            </a:r>
            <a:r>
              <a:rPr lang="en-US" sz="2000" dirty="0"/>
              <a:t>he graduated from high school, he went to America to continue his studies</a:t>
            </a:r>
            <a:r>
              <a:rPr lang="en-US" sz="2000" dirty="0" smtClean="0"/>
              <a:t>.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994992" y="1775792"/>
            <a:ext cx="1060174" cy="3975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59896" y="2756453"/>
            <a:ext cx="1060174" cy="39756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71930" y="3600614"/>
            <a:ext cx="516835" cy="4943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280452" y="4484971"/>
            <a:ext cx="516835" cy="4943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49218" y="4964584"/>
            <a:ext cx="662610" cy="5967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5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-106017" y="7369500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5" y="371061"/>
            <a:ext cx="4028661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</a:t>
            </a:r>
            <a:r>
              <a:rPr lang="en-US" sz="2800" b="1" dirty="0" smtClean="0">
                <a:solidFill>
                  <a:schemeClr val="tx1"/>
                </a:solidFill>
              </a:rPr>
              <a:t>F page 61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3338" y="1554036"/>
            <a:ext cx="111450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one of the challenges you told your partner about in A. Follow the steps</a:t>
            </a:r>
            <a:r>
              <a:rPr lang="en-US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3339" y="2844762"/>
            <a:ext cx="10919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Write 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sentence to describe the challenge</a:t>
            </a:r>
            <a:r>
              <a:rPr lang="en-US" sz="3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the sentence, list key words about what </a:t>
            </a:r>
            <a:r>
              <a:rPr lang="en-US" sz="3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happened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How did you face the </a:t>
            </a:r>
            <a:r>
              <a:rPr lang="en-US" sz="3200" dirty="0" smtClean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challenge? What </a:t>
            </a:r>
            <a:r>
              <a:rPr lang="en-US" sz="3200" dirty="0">
                <a:solidFill>
                  <a:srgbClr val="242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happened after that?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92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31095" y="371061"/>
            <a:ext cx="4028661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Sample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6872" y="1998966"/>
            <a:ext cx="10456709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One challenge that I faced in life was learning to ride a </a:t>
            </a:r>
            <a:r>
              <a:rPr lang="en-US" sz="3200" b="1" i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bike.</a:t>
            </a:r>
          </a:p>
          <a:p>
            <a:endParaRPr lang="en-US" sz="3200" b="1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Scary</a:t>
            </a:r>
          </a:p>
          <a:p>
            <a:pPr marL="457200" indent="-457200">
              <a:buFontTx/>
              <a:buChar char="-"/>
            </a:pP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didn't know how to balance and steer 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properly</a:t>
            </a:r>
          </a:p>
          <a:p>
            <a:pPr marL="457200" indent="-457200">
              <a:buFontTx/>
              <a:buChar char="-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Got a few scratches</a:t>
            </a:r>
          </a:p>
          <a:p>
            <a:pPr marL="457200" indent="-457200">
              <a:buFontTx/>
              <a:buChar char="-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give up</a:t>
            </a:r>
          </a:p>
          <a:p>
            <a:pPr marL="457200" indent="-457200">
              <a:buFontTx/>
              <a:buChar char="-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helped </a:t>
            </a:r>
          </a:p>
          <a:p>
            <a:pPr marL="457200" indent="-457200">
              <a:buFontTx/>
              <a:buChar char="-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Able to ride without support</a:t>
            </a:r>
          </a:p>
          <a:p>
            <a:pPr marL="457200" indent="-457200">
              <a:buFontTx/>
              <a:buChar char="-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4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-106017" y="7369500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5" y="371061"/>
            <a:ext cx="4028661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Goal check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3338" y="1554036"/>
            <a:ext cx="111450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Describe a personal challenge</a:t>
            </a:r>
          </a:p>
          <a:p>
            <a:pPr algn="just"/>
            <a:r>
              <a:rPr lang="en-US" sz="25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an email (150-180 words) to jane, telling her about a challenging experiences </a:t>
            </a:r>
            <a:r>
              <a:rPr lang="en-US" sz="25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your own life</a:t>
            </a:r>
            <a:r>
              <a:rPr lang="en-US" sz="25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3339" y="2844762"/>
            <a:ext cx="10919792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18" y="2844762"/>
            <a:ext cx="1024890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2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3550</TotalTime>
  <Words>343</Words>
  <Application>Microsoft Office PowerPoint</Application>
  <PresentationFormat>Widescreen</PresentationFormat>
  <Paragraphs>35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 Unicode MS</vt:lpstr>
      <vt:lpstr>HelveticaLTStd-Roman</vt:lpstr>
      <vt:lpstr>Malgun Gothic</vt:lpstr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137</cp:revision>
  <dcterms:created xsi:type="dcterms:W3CDTF">2020-01-20T05:08:25Z</dcterms:created>
  <dcterms:modified xsi:type="dcterms:W3CDTF">2023-08-16T07:44:58Z</dcterms:modified>
</cp:coreProperties>
</file>