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6"/>
  </p:notesMasterIdLst>
  <p:sldIdLst>
    <p:sldId id="358" r:id="rId4"/>
    <p:sldId id="347" r:id="rId5"/>
    <p:sldId id="298" r:id="rId6"/>
    <p:sldId id="318" r:id="rId7"/>
    <p:sldId id="375" r:id="rId8"/>
    <p:sldId id="376" r:id="rId9"/>
    <p:sldId id="370" r:id="rId10"/>
    <p:sldId id="377" r:id="rId11"/>
    <p:sldId id="373" r:id="rId12"/>
    <p:sldId id="378" r:id="rId13"/>
    <p:sldId id="371" r:id="rId14"/>
    <p:sldId id="3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DB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63" d="100"/>
          <a:sy n="63" d="100"/>
        </p:scale>
        <p:origin x="796" y="64"/>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a:t>UNIT </a:t>
            </a:r>
            <a:r>
              <a:rPr lang="en-US" sz="4800" b="1"/>
              <a:t>6</a:t>
            </a:r>
            <a:r>
              <a:rPr lang="vi-VN" sz="4800" b="1"/>
              <a:t>: </a:t>
            </a:r>
            <a:r>
              <a:rPr lang="en-US" sz="4800" b="1" cap="all"/>
              <a:t>transition</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a:solidFill>
                  <a:srgbClr val="0070C0"/>
                </a:solidFill>
              </a:rPr>
              <a:t>45</a:t>
            </a:r>
            <a:r>
              <a:rPr lang="vi-VN" sz="3200" b="1" dirty="0">
                <a:solidFill>
                  <a:srgbClr val="0070C0"/>
                </a:solidFill>
              </a:rPr>
              <a:t>: </a:t>
            </a:r>
            <a:r>
              <a:rPr lang="en-US" sz="3200" b="1" dirty="0">
                <a:solidFill>
                  <a:srgbClr val="0070C0"/>
                </a:solidFill>
              </a:rPr>
              <a:t>Listening</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5" y="544740"/>
            <a:ext cx="6392092" cy="5768519"/>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Rectangle 23"/>
          <p:cNvSpPr/>
          <p:nvPr/>
        </p:nvSpPr>
        <p:spPr>
          <a:xfrm>
            <a:off x="5434821" y="796729"/>
            <a:ext cx="6042403" cy="1707840"/>
          </a:xfrm>
          <a:prstGeom prst="rect">
            <a:avLst/>
          </a:prstGeom>
        </p:spPr>
        <p:txBody>
          <a:bodyPr wrap="square">
            <a:spAutoFit/>
          </a:bodyPr>
          <a:lstStyle/>
          <a:p>
            <a:pPr lvl="0" algn="ctr">
              <a:lnSpc>
                <a:spcPct val="200000"/>
              </a:lnSpc>
              <a:spcBef>
                <a:spcPts val="100"/>
              </a:spcBef>
              <a:spcAft>
                <a:spcPts val="100"/>
              </a:spcAft>
            </a:pPr>
            <a:r>
              <a:rPr lang="en-US" sz="2800" b="1"/>
              <a:t>Guess what?</a:t>
            </a:r>
            <a:r>
              <a:rPr lang="vi-VN" sz="2800" b="1"/>
              <a:t> </a:t>
            </a:r>
            <a:endParaRPr lang="en-US" sz="2800" b="1"/>
          </a:p>
          <a:p>
            <a:pPr lvl="0" algn="ctr">
              <a:lnSpc>
                <a:spcPct val="200000"/>
              </a:lnSpc>
              <a:spcBef>
                <a:spcPts val="100"/>
              </a:spcBef>
              <a:spcAft>
                <a:spcPts val="100"/>
              </a:spcAft>
            </a:pPr>
            <a:endParaRPr lang="en-US" sz="2800" b="1"/>
          </a:p>
        </p:txBody>
      </p:sp>
      <p:sp>
        <p:nvSpPr>
          <p:cNvPr id="8" name="Rectangle 7"/>
          <p:cNvSpPr/>
          <p:nvPr/>
        </p:nvSpPr>
        <p:spPr>
          <a:xfrm>
            <a:off x="5381224" y="2328344"/>
            <a:ext cx="6096000" cy="3539815"/>
          </a:xfrm>
          <a:prstGeom prst="rect">
            <a:avLst/>
          </a:prstGeom>
        </p:spPr>
        <p:txBody>
          <a:bodyPr>
            <a:spAutoFit/>
          </a:bodyPr>
          <a:lstStyle/>
          <a:p>
            <a:pPr marL="342900" marR="1905" lvl="0" indent="-342900" algn="just">
              <a:lnSpc>
                <a:spcPct val="115000"/>
              </a:lnSpc>
              <a:spcBef>
                <a:spcPts val="100"/>
              </a:spcBef>
              <a:spcAft>
                <a:spcPts val="100"/>
              </a:spcAft>
              <a:buFont typeface="Arial" panose="020B0604020202020204" pitchFamily="34" charset="0"/>
              <a:buChar char="-"/>
            </a:pPr>
            <a:r>
              <a:rPr lang="vi-VN" sz="2400" dirty="0"/>
              <a:t>It has 2 words</a:t>
            </a:r>
            <a:endParaRPr lang="en-US" sz="2400" dirty="0"/>
          </a:p>
          <a:p>
            <a:pPr marL="342900" marR="1905" lvl="0" indent="-342900" algn="just">
              <a:lnSpc>
                <a:spcPct val="115000"/>
              </a:lnSpc>
              <a:spcBef>
                <a:spcPts val="100"/>
              </a:spcBef>
              <a:spcAft>
                <a:spcPts val="100"/>
              </a:spcAft>
              <a:buFont typeface="Arial" panose="020B0604020202020204" pitchFamily="34" charset="0"/>
              <a:buChar char="-"/>
            </a:pPr>
            <a:r>
              <a:rPr lang="vi-VN" sz="2400" dirty="0"/>
              <a:t>It refers to a specific time period in someone's life.</a:t>
            </a:r>
            <a:endParaRPr lang="en-US" sz="2400" dirty="0"/>
          </a:p>
          <a:p>
            <a:pPr marL="342900" marR="1905" lvl="0" indent="-342900" algn="just">
              <a:lnSpc>
                <a:spcPct val="115000"/>
              </a:lnSpc>
              <a:spcBef>
                <a:spcPts val="100"/>
              </a:spcBef>
              <a:spcAft>
                <a:spcPts val="100"/>
              </a:spcAft>
              <a:buFont typeface="Arial" panose="020B0604020202020204" pitchFamily="34" charset="0"/>
              <a:buChar char="-"/>
            </a:pPr>
            <a:r>
              <a:rPr lang="vi-VN" sz="2400" dirty="0"/>
              <a:t>It is often associated with a specific developmental stage or learning process.</a:t>
            </a:r>
            <a:endParaRPr lang="en-US" sz="2400" dirty="0"/>
          </a:p>
          <a:p>
            <a:pPr marL="342900" marR="1905" lvl="0" indent="-342900" algn="just">
              <a:lnSpc>
                <a:spcPct val="115000"/>
              </a:lnSpc>
              <a:spcBef>
                <a:spcPts val="100"/>
              </a:spcBef>
              <a:spcAft>
                <a:spcPts val="100"/>
              </a:spcAft>
              <a:buFont typeface="Arial" panose="020B0604020202020204" pitchFamily="34" charset="0"/>
              <a:buChar char="-"/>
            </a:pPr>
            <a:r>
              <a:rPr lang="vi-VN" sz="2400" dirty="0"/>
              <a:t>It suggests an optimal timeframe for acquiring certain skills or abilities.</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822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51" name="Cloud Callout 50"/>
          <p:cNvSpPr/>
          <p:nvPr/>
        </p:nvSpPr>
        <p:spPr>
          <a:xfrm>
            <a:off x="4796812" y="204715"/>
            <a:ext cx="5881036" cy="2907482"/>
          </a:xfrm>
          <a:prstGeom prst="cloudCallout">
            <a:avLst>
              <a:gd name="adj1" fmla="val -74024"/>
              <a:gd name="adj2" fmla="val -56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70C0"/>
                </a:solidFill>
              </a:rPr>
              <a:t>The answer is:</a:t>
            </a:r>
          </a:p>
          <a:p>
            <a:pPr algn="ctr"/>
            <a:r>
              <a:rPr lang="vi-VN" sz="3600"/>
              <a:t>Critical period</a:t>
            </a:r>
            <a:endParaRPr lang="en-US" sz="4800" dirty="0">
              <a:solidFill>
                <a:srgbClr val="0070C0"/>
              </a:solidFill>
            </a:endParaRPr>
          </a:p>
        </p:txBody>
      </p:sp>
    </p:spTree>
    <p:extLst>
      <p:ext uri="{BB962C8B-B14F-4D97-AF65-F5344CB8AC3E}">
        <p14:creationId xmlns:p14="http://schemas.microsoft.com/office/powerpoint/2010/main" val="273794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A: Discussion</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76988444"/>
              </p:ext>
            </p:extLst>
          </p:nvPr>
        </p:nvGraphicFramePr>
        <p:xfrm>
          <a:off x="3314700" y="1445892"/>
          <a:ext cx="8582026" cy="5154930"/>
        </p:xfrm>
        <a:graphic>
          <a:graphicData uri="http://schemas.openxmlformats.org/drawingml/2006/table">
            <a:tbl>
              <a:tblPr>
                <a:tableStyleId>{5C22544A-7EE6-4342-B048-85BDC9FD1C3A}</a:tableStyleId>
              </a:tblPr>
              <a:tblGrid>
                <a:gridCol w="8582026">
                  <a:extLst>
                    <a:ext uri="{9D8B030D-6E8A-4147-A177-3AD203B41FA5}">
                      <a16:colId xmlns:a16="http://schemas.microsoft.com/office/drawing/2014/main" val="2271698276"/>
                    </a:ext>
                  </a:extLst>
                </a:gridCol>
              </a:tblGrid>
              <a:tr h="4791134">
                <a:tc>
                  <a:txBody>
                    <a:bodyPr/>
                    <a:lstStyle/>
                    <a:p>
                      <a:pPr marL="0" marR="0" algn="just">
                        <a:lnSpc>
                          <a:spcPct val="115000"/>
                        </a:lnSpc>
                        <a:spcBef>
                          <a:spcPts val="200"/>
                        </a:spcBef>
                        <a:spcAft>
                          <a:spcPts val="200"/>
                        </a:spcAft>
                      </a:pPr>
                      <a:r>
                        <a:rPr lang="en-US" sz="3200" b="1" i="1" dirty="0">
                          <a:effectLst/>
                          <a:latin typeface="Times New Roman" panose="02020603050405020304" pitchFamily="18" charset="0"/>
                          <a:ea typeface="Times New Roman" panose="02020603050405020304" pitchFamily="18" charset="0"/>
                          <a:cs typeface="Times New Roman" panose="02020603050405020304" pitchFamily="18" charset="0"/>
                        </a:rPr>
                        <a:t>Work</a:t>
                      </a:r>
                      <a:r>
                        <a:rPr lang="en-US" sz="3200" b="1" i="1" baseline="0" dirty="0">
                          <a:effectLst/>
                          <a:latin typeface="Times New Roman" panose="02020603050405020304" pitchFamily="18" charset="0"/>
                          <a:ea typeface="Times New Roman" panose="02020603050405020304" pitchFamily="18" charset="0"/>
                          <a:cs typeface="Times New Roman" panose="02020603050405020304" pitchFamily="18" charset="0"/>
                        </a:rPr>
                        <a:t> in pair then add your own ideas if you have.</a:t>
                      </a:r>
                    </a:p>
                    <a:p>
                      <a:pPr marL="0" marR="0" lvl="0" indent="0" algn="l" defTabSz="914400" rtl="0" eaLnBrk="1" fontAlgn="auto" latinLnBrk="0" hangingPunct="1">
                        <a:lnSpc>
                          <a:spcPct val="115000"/>
                        </a:lnSpc>
                        <a:spcBef>
                          <a:spcPts val="200"/>
                        </a:spcBef>
                        <a:spcAft>
                          <a:spcPts val="200"/>
                        </a:spcAft>
                        <a:buClrTx/>
                        <a:buSzTx/>
                        <a:buFontTx/>
                        <a:buNone/>
                        <a:tabLst/>
                        <a:defRPr/>
                      </a:pPr>
                      <a:r>
                        <a:rPr lang="en-US" sz="3200" dirty="0">
                          <a:solidFill>
                            <a:srgbClr val="242021"/>
                          </a:solidFill>
                          <a:latin typeface="Times New Roman" panose="02020603050405020304" pitchFamily="18" charset="0"/>
                          <a:cs typeface="Times New Roman" panose="02020603050405020304" pitchFamily="18" charset="0"/>
                        </a:rPr>
                        <a:t>In your opinion, when does someone become an adult? Why?</a:t>
                      </a:r>
                      <a:br>
                        <a:rPr lang="en-US" sz="3200" dirty="0">
                          <a:solidFill>
                            <a:srgbClr val="242021"/>
                          </a:solidFill>
                          <a:latin typeface="Times New Roman" panose="02020603050405020304" pitchFamily="18" charset="0"/>
                          <a:cs typeface="Times New Roman" panose="02020603050405020304" pitchFamily="18" charset="0"/>
                        </a:rPr>
                      </a:br>
                      <a:r>
                        <a:rPr lang="en-US" sz="3200" dirty="0">
                          <a:solidFill>
                            <a:srgbClr val="242021"/>
                          </a:solidFill>
                          <a:latin typeface="Times New Roman" panose="02020603050405020304" pitchFamily="18" charset="0"/>
                          <a:cs typeface="Times New Roman" panose="02020603050405020304" pitchFamily="18" charset="0"/>
                        </a:rPr>
                        <a:t>• when they graduate </a:t>
                      </a:r>
                    </a:p>
                    <a:p>
                      <a:pPr marL="0" marR="0" lvl="0" indent="0" algn="l" defTabSz="914400" rtl="0" eaLnBrk="1" fontAlgn="auto" latinLnBrk="0" hangingPunct="1">
                        <a:lnSpc>
                          <a:spcPct val="115000"/>
                        </a:lnSpc>
                        <a:spcBef>
                          <a:spcPts val="200"/>
                        </a:spcBef>
                        <a:spcAft>
                          <a:spcPts val="200"/>
                        </a:spcAft>
                        <a:buClrTx/>
                        <a:buSzTx/>
                        <a:buFontTx/>
                        <a:buNone/>
                        <a:tabLst/>
                        <a:defRPr/>
                      </a:pPr>
                      <a:r>
                        <a:rPr lang="en-US" sz="3200" dirty="0">
                          <a:solidFill>
                            <a:srgbClr val="242021"/>
                          </a:solidFill>
                          <a:latin typeface="Times New Roman" panose="02020603050405020304" pitchFamily="18" charset="0"/>
                          <a:cs typeface="Times New Roman" panose="02020603050405020304" pitchFamily="18" charset="0"/>
                        </a:rPr>
                        <a:t>• when they have a child</a:t>
                      </a:r>
                      <a:br>
                        <a:rPr lang="en-US" sz="3200" dirty="0">
                          <a:solidFill>
                            <a:srgbClr val="242021"/>
                          </a:solidFill>
                          <a:latin typeface="Times New Roman" panose="02020603050405020304" pitchFamily="18" charset="0"/>
                          <a:cs typeface="Times New Roman" panose="02020603050405020304" pitchFamily="18" charset="0"/>
                        </a:rPr>
                      </a:br>
                      <a:r>
                        <a:rPr lang="en-US" sz="3200" dirty="0">
                          <a:solidFill>
                            <a:srgbClr val="242021"/>
                          </a:solidFill>
                          <a:latin typeface="Times New Roman" panose="02020603050405020304" pitchFamily="18" charset="0"/>
                          <a:cs typeface="Times New Roman" panose="02020603050405020304" pitchFamily="18" charset="0"/>
                        </a:rPr>
                        <a:t>• when they have their own home </a:t>
                      </a:r>
                    </a:p>
                    <a:p>
                      <a:pPr marL="0" marR="0" lvl="0" indent="0" algn="l" defTabSz="914400" rtl="0" eaLnBrk="1" fontAlgn="auto" latinLnBrk="0" hangingPunct="1">
                        <a:lnSpc>
                          <a:spcPct val="115000"/>
                        </a:lnSpc>
                        <a:spcBef>
                          <a:spcPts val="200"/>
                        </a:spcBef>
                        <a:spcAft>
                          <a:spcPts val="200"/>
                        </a:spcAft>
                        <a:buClrTx/>
                        <a:buSzTx/>
                        <a:buFontTx/>
                        <a:buNone/>
                        <a:tabLst/>
                        <a:defRPr/>
                      </a:pPr>
                      <a:r>
                        <a:rPr lang="en-US" sz="3200" dirty="0">
                          <a:solidFill>
                            <a:srgbClr val="242021"/>
                          </a:solidFill>
                          <a:latin typeface="Times New Roman" panose="02020603050405020304" pitchFamily="18" charset="0"/>
                          <a:cs typeface="Times New Roman" panose="02020603050405020304" pitchFamily="18" charset="0"/>
                        </a:rPr>
                        <a:t>• when they start their career</a:t>
                      </a:r>
                      <a:br>
                        <a:rPr lang="en-US" sz="3200" dirty="0">
                          <a:solidFill>
                            <a:srgbClr val="242021"/>
                          </a:solidFill>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pic>
        <p:nvPicPr>
          <p:cNvPr id="10" name="Picture 9"/>
          <p:cNvPicPr/>
          <p:nvPr/>
        </p:nvPicPr>
        <p:blipFill rotWithShape="1">
          <a:blip r:embed="rId2"/>
          <a:srcRect l="16507" t="32782" r="59455" b="32155"/>
          <a:stretch/>
        </p:blipFill>
        <p:spPr bwMode="auto">
          <a:xfrm>
            <a:off x="0" y="2421749"/>
            <a:ext cx="2943083" cy="24353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2469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2" name="TextBox 1"/>
          <p:cNvSpPr txBox="1"/>
          <p:nvPr/>
        </p:nvSpPr>
        <p:spPr>
          <a:xfrm>
            <a:off x="4492885" y="1513206"/>
            <a:ext cx="6332562" cy="5170646"/>
          </a:xfrm>
          <a:prstGeom prst="rect">
            <a:avLst/>
          </a:prstGeom>
          <a:noFill/>
        </p:spPr>
        <p:txBody>
          <a:bodyPr wrap="square" rtlCol="0">
            <a:spAutoFit/>
          </a:bodyPr>
          <a:lstStyle/>
          <a:p>
            <a:r>
              <a:rPr lang="vi-VN" sz="2400" dirty="0"/>
              <a:t>Do one’s taxes (v)</a:t>
            </a:r>
            <a:r>
              <a:rPr lang="en-US" sz="2400" dirty="0"/>
              <a:t>:</a:t>
            </a:r>
          </a:p>
          <a:p>
            <a:endParaRPr lang="en-US" sz="2400" dirty="0"/>
          </a:p>
          <a:p>
            <a:r>
              <a:rPr lang="vi-VN" sz="2400" dirty="0"/>
              <a:t>Adulthood (n)</a:t>
            </a:r>
            <a:r>
              <a:rPr lang="en-US" sz="2400" dirty="0"/>
              <a:t>:</a:t>
            </a:r>
          </a:p>
          <a:p>
            <a:endParaRPr lang="en-US" sz="2400" dirty="0"/>
          </a:p>
          <a:p>
            <a:r>
              <a:rPr lang="en-US" sz="2400" dirty="0"/>
              <a:t>S</a:t>
            </a:r>
            <a:r>
              <a:rPr lang="vi-VN" sz="2400" dirty="0"/>
              <a:t>avings plan (a)</a:t>
            </a:r>
            <a:r>
              <a:rPr lang="en-US" sz="2400" dirty="0"/>
              <a:t>:</a:t>
            </a:r>
          </a:p>
          <a:p>
            <a:endParaRPr lang="en-US" sz="2400" dirty="0"/>
          </a:p>
          <a:p>
            <a:r>
              <a:rPr lang="vi-VN" sz="2400" dirty="0"/>
              <a:t>Graduation (n)</a:t>
            </a:r>
            <a:r>
              <a:rPr lang="en-US" sz="2400" dirty="0"/>
              <a:t>:</a:t>
            </a:r>
          </a:p>
          <a:p>
            <a:endParaRPr lang="en-US" sz="2400" dirty="0"/>
          </a:p>
          <a:p>
            <a:r>
              <a:rPr lang="vi-VN" sz="2400" dirty="0"/>
              <a:t>take care of  (v)</a:t>
            </a:r>
            <a:r>
              <a:rPr lang="en-US" sz="2400" dirty="0"/>
              <a:t>:</a:t>
            </a:r>
          </a:p>
          <a:p>
            <a:endParaRPr lang="en-US" sz="2400" dirty="0"/>
          </a:p>
          <a:p>
            <a:r>
              <a:rPr lang="vi-VN" sz="2400" dirty="0"/>
              <a:t>have a positive view of … (v)</a:t>
            </a:r>
            <a:r>
              <a:rPr lang="en-US" sz="2400" dirty="0"/>
              <a:t>:</a:t>
            </a:r>
          </a:p>
          <a:p>
            <a:endParaRPr lang="en-US" sz="2400" dirty="0"/>
          </a:p>
          <a:p>
            <a:r>
              <a:rPr lang="vi-VN" sz="2400" dirty="0"/>
              <a:t>finish my education (v)</a:t>
            </a:r>
            <a:r>
              <a:rPr lang="en-US" dirty="0"/>
              <a:t>:</a:t>
            </a:r>
          </a:p>
          <a:p>
            <a:endParaRPr lang="en-US" dirty="0"/>
          </a:p>
        </p:txBody>
      </p:sp>
      <p:sp>
        <p:nvSpPr>
          <p:cNvPr id="6" name="Rectangle 5"/>
          <p:cNvSpPr/>
          <p:nvPr/>
        </p:nvSpPr>
        <p:spPr>
          <a:xfrm>
            <a:off x="7277031" y="1566803"/>
            <a:ext cx="2388357"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Đóng thuế</a:t>
            </a:r>
          </a:p>
        </p:txBody>
      </p:sp>
      <p:sp>
        <p:nvSpPr>
          <p:cNvPr id="50" name="Rectangle 49"/>
          <p:cNvSpPr/>
          <p:nvPr/>
        </p:nvSpPr>
        <p:spPr>
          <a:xfrm>
            <a:off x="7006348" y="2346315"/>
            <a:ext cx="2388357"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Thời kì trưởng thành</a:t>
            </a:r>
          </a:p>
        </p:txBody>
      </p:sp>
      <p:sp>
        <p:nvSpPr>
          <p:cNvPr id="52" name="Rectangle 51"/>
          <p:cNvSpPr/>
          <p:nvPr/>
        </p:nvSpPr>
        <p:spPr>
          <a:xfrm>
            <a:off x="7087100" y="3051676"/>
            <a:ext cx="2388357"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Kế hoạch tiết kiệm</a:t>
            </a:r>
          </a:p>
        </p:txBody>
      </p:sp>
      <p:sp>
        <p:nvSpPr>
          <p:cNvPr id="53" name="Rectangle 52"/>
          <p:cNvSpPr/>
          <p:nvPr/>
        </p:nvSpPr>
        <p:spPr>
          <a:xfrm>
            <a:off x="6833476" y="3767415"/>
            <a:ext cx="2388357"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Tốt nghiệp</a:t>
            </a:r>
          </a:p>
        </p:txBody>
      </p:sp>
      <p:sp>
        <p:nvSpPr>
          <p:cNvPr id="54" name="Rectangle 53"/>
          <p:cNvSpPr/>
          <p:nvPr/>
        </p:nvSpPr>
        <p:spPr>
          <a:xfrm>
            <a:off x="7006348" y="4469235"/>
            <a:ext cx="2388357"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Chăm sóc</a:t>
            </a:r>
          </a:p>
        </p:txBody>
      </p:sp>
      <p:sp>
        <p:nvSpPr>
          <p:cNvPr id="55" name="Rectangle 54"/>
          <p:cNvSpPr/>
          <p:nvPr/>
        </p:nvSpPr>
        <p:spPr>
          <a:xfrm>
            <a:off x="8779670" y="5225173"/>
            <a:ext cx="2388357"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Có thái độ tích cực</a:t>
            </a:r>
          </a:p>
        </p:txBody>
      </p:sp>
      <p:sp>
        <p:nvSpPr>
          <p:cNvPr id="56" name="Rectangle 55"/>
          <p:cNvSpPr/>
          <p:nvPr/>
        </p:nvSpPr>
        <p:spPr>
          <a:xfrm>
            <a:off x="7756977" y="5972321"/>
            <a:ext cx="3436960" cy="361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Hoàn thành việc học ở trường</a:t>
            </a:r>
          </a:p>
        </p:txBody>
      </p:sp>
      <p:sp>
        <p:nvSpPr>
          <p:cNvPr id="4" name="Rectangle 3"/>
          <p:cNvSpPr/>
          <p:nvPr/>
        </p:nvSpPr>
        <p:spPr>
          <a:xfrm>
            <a:off x="4168434" y="247164"/>
            <a:ext cx="4611236" cy="61555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Vocabulary</a:t>
            </a:r>
          </a:p>
        </p:txBody>
      </p:sp>
    </p:spTree>
    <p:extLst>
      <p:ext uri="{BB962C8B-B14F-4D97-AF65-F5344CB8AC3E}">
        <p14:creationId xmlns:p14="http://schemas.microsoft.com/office/powerpoint/2010/main" val="3617172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943692" y="409072"/>
            <a:ext cx="9912015" cy="1135579"/>
          </a:xfrm>
          <a:solidFill>
            <a:schemeClr val="accent1">
              <a:lumMod val="20000"/>
              <a:lumOff val="80000"/>
            </a:schemeClr>
          </a:solidFill>
        </p:spPr>
        <p:txBody>
          <a:bodyPr/>
          <a:lstStyle/>
          <a:p>
            <a:r>
              <a:rPr lang="en-US" b="1" dirty="0"/>
              <a:t>Vocabulary checking</a:t>
            </a:r>
          </a:p>
        </p:txBody>
      </p:sp>
      <p:graphicFrame>
        <p:nvGraphicFramePr>
          <p:cNvPr id="40" name="Table 39"/>
          <p:cNvGraphicFramePr>
            <a:graphicFrameLocks noGrp="1"/>
          </p:cNvGraphicFramePr>
          <p:nvPr>
            <p:extLst>
              <p:ext uri="{D42A27DB-BD31-4B8C-83A1-F6EECF244321}">
                <p14:modId xmlns:p14="http://schemas.microsoft.com/office/powerpoint/2010/main" val="2103296742"/>
              </p:ext>
            </p:extLst>
          </p:nvPr>
        </p:nvGraphicFramePr>
        <p:xfrm>
          <a:off x="961197" y="1924181"/>
          <a:ext cx="9989610" cy="4326544"/>
        </p:xfrm>
        <a:graphic>
          <a:graphicData uri="http://schemas.openxmlformats.org/drawingml/2006/table">
            <a:tbl>
              <a:tblPr>
                <a:tableStyleId>{5C22544A-7EE6-4342-B048-85BDC9FD1C3A}</a:tableStyleId>
              </a:tblPr>
              <a:tblGrid>
                <a:gridCol w="9989610">
                  <a:extLst>
                    <a:ext uri="{9D8B030D-6E8A-4147-A177-3AD203B41FA5}">
                      <a16:colId xmlns:a16="http://schemas.microsoft.com/office/drawing/2014/main" val="2271698276"/>
                    </a:ext>
                  </a:extLst>
                </a:gridCol>
              </a:tblGrid>
              <a:tr h="4326544">
                <a:tc>
                  <a:txBody>
                    <a:bodyPr/>
                    <a:lstStyle/>
                    <a:p>
                      <a:pPr marL="457200" marR="0" indent="-457200" algn="just">
                        <a:lnSpc>
                          <a:spcPct val="115000"/>
                        </a:lnSpc>
                        <a:spcBef>
                          <a:spcPts val="0"/>
                        </a:spcBef>
                        <a:spcAft>
                          <a:spcPts val="0"/>
                        </a:spcAft>
                        <a:buFont typeface="Arial" panose="020B0604020202020204" pitchFamily="34" charset="0"/>
                        <a:buChar char="•"/>
                      </a:pPr>
                      <a:r>
                        <a:rPr lang="vi-VN" sz="3600" kern="1200" dirty="0">
                          <a:solidFill>
                            <a:schemeClr val="dk1"/>
                          </a:solidFill>
                          <a:effectLst/>
                          <a:latin typeface="Times New Roman" panose="02020603050405020304" pitchFamily="18" charset="0"/>
                          <a:ea typeface="+mn-ea"/>
                          <a:cs typeface="Times New Roman" panose="02020603050405020304" pitchFamily="18" charset="0"/>
                        </a:rPr>
                        <a:t> 2 st</a:t>
                      </a:r>
                      <a:r>
                        <a:rPr lang="en-US" sz="3600" kern="1200" dirty="0" err="1">
                          <a:solidFill>
                            <a:schemeClr val="dk1"/>
                          </a:solidFill>
                          <a:effectLst/>
                          <a:latin typeface="Times New Roman" panose="02020603050405020304" pitchFamily="18" charset="0"/>
                          <a:ea typeface="+mn-ea"/>
                          <a:cs typeface="Times New Roman" panose="02020603050405020304" pitchFamily="18" charset="0"/>
                        </a:rPr>
                        <a:t>udents</a:t>
                      </a:r>
                      <a:r>
                        <a:rPr lang="vi-VN" sz="3600" kern="1200" dirty="0">
                          <a:solidFill>
                            <a:schemeClr val="dk1"/>
                          </a:solidFill>
                          <a:effectLst/>
                          <a:latin typeface="Times New Roman" panose="02020603050405020304" pitchFamily="18" charset="0"/>
                          <a:ea typeface="+mn-ea"/>
                          <a:cs typeface="Times New Roman" panose="02020603050405020304" pitchFamily="18" charset="0"/>
                        </a:rPr>
                        <a:t> on board. </a:t>
                      </a:r>
                      <a:endParaRPr lang="en-US" sz="3600" kern="1200" dirty="0">
                        <a:solidFill>
                          <a:schemeClr val="dk1"/>
                        </a:solidFill>
                        <a:effectLst/>
                        <a:latin typeface="Times New Roman" panose="02020603050405020304" pitchFamily="18" charset="0"/>
                        <a:ea typeface="+mn-ea"/>
                        <a:cs typeface="Times New Roman" panose="02020603050405020304" pitchFamily="18" charset="0"/>
                      </a:endParaRPr>
                    </a:p>
                    <a:p>
                      <a:pPr marL="457200" marR="0" indent="-457200" algn="just">
                        <a:lnSpc>
                          <a:spcPct val="115000"/>
                        </a:lnSpc>
                        <a:spcBef>
                          <a:spcPts val="0"/>
                        </a:spcBef>
                        <a:spcAft>
                          <a:spcPts val="0"/>
                        </a:spcAft>
                        <a:buFont typeface="Arial" panose="020B0604020202020204" pitchFamily="34" charset="0"/>
                        <a:buChar char="•"/>
                      </a:pPr>
                      <a:r>
                        <a:rPr lang="vi-VN" sz="3600" kern="1200" dirty="0">
                          <a:solidFill>
                            <a:schemeClr val="dk1"/>
                          </a:solidFill>
                          <a:effectLst/>
                          <a:latin typeface="Times New Roman" panose="02020603050405020304" pitchFamily="18" charset="0"/>
                          <a:ea typeface="+mn-ea"/>
                          <a:cs typeface="Times New Roman" panose="02020603050405020304" pitchFamily="18" charset="0"/>
                        </a:rPr>
                        <a:t>Other st</a:t>
                      </a:r>
                      <a:r>
                        <a:rPr lang="en-US" sz="3600" kern="1200" dirty="0" err="1">
                          <a:solidFill>
                            <a:schemeClr val="dk1"/>
                          </a:solidFill>
                          <a:effectLst/>
                          <a:latin typeface="Times New Roman" panose="02020603050405020304" pitchFamily="18" charset="0"/>
                          <a:ea typeface="+mn-ea"/>
                          <a:cs typeface="Times New Roman" panose="02020603050405020304" pitchFamily="18" charset="0"/>
                        </a:rPr>
                        <a:t>udents</a:t>
                      </a:r>
                      <a:r>
                        <a:rPr lang="vi-VN" sz="3600" kern="1200" dirty="0">
                          <a:solidFill>
                            <a:schemeClr val="dk1"/>
                          </a:solidFill>
                          <a:effectLst/>
                          <a:latin typeface="Times New Roman" panose="02020603050405020304" pitchFamily="18" charset="0"/>
                          <a:ea typeface="+mn-ea"/>
                          <a:cs typeface="Times New Roman" panose="02020603050405020304" pitchFamily="18" charset="0"/>
                        </a:rPr>
                        <a:t> read aloud the definitions; these st</a:t>
                      </a:r>
                      <a:r>
                        <a:rPr lang="en-US" sz="3600" kern="1200" dirty="0" err="1">
                          <a:solidFill>
                            <a:schemeClr val="dk1"/>
                          </a:solidFill>
                          <a:effectLst/>
                          <a:latin typeface="Times New Roman" panose="02020603050405020304" pitchFamily="18" charset="0"/>
                          <a:ea typeface="+mn-ea"/>
                          <a:cs typeface="Times New Roman" panose="02020603050405020304" pitchFamily="18" charset="0"/>
                        </a:rPr>
                        <a:t>udents</a:t>
                      </a:r>
                      <a:r>
                        <a:rPr lang="vi-VN" sz="3600" kern="1200" dirty="0">
                          <a:solidFill>
                            <a:schemeClr val="dk1"/>
                          </a:solidFill>
                          <a:effectLst/>
                          <a:latin typeface="Times New Roman" panose="02020603050405020304" pitchFamily="18" charset="0"/>
                          <a:ea typeface="+mn-ea"/>
                          <a:cs typeface="Times New Roman" panose="02020603050405020304" pitchFamily="18" charset="0"/>
                        </a:rPr>
                        <a:t> write the words on board. </a:t>
                      </a:r>
                      <a:endParaRPr lang="en-US" sz="3600" kern="1200" dirty="0">
                        <a:solidFill>
                          <a:schemeClr val="dk1"/>
                        </a:solidFill>
                        <a:effectLst/>
                        <a:latin typeface="Times New Roman" panose="02020603050405020304" pitchFamily="18" charset="0"/>
                        <a:ea typeface="+mn-ea"/>
                        <a:cs typeface="Times New Roman" panose="02020603050405020304" pitchFamily="18" charset="0"/>
                      </a:endParaRPr>
                    </a:p>
                    <a:p>
                      <a:pPr marL="457200" marR="0" indent="-457200" algn="just">
                        <a:lnSpc>
                          <a:spcPct val="115000"/>
                        </a:lnSpc>
                        <a:spcBef>
                          <a:spcPts val="0"/>
                        </a:spcBef>
                        <a:spcAft>
                          <a:spcPts val="0"/>
                        </a:spcAft>
                        <a:buFont typeface="Arial" panose="020B0604020202020204" pitchFamily="34" charset="0"/>
                        <a:buChar char="•"/>
                      </a:pPr>
                      <a:r>
                        <a:rPr lang="vi-VN" sz="3600" kern="1200" dirty="0">
                          <a:solidFill>
                            <a:schemeClr val="dk1"/>
                          </a:solidFill>
                          <a:effectLst/>
                          <a:latin typeface="Times New Roman" panose="02020603050405020304" pitchFamily="18" charset="0"/>
                          <a:ea typeface="+mn-ea"/>
                          <a:cs typeface="Times New Roman" panose="02020603050405020304" pitchFamily="18" charset="0"/>
                        </a:rPr>
                        <a:t>Those who have more correct answers will be the winner. </a:t>
                      </a:r>
                      <a:endParaRPr lang="en-US" sz="3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grpSp>
        <p:nvGrpSpPr>
          <p:cNvPr id="3" name="Group 2">
            <a:extLst>
              <a:ext uri="{FF2B5EF4-FFF2-40B4-BE49-F238E27FC236}">
                <a16:creationId xmlns:a16="http://schemas.microsoft.com/office/drawing/2014/main" id="{D21A32D3-5565-4768-94C1-4CB5E4C535B8}"/>
              </a:ext>
            </a:extLst>
          </p:cNvPr>
          <p:cNvGrpSpPr/>
          <p:nvPr/>
        </p:nvGrpSpPr>
        <p:grpSpPr>
          <a:xfrm>
            <a:off x="9812741" y="5470604"/>
            <a:ext cx="1844371" cy="1250919"/>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242705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966579" y="2906973"/>
            <a:ext cx="395785" cy="341194"/>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8966579" y="2906973"/>
            <a:ext cx="272956" cy="341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4800" b="1"/>
              <a:t>Exercise B : Listen the conversation</a:t>
            </a:r>
            <a:endParaRPr lang="en-US" sz="4800" b="1" dirty="0"/>
          </a:p>
        </p:txBody>
      </p:sp>
      <p:graphicFrame>
        <p:nvGraphicFramePr>
          <p:cNvPr id="6" name="Table 5"/>
          <p:cNvGraphicFramePr>
            <a:graphicFrameLocks noGrp="1"/>
          </p:cNvGraphicFramePr>
          <p:nvPr>
            <p:extLst>
              <p:ext uri="{D42A27DB-BD31-4B8C-83A1-F6EECF244321}">
                <p14:modId xmlns:p14="http://schemas.microsoft.com/office/powerpoint/2010/main" val="2770508055"/>
              </p:ext>
            </p:extLst>
          </p:nvPr>
        </p:nvGraphicFramePr>
        <p:xfrm>
          <a:off x="504967" y="1445892"/>
          <a:ext cx="11391759" cy="4791134"/>
        </p:xfrm>
        <a:graphic>
          <a:graphicData uri="http://schemas.openxmlformats.org/drawingml/2006/table">
            <a:tbl>
              <a:tblPr>
                <a:tableStyleId>{5C22544A-7EE6-4342-B048-85BDC9FD1C3A}</a:tableStyleId>
              </a:tblPr>
              <a:tblGrid>
                <a:gridCol w="11391759">
                  <a:extLst>
                    <a:ext uri="{9D8B030D-6E8A-4147-A177-3AD203B41FA5}">
                      <a16:colId xmlns:a16="http://schemas.microsoft.com/office/drawing/2014/main" val="2271698276"/>
                    </a:ext>
                  </a:extLst>
                </a:gridCol>
              </a:tblGrid>
              <a:tr h="4791134">
                <a:tc>
                  <a:txBody>
                    <a:bodyPr/>
                    <a:lstStyle/>
                    <a:p>
                      <a:pPr marL="0" marR="0" algn="just">
                        <a:lnSpc>
                          <a:spcPct val="115000"/>
                        </a:lnSpc>
                        <a:spcBef>
                          <a:spcPts val="0"/>
                        </a:spcBef>
                        <a:spcAft>
                          <a:spcPts val="0"/>
                        </a:spcAft>
                      </a:pPr>
                      <a:r>
                        <a:rPr lang="vi-VN" sz="2400" b="1" i="1" dirty="0">
                          <a:solidFill>
                            <a:schemeClr val="accent1">
                              <a:lumMod val="75000"/>
                            </a:schemeClr>
                          </a:solidFill>
                          <a:effectLst/>
                          <a:latin typeface="+mn-lt"/>
                          <a:ea typeface="Times New Roman" panose="02020603050405020304" pitchFamily="18" charset="0"/>
                        </a:rPr>
                        <a:t>Listen to a conversation between two friends. Circle T for true or F for false</a:t>
                      </a:r>
                      <a:r>
                        <a:rPr lang="en-US" sz="2400" b="1" i="1" dirty="0">
                          <a:solidFill>
                            <a:schemeClr val="accent1">
                              <a:lumMod val="75000"/>
                            </a:schemeClr>
                          </a:solidFill>
                          <a:effectLst/>
                          <a:latin typeface="+mn-lt"/>
                          <a:ea typeface="Times New Roman" panose="02020603050405020304" pitchFamily="18" charset="0"/>
                        </a:rPr>
                        <a:t>.</a:t>
                      </a:r>
                    </a:p>
                    <a:p>
                      <a:pPr marL="457200" marR="0" indent="-457200" algn="just">
                        <a:lnSpc>
                          <a:spcPct val="115000"/>
                        </a:lnSpc>
                        <a:spcBef>
                          <a:spcPts val="0"/>
                        </a:spcBef>
                        <a:spcAft>
                          <a:spcPts val="0"/>
                        </a:spcAft>
                        <a:buFont typeface="+mj-lt"/>
                        <a:buAutoNum type="arabicPeriod"/>
                      </a:pPr>
                      <a:endParaRPr lang="en-US" sz="2000" b="1" i="1" dirty="0">
                        <a:solidFill>
                          <a:srgbClr val="242021"/>
                        </a:solidFill>
                        <a:effectLst/>
                        <a:latin typeface="+mn-lt"/>
                        <a:ea typeface="Times New Roman" panose="02020603050405020304" pitchFamily="18" charset="0"/>
                      </a:endParaRPr>
                    </a:p>
                    <a:p>
                      <a:pPr marL="457200" marR="0" indent="-457200" algn="just">
                        <a:lnSpc>
                          <a:spcPct val="115000"/>
                        </a:lnSpc>
                        <a:spcBef>
                          <a:spcPts val="0"/>
                        </a:spcBef>
                        <a:spcAft>
                          <a:spcPts val="0"/>
                        </a:spcAft>
                        <a:buFont typeface="+mj-lt"/>
                        <a:buAutoNum type="arabicPeriod"/>
                      </a:pPr>
                      <a:endParaRPr lang="en-US" sz="2000" b="1" i="1" dirty="0">
                        <a:solidFill>
                          <a:srgbClr val="242021"/>
                        </a:solidFill>
                        <a:effectLst/>
                        <a:latin typeface="+mn-lt"/>
                        <a:ea typeface="Times New Roman" panose="02020603050405020304" pitchFamily="18" charset="0"/>
                      </a:endParaRPr>
                    </a:p>
                    <a:p>
                      <a:pPr marL="457200" marR="0" indent="-457200" algn="just">
                        <a:lnSpc>
                          <a:spcPct val="115000"/>
                        </a:lnSpc>
                        <a:spcBef>
                          <a:spcPts val="0"/>
                        </a:spcBef>
                        <a:spcAft>
                          <a:spcPts val="0"/>
                        </a:spcAft>
                        <a:buFont typeface="+mj-lt"/>
                        <a:buAutoNum type="arabicPeriod"/>
                      </a:pPr>
                      <a:r>
                        <a:rPr lang="en-US" sz="2000" b="0" i="0" dirty="0">
                          <a:solidFill>
                            <a:schemeClr val="dk1"/>
                          </a:solidFill>
                          <a:effectLst/>
                          <a:latin typeface="+mn-lt"/>
                          <a:ea typeface="Times New Roman" panose="02020603050405020304" pitchFamily="18" charset="0"/>
                        </a:rPr>
                        <a:t>The</a:t>
                      </a:r>
                      <a:r>
                        <a:rPr lang="en-US" sz="2000" b="0" i="0" baseline="0" dirty="0">
                          <a:solidFill>
                            <a:schemeClr val="dk1"/>
                          </a:solidFill>
                          <a:effectLst/>
                          <a:latin typeface="+mn-lt"/>
                          <a:ea typeface="Times New Roman" panose="02020603050405020304" pitchFamily="18" charset="0"/>
                        </a:rPr>
                        <a:t> man is helping the woman with her savings plan and her taxes.   </a:t>
                      </a:r>
                    </a:p>
                    <a:p>
                      <a:pPr marL="0" marR="0" indent="0" algn="just">
                        <a:lnSpc>
                          <a:spcPct val="115000"/>
                        </a:lnSpc>
                        <a:spcBef>
                          <a:spcPts val="0"/>
                        </a:spcBef>
                        <a:spcAft>
                          <a:spcPts val="0"/>
                        </a:spcAft>
                        <a:buFont typeface="+mj-lt"/>
                        <a:buNone/>
                      </a:pPr>
                      <a:r>
                        <a:rPr lang="en-US" sz="2000" b="0" i="0" baseline="0" dirty="0">
                          <a:solidFill>
                            <a:schemeClr val="dk1"/>
                          </a:solidFill>
                          <a:effectLst/>
                          <a:latin typeface="+mn-lt"/>
                          <a:ea typeface="Times New Roman" panose="02020603050405020304" pitchFamily="18" charset="0"/>
                        </a:rPr>
                        <a:t>                                                                                                                         T                F          </a:t>
                      </a:r>
                    </a:p>
                    <a:p>
                      <a:pPr marL="0" marR="0" indent="0" algn="just">
                        <a:lnSpc>
                          <a:spcPct val="115000"/>
                        </a:lnSpc>
                        <a:spcBef>
                          <a:spcPts val="0"/>
                        </a:spcBef>
                        <a:spcAft>
                          <a:spcPts val="0"/>
                        </a:spcAft>
                        <a:buFont typeface="+mj-lt"/>
                        <a:buNone/>
                      </a:pPr>
                      <a:r>
                        <a:rPr lang="en-US" sz="2000" b="0" i="0" baseline="0" dirty="0">
                          <a:solidFill>
                            <a:schemeClr val="dk1"/>
                          </a:solidFill>
                          <a:effectLst/>
                          <a:latin typeface="+mn-lt"/>
                          <a:ea typeface="Times New Roman" panose="02020603050405020304" pitchFamily="18" charset="0"/>
                        </a:rPr>
                        <a:t>2.    The woman hopes to help her parents financially.</a:t>
                      </a:r>
                    </a:p>
                    <a:p>
                      <a:pPr marL="0" marR="0" indent="0" algn="just">
                        <a:lnSpc>
                          <a:spcPct val="115000"/>
                        </a:lnSpc>
                        <a:spcBef>
                          <a:spcPts val="0"/>
                        </a:spcBef>
                        <a:spcAft>
                          <a:spcPts val="0"/>
                        </a:spcAft>
                        <a:buFont typeface="+mj-lt"/>
                        <a:buNone/>
                      </a:pPr>
                      <a:r>
                        <a:rPr lang="en-US" sz="2000" b="0" i="0" baseline="0" dirty="0">
                          <a:solidFill>
                            <a:schemeClr val="dk1"/>
                          </a:solidFill>
                          <a:effectLst/>
                          <a:latin typeface="+mn-lt"/>
                          <a:ea typeface="Times New Roman" panose="02020603050405020304" pitchFamily="18" charset="0"/>
                        </a:rPr>
                        <a:t>                                                                                                                         T                F</a:t>
                      </a:r>
                    </a:p>
                    <a:p>
                      <a:pPr marL="0" marR="0" indent="0" algn="just">
                        <a:lnSpc>
                          <a:spcPct val="115000"/>
                        </a:lnSpc>
                        <a:spcBef>
                          <a:spcPts val="0"/>
                        </a:spcBef>
                        <a:spcAft>
                          <a:spcPts val="0"/>
                        </a:spcAft>
                        <a:buFont typeface="+mj-lt"/>
                        <a:buNone/>
                      </a:pPr>
                      <a:r>
                        <a:rPr lang="en-US" sz="2000" b="0" i="0" baseline="0" dirty="0">
                          <a:solidFill>
                            <a:schemeClr val="dk1"/>
                          </a:solidFill>
                          <a:effectLst/>
                          <a:latin typeface="+mn-lt"/>
                          <a:ea typeface="Times New Roman" panose="02020603050405020304" pitchFamily="18" charset="0"/>
                        </a:rPr>
                        <a:t>3.    The man will help the woman with her finances again next year.      </a:t>
                      </a:r>
                    </a:p>
                    <a:p>
                      <a:pPr marL="0" marR="0" indent="0" algn="just">
                        <a:lnSpc>
                          <a:spcPct val="115000"/>
                        </a:lnSpc>
                        <a:spcBef>
                          <a:spcPts val="0"/>
                        </a:spcBef>
                        <a:spcAft>
                          <a:spcPts val="0"/>
                        </a:spcAft>
                        <a:buFont typeface="+mj-lt"/>
                        <a:buNone/>
                      </a:pPr>
                      <a:r>
                        <a:rPr lang="en-US" sz="2000" b="0" i="0" baseline="0" dirty="0">
                          <a:solidFill>
                            <a:schemeClr val="dk1"/>
                          </a:solidFill>
                          <a:effectLst/>
                          <a:latin typeface="+mn-lt"/>
                          <a:ea typeface="Times New Roman" panose="02020603050405020304" pitchFamily="18" charset="0"/>
                        </a:rPr>
                        <a:t>                                                                                                                         T                F   </a:t>
                      </a:r>
                    </a:p>
                    <a:p>
                      <a:pPr marL="0" marR="0" indent="0" algn="just">
                        <a:lnSpc>
                          <a:spcPct val="115000"/>
                        </a:lnSpc>
                        <a:spcBef>
                          <a:spcPts val="0"/>
                        </a:spcBef>
                        <a:spcAft>
                          <a:spcPts val="0"/>
                        </a:spcAft>
                        <a:buFont typeface="+mj-lt"/>
                        <a:buNone/>
                      </a:pPr>
                      <a:endParaRPr lang="en-US" sz="2000" b="1" i="1" dirty="0">
                        <a:solidFill>
                          <a:srgbClr val="242021"/>
                        </a:solidFill>
                        <a:effectLst/>
                        <a:latin typeface="+mn-lt"/>
                        <a:ea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sp>
        <p:nvSpPr>
          <p:cNvPr id="11" name="Oval 10"/>
          <p:cNvSpPr/>
          <p:nvPr/>
        </p:nvSpPr>
        <p:spPr>
          <a:xfrm>
            <a:off x="8905164" y="2906973"/>
            <a:ext cx="395785" cy="341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a:t>
            </a:r>
          </a:p>
        </p:txBody>
      </p:sp>
      <p:sp>
        <p:nvSpPr>
          <p:cNvPr id="21" name="Oval 20"/>
          <p:cNvSpPr/>
          <p:nvPr/>
        </p:nvSpPr>
        <p:spPr>
          <a:xfrm>
            <a:off x="10176681" y="3670862"/>
            <a:ext cx="395785" cy="341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a:t>
            </a:r>
          </a:p>
        </p:txBody>
      </p:sp>
      <p:sp>
        <p:nvSpPr>
          <p:cNvPr id="23" name="Oval 22"/>
          <p:cNvSpPr/>
          <p:nvPr/>
        </p:nvSpPr>
        <p:spPr>
          <a:xfrm>
            <a:off x="10176681" y="4223595"/>
            <a:ext cx="395785" cy="341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a:t>
            </a:r>
          </a:p>
        </p:txBody>
      </p:sp>
      <p:pic>
        <p:nvPicPr>
          <p:cNvPr id="2" name="enw_sb02_u06_027">
            <a:hlinkClick r:id="" action="ppaction://media"/>
            <a:extLst>
              <a:ext uri="{FF2B5EF4-FFF2-40B4-BE49-F238E27FC236}">
                <a16:creationId xmlns:a16="http://schemas.microsoft.com/office/drawing/2014/main" id="{2FC18FDC-8889-4D5E-8615-3534789FDB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19840" y="427312"/>
            <a:ext cx="565324" cy="565324"/>
          </a:xfrm>
          <a:prstGeom prst="rect">
            <a:avLst/>
          </a:prstGeom>
        </p:spPr>
      </p:pic>
    </p:spTree>
    <p:extLst>
      <p:ext uri="{BB962C8B-B14F-4D97-AF65-F5344CB8AC3E}">
        <p14:creationId xmlns:p14="http://schemas.microsoft.com/office/powerpoint/2010/main" val="254664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919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2"/>
                </p:tgtEl>
              </p:cMediaNode>
            </p:audio>
          </p:childTnLst>
        </p:cTn>
      </p:par>
    </p:tnLst>
    <p:bldLst>
      <p:bldP spid="11" grpId="0" animBg="1"/>
      <p:bldP spid="21"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4800" b="1" dirty="0"/>
              <a:t>Listening strategies</a:t>
            </a:r>
          </a:p>
        </p:txBody>
      </p:sp>
      <p:graphicFrame>
        <p:nvGraphicFramePr>
          <p:cNvPr id="2" name="Table 1"/>
          <p:cNvGraphicFramePr>
            <a:graphicFrameLocks noGrp="1"/>
          </p:cNvGraphicFramePr>
          <p:nvPr>
            <p:extLst>
              <p:ext uri="{D42A27DB-BD31-4B8C-83A1-F6EECF244321}">
                <p14:modId xmlns:p14="http://schemas.microsoft.com/office/powerpoint/2010/main" val="1406002762"/>
              </p:ext>
            </p:extLst>
          </p:nvPr>
        </p:nvGraphicFramePr>
        <p:xfrm>
          <a:off x="946123" y="1687398"/>
          <a:ext cx="10639419" cy="4383464"/>
        </p:xfrm>
        <a:graphic>
          <a:graphicData uri="http://schemas.openxmlformats.org/drawingml/2006/table">
            <a:tbl>
              <a:tblPr firstRow="1" firstCol="1" bandRow="1">
                <a:tableStyleId>{5C22544A-7EE6-4342-B048-85BDC9FD1C3A}</a:tableStyleId>
              </a:tblPr>
              <a:tblGrid>
                <a:gridCol w="10639419">
                  <a:extLst>
                    <a:ext uri="{9D8B030D-6E8A-4147-A177-3AD203B41FA5}">
                      <a16:colId xmlns:a16="http://schemas.microsoft.com/office/drawing/2014/main" val="1331629233"/>
                    </a:ext>
                  </a:extLst>
                </a:gridCol>
              </a:tblGrid>
              <a:tr h="4383464">
                <a:tc>
                  <a:txBody>
                    <a:bodyPr/>
                    <a:lstStyle/>
                    <a:p>
                      <a:pPr algn="ctr">
                        <a:lnSpc>
                          <a:spcPct val="115000"/>
                        </a:lnSpc>
                        <a:spcBef>
                          <a:spcPts val="100"/>
                        </a:spcBef>
                        <a:spcAft>
                          <a:spcPts val="100"/>
                        </a:spcAft>
                      </a:pPr>
                      <a:r>
                        <a:rPr lang="vi-VN" sz="2800" b="1" dirty="0">
                          <a:solidFill>
                            <a:schemeClr val="tx1"/>
                          </a:solidFill>
                          <a:effectLst/>
                          <a:latin typeface="Times New Roman" panose="02020603050405020304" pitchFamily="18" charset="0"/>
                          <a:cs typeface="Times New Roman" panose="02020603050405020304" pitchFamily="18" charset="0"/>
                        </a:rPr>
                        <a:t>Listening for Details</a:t>
                      </a:r>
                      <a:endParaRPr lang="en-US" sz="2800" b="1" dirty="0">
                        <a:solidFill>
                          <a:schemeClr val="tx1"/>
                        </a:solidFill>
                        <a:effectLst/>
                        <a:latin typeface="Times New Roman" panose="02020603050405020304" pitchFamily="18" charset="0"/>
                        <a:cs typeface="Times New Roman" panose="02020603050405020304" pitchFamily="18" charset="0"/>
                      </a:endParaRPr>
                    </a:p>
                    <a:p>
                      <a:pPr algn="just">
                        <a:lnSpc>
                          <a:spcPct val="115000"/>
                        </a:lnSpc>
                        <a:spcBef>
                          <a:spcPts val="100"/>
                        </a:spcBef>
                        <a:spcAft>
                          <a:spcPts val="100"/>
                        </a:spcAft>
                      </a:pPr>
                      <a:r>
                        <a:rPr lang="vi-VN" sz="2800" b="0" dirty="0">
                          <a:solidFill>
                            <a:schemeClr val="tx1"/>
                          </a:solidFill>
                          <a:effectLst/>
                          <a:latin typeface="Times New Roman" panose="02020603050405020304" pitchFamily="18" charset="0"/>
                          <a:cs typeface="Times New Roman" panose="02020603050405020304" pitchFamily="18" charset="0"/>
                        </a:rPr>
                        <a:t>When listening for specific information, students should listen for words related to the details they need. </a:t>
                      </a:r>
                      <a:endParaRPr lang="en-US" sz="2800" b="0" dirty="0">
                        <a:solidFill>
                          <a:schemeClr val="tx1"/>
                        </a:solidFill>
                        <a:effectLst/>
                        <a:latin typeface="Times New Roman" panose="02020603050405020304" pitchFamily="18" charset="0"/>
                        <a:cs typeface="Times New Roman" panose="02020603050405020304" pitchFamily="18" charset="0"/>
                      </a:endParaRPr>
                    </a:p>
                    <a:p>
                      <a:pPr algn="just">
                        <a:lnSpc>
                          <a:spcPct val="115000"/>
                        </a:lnSpc>
                        <a:spcBef>
                          <a:spcPts val="100"/>
                        </a:spcBef>
                        <a:spcAft>
                          <a:spcPts val="100"/>
                        </a:spcAft>
                      </a:pPr>
                      <a:r>
                        <a:rPr lang="vi-VN" sz="2800" b="0" dirty="0">
                          <a:solidFill>
                            <a:schemeClr val="tx1"/>
                          </a:solidFill>
                          <a:effectLst/>
                          <a:latin typeface="Times New Roman" panose="02020603050405020304" pitchFamily="18" charset="0"/>
                          <a:cs typeface="Times New Roman" panose="02020603050405020304" pitchFamily="18" charset="0"/>
                        </a:rPr>
                        <a:t>To do this,</a:t>
                      </a:r>
                      <a:r>
                        <a:rPr lang="en-US" sz="2800" b="0" dirty="0">
                          <a:solidFill>
                            <a:schemeClr val="tx1"/>
                          </a:solidFill>
                          <a:effectLst/>
                          <a:latin typeface="Times New Roman" panose="02020603050405020304" pitchFamily="18" charset="0"/>
                          <a:cs typeface="Times New Roman" panose="02020603050405020304" pitchFamily="18" charset="0"/>
                        </a:rPr>
                        <a:t> </a:t>
                      </a:r>
                      <a:r>
                        <a:rPr lang="vi-VN" sz="2800" b="0" dirty="0">
                          <a:solidFill>
                            <a:schemeClr val="tx1"/>
                          </a:solidFill>
                          <a:effectLst/>
                          <a:latin typeface="Times New Roman" panose="02020603050405020304" pitchFamily="18" charset="0"/>
                          <a:cs typeface="Times New Roman" panose="02020603050405020304" pitchFamily="18" charset="0"/>
                        </a:rPr>
                        <a:t>they first need to identify what kind of information they require. For example, numbers, dates, place names, or key words related to specific ideas, as in C, where they need to listen for both the man and the woman’s opinions on adulthood and parents. </a:t>
                      </a:r>
                      <a:endParaRPr lang="en-US" sz="2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6EDBD"/>
                    </a:solidFill>
                  </a:tcPr>
                </a:tc>
                <a:extLst>
                  <a:ext uri="{0D108BD9-81ED-4DB2-BD59-A6C34878D82A}">
                    <a16:rowId xmlns:a16="http://schemas.microsoft.com/office/drawing/2014/main" val="459544943"/>
                  </a:ext>
                </a:extLst>
              </a:tr>
            </a:tbl>
          </a:graphicData>
        </a:graphic>
      </p:graphicFrame>
    </p:spTree>
    <p:extLst>
      <p:ext uri="{BB962C8B-B14F-4D97-AF65-F5344CB8AC3E}">
        <p14:creationId xmlns:p14="http://schemas.microsoft.com/office/powerpoint/2010/main" val="1478415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a:t>Exercise C: Listen and fill in the blank</a:t>
            </a:r>
            <a:endParaRPr lang="en-US" sz="4800"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graphicFrame>
        <p:nvGraphicFramePr>
          <p:cNvPr id="5" name="Table 4"/>
          <p:cNvGraphicFramePr>
            <a:graphicFrameLocks noGrp="1"/>
          </p:cNvGraphicFramePr>
          <p:nvPr>
            <p:extLst>
              <p:ext uri="{D42A27DB-BD31-4B8C-83A1-F6EECF244321}">
                <p14:modId xmlns:p14="http://schemas.microsoft.com/office/powerpoint/2010/main" val="3592457738"/>
              </p:ext>
            </p:extLst>
          </p:nvPr>
        </p:nvGraphicFramePr>
        <p:xfrm>
          <a:off x="320893" y="1416949"/>
          <a:ext cx="11388886" cy="4710895"/>
        </p:xfrm>
        <a:graphic>
          <a:graphicData uri="http://schemas.openxmlformats.org/drawingml/2006/table">
            <a:tbl>
              <a:tblPr>
                <a:tableStyleId>{5C22544A-7EE6-4342-B048-85BDC9FD1C3A}</a:tableStyleId>
              </a:tblPr>
              <a:tblGrid>
                <a:gridCol w="11388886">
                  <a:extLst>
                    <a:ext uri="{9D8B030D-6E8A-4147-A177-3AD203B41FA5}">
                      <a16:colId xmlns:a16="http://schemas.microsoft.com/office/drawing/2014/main" val="1043463122"/>
                    </a:ext>
                  </a:extLst>
                </a:gridCol>
              </a:tblGrid>
              <a:tr h="4710895">
                <a:tc>
                  <a:txBody>
                    <a:bodyPr/>
                    <a:lstStyle/>
                    <a:p>
                      <a:pPr marL="0" marR="0" algn="just">
                        <a:lnSpc>
                          <a:spcPct val="115000"/>
                        </a:lnSpc>
                        <a:spcBef>
                          <a:spcPts val="100"/>
                        </a:spcBef>
                        <a:spcAft>
                          <a:spcPts val="100"/>
                        </a:spcAft>
                        <a:tabLst>
                          <a:tab pos="1083945" algn="l"/>
                        </a:tabLst>
                      </a:pPr>
                      <a:r>
                        <a:rPr lang="vi-VN" sz="2400" b="1" dirty="0">
                          <a:solidFill>
                            <a:schemeClr val="tx1"/>
                          </a:solidFill>
                          <a:effectLst/>
                        </a:rPr>
                        <a:t>Listen again. Fill in each blank with </a:t>
                      </a:r>
                      <a:r>
                        <a:rPr lang="vi-VN" sz="2400" b="1" u="sng" dirty="0">
                          <a:solidFill>
                            <a:schemeClr val="tx1"/>
                          </a:solidFill>
                          <a:effectLst/>
                        </a:rPr>
                        <a:t>NO MORE THAN TWO WORDS</a:t>
                      </a:r>
                      <a:r>
                        <a:rPr lang="vi-VN" sz="2400" b="1" dirty="0">
                          <a:solidFill>
                            <a:schemeClr val="tx1"/>
                          </a:solidFill>
                          <a:effectLst/>
                        </a:rPr>
                        <a:t>.</a:t>
                      </a:r>
                      <a:endParaRPr lang="en-US" sz="2400" b="1" dirty="0">
                        <a:solidFill>
                          <a:schemeClr val="tx1"/>
                        </a:solidFill>
                        <a:effectLst/>
                      </a:endParaRPr>
                    </a:p>
                    <a:p>
                      <a:pPr marL="0" marR="0" algn="just">
                        <a:lnSpc>
                          <a:spcPct val="115000"/>
                        </a:lnSpc>
                        <a:spcBef>
                          <a:spcPts val="100"/>
                        </a:spcBef>
                        <a:spcAft>
                          <a:spcPts val="100"/>
                        </a:spcAft>
                        <a:tabLst>
                          <a:tab pos="1083945" algn="l"/>
                        </a:tabLst>
                      </a:pPr>
                      <a:endParaRPr lang="en-US" sz="2400" b="1" dirty="0">
                        <a:solidFill>
                          <a:schemeClr val="tx1"/>
                        </a:solidFill>
                        <a:effectLst/>
                      </a:endParaRPr>
                    </a:p>
                    <a:p>
                      <a:pPr marL="457200" marR="0" indent="-457200" algn="just">
                        <a:lnSpc>
                          <a:spcPct val="115000"/>
                        </a:lnSpc>
                        <a:spcBef>
                          <a:spcPts val="100"/>
                        </a:spcBef>
                        <a:spcAft>
                          <a:spcPts val="100"/>
                        </a:spcAft>
                        <a:buAutoNum type="arabicPeriod"/>
                        <a:tabLst>
                          <a:tab pos="1083945" algn="l"/>
                        </a:tabLst>
                      </a:pPr>
                      <a:r>
                        <a:rPr lang="en-US" sz="2400" dirty="0">
                          <a:solidFill>
                            <a:schemeClr val="accent4">
                              <a:lumMod val="75000"/>
                            </a:schemeClr>
                          </a:solidFill>
                          <a:effectLst/>
                          <a:latin typeface="Times New Roman" panose="02020603050405020304" pitchFamily="18" charset="0"/>
                          <a:ea typeface="Times New Roman" panose="02020603050405020304" pitchFamily="18" charset="0"/>
                        </a:rPr>
                        <a:t>The</a:t>
                      </a:r>
                      <a:r>
                        <a:rPr lang="en-US" sz="2400" baseline="0" dirty="0">
                          <a:solidFill>
                            <a:schemeClr val="accent4">
                              <a:lumMod val="75000"/>
                            </a:schemeClr>
                          </a:solidFill>
                          <a:effectLst/>
                          <a:latin typeface="Times New Roman" panose="02020603050405020304" pitchFamily="18" charset="0"/>
                          <a:ea typeface="Times New Roman" panose="02020603050405020304" pitchFamily="18" charset="0"/>
                        </a:rPr>
                        <a:t> woman thinks she is an adult because she has finished her ___________                and started a career.</a:t>
                      </a:r>
                    </a:p>
                    <a:p>
                      <a:pPr marL="457200" marR="0" indent="-457200" algn="just">
                        <a:lnSpc>
                          <a:spcPct val="115000"/>
                        </a:lnSpc>
                        <a:spcBef>
                          <a:spcPts val="100"/>
                        </a:spcBef>
                        <a:spcAft>
                          <a:spcPts val="100"/>
                        </a:spcAft>
                        <a:buAutoNum type="arabicPeriod"/>
                        <a:tabLst>
                          <a:tab pos="1083945" algn="l"/>
                        </a:tabLst>
                      </a:pPr>
                      <a:r>
                        <a:rPr lang="en-US" sz="2400" baseline="0" dirty="0">
                          <a:solidFill>
                            <a:schemeClr val="accent4">
                              <a:lumMod val="75000"/>
                            </a:schemeClr>
                          </a:solidFill>
                          <a:effectLst/>
                          <a:latin typeface="Times New Roman" panose="02020603050405020304" pitchFamily="18" charset="0"/>
                          <a:ea typeface="Times New Roman" panose="02020603050405020304" pitchFamily="18" charset="0"/>
                        </a:rPr>
                        <a:t>The man has a different idea about adulthood because he grew up in ____________               </a:t>
                      </a:r>
                    </a:p>
                    <a:p>
                      <a:pPr marL="457200" marR="0" indent="-457200" algn="just">
                        <a:lnSpc>
                          <a:spcPct val="115000"/>
                        </a:lnSpc>
                        <a:spcBef>
                          <a:spcPts val="100"/>
                        </a:spcBef>
                        <a:spcAft>
                          <a:spcPts val="100"/>
                        </a:spcAft>
                        <a:buAutoNum type="arabicPeriod"/>
                        <a:tabLst>
                          <a:tab pos="1083945" algn="l"/>
                        </a:tabLst>
                      </a:pPr>
                      <a:r>
                        <a:rPr lang="en-US" sz="2400" baseline="0" dirty="0">
                          <a:solidFill>
                            <a:schemeClr val="accent4">
                              <a:lumMod val="75000"/>
                            </a:schemeClr>
                          </a:solidFill>
                          <a:effectLst/>
                          <a:latin typeface="Times New Roman" panose="02020603050405020304" pitchFamily="18" charset="0"/>
                          <a:ea typeface="Times New Roman" panose="02020603050405020304" pitchFamily="18" charset="0"/>
                        </a:rPr>
                        <a:t>The woman thinks her parents ____________ her help with money.</a:t>
                      </a:r>
                    </a:p>
                    <a:p>
                      <a:pPr marL="457200" marR="0" indent="-457200" algn="just">
                        <a:lnSpc>
                          <a:spcPct val="115000"/>
                        </a:lnSpc>
                        <a:spcBef>
                          <a:spcPts val="100"/>
                        </a:spcBef>
                        <a:spcAft>
                          <a:spcPts val="100"/>
                        </a:spcAft>
                        <a:buAutoNum type="arabicPeriod"/>
                        <a:tabLst>
                          <a:tab pos="1083945" algn="l"/>
                        </a:tabLst>
                      </a:pPr>
                      <a:r>
                        <a:rPr lang="en-US" sz="2400" baseline="0" dirty="0">
                          <a:solidFill>
                            <a:schemeClr val="accent4">
                              <a:lumMod val="75000"/>
                            </a:schemeClr>
                          </a:solidFill>
                          <a:effectLst/>
                          <a:latin typeface="Times New Roman" panose="02020603050405020304" pitchFamily="18" charset="0"/>
                          <a:ea typeface="Times New Roman" panose="02020603050405020304" pitchFamily="18" charset="0"/>
                        </a:rPr>
                        <a:t>The man has a ____________ idea about helping his parents with money.</a:t>
                      </a:r>
                      <a:endParaRPr lang="en-US" sz="2400" dirty="0">
                        <a:solidFill>
                          <a:schemeClr val="accent4">
                            <a:lumMod val="75000"/>
                          </a:schemeClr>
                        </a:solidFill>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3541078134"/>
                  </a:ext>
                </a:extLst>
              </a:tr>
            </a:tbl>
          </a:graphicData>
        </a:graphic>
      </p:graphicFrame>
      <p:sp>
        <p:nvSpPr>
          <p:cNvPr id="6" name="Rectangle 5"/>
          <p:cNvSpPr/>
          <p:nvPr/>
        </p:nvSpPr>
        <p:spPr>
          <a:xfrm>
            <a:off x="9983818" y="2381880"/>
            <a:ext cx="1460310" cy="247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education</a:t>
            </a:r>
          </a:p>
        </p:txBody>
      </p:sp>
      <p:sp>
        <p:nvSpPr>
          <p:cNvPr id="17" name="Rectangle 16"/>
          <p:cNvSpPr/>
          <p:nvPr/>
        </p:nvSpPr>
        <p:spPr>
          <a:xfrm>
            <a:off x="9376183" y="3299338"/>
            <a:ext cx="1460310" cy="247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Vietnam</a:t>
            </a:r>
          </a:p>
        </p:txBody>
      </p:sp>
      <p:sp>
        <p:nvSpPr>
          <p:cNvPr id="18" name="Rectangle 17"/>
          <p:cNvSpPr/>
          <p:nvPr/>
        </p:nvSpPr>
        <p:spPr>
          <a:xfrm>
            <a:off x="4851899" y="3682327"/>
            <a:ext cx="1460310" cy="247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don’t need </a:t>
            </a:r>
          </a:p>
        </p:txBody>
      </p:sp>
      <p:sp>
        <p:nvSpPr>
          <p:cNvPr id="19" name="Rectangle 18"/>
          <p:cNvSpPr/>
          <p:nvPr/>
        </p:nvSpPr>
        <p:spPr>
          <a:xfrm>
            <a:off x="2921285" y="4175341"/>
            <a:ext cx="1460310" cy="247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positive </a:t>
            </a:r>
          </a:p>
        </p:txBody>
      </p:sp>
      <p:pic>
        <p:nvPicPr>
          <p:cNvPr id="20" name="enw_sb02_u06_027">
            <a:hlinkClick r:id="" action="ppaction://media"/>
            <a:extLst>
              <a:ext uri="{FF2B5EF4-FFF2-40B4-BE49-F238E27FC236}">
                <a16:creationId xmlns:a16="http://schemas.microsoft.com/office/drawing/2014/main" id="{A221A062-3948-47D3-9E31-DBAA2AF1C1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5673" y="1807045"/>
            <a:ext cx="565324" cy="565324"/>
          </a:xfrm>
          <a:prstGeom prst="rect">
            <a:avLst/>
          </a:prstGeom>
        </p:spPr>
      </p:pic>
    </p:spTree>
    <p:extLst>
      <p:ext uri="{BB962C8B-B14F-4D97-AF65-F5344CB8AC3E}">
        <p14:creationId xmlns:p14="http://schemas.microsoft.com/office/powerpoint/2010/main" val="201611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195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0"/>
                </p:tgtEl>
              </p:cMediaNode>
            </p:audio>
          </p:childTnLst>
        </p:cTn>
      </p:par>
    </p:tnLst>
    <p:bldLst>
      <p:bldP spid="6"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dirty="0"/>
              <a:t>Role play</a:t>
            </a:r>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sp>
        <p:nvSpPr>
          <p:cNvPr id="3" name="Rectangle 2"/>
          <p:cNvSpPr/>
          <p:nvPr/>
        </p:nvSpPr>
        <p:spPr>
          <a:xfrm>
            <a:off x="782424" y="1302773"/>
            <a:ext cx="10510887" cy="5214761"/>
          </a:xfrm>
          <a:prstGeom prst="rect">
            <a:avLst/>
          </a:prstGeom>
        </p:spPr>
        <p:txBody>
          <a:bodyPr wrap="square">
            <a:spAutoFit/>
          </a:bodyPr>
          <a:lstStyle/>
          <a:p>
            <a:pPr>
              <a:lnSpc>
                <a:spcPct val="115000"/>
              </a:lnSpc>
              <a:spcBef>
                <a:spcPts val="100"/>
              </a:spcBef>
              <a:spcAft>
                <a:spcPts val="100"/>
              </a:spcAft>
            </a:pPr>
            <a:r>
              <a:rPr lang="vi-VN" b="1" dirty="0">
                <a:latin typeface="Times New Roman" panose="02020603050405020304" pitchFamily="18" charset="0"/>
                <a:ea typeface="Times New Roman" panose="02020603050405020304" pitchFamily="18" charset="0"/>
              </a:rPr>
              <a:t>Woman: </a:t>
            </a:r>
            <a:r>
              <a:rPr lang="vi-VN" dirty="0">
                <a:latin typeface="Times New Roman" panose="02020603050405020304" pitchFamily="18" charset="0"/>
                <a:ea typeface="Times New Roman" panose="02020603050405020304" pitchFamily="18" charset="0"/>
              </a:rPr>
              <a:t>Thanks for coming over to help me. I never used to worry about my money. I mean, having a savings plan and doing my taxes... But now that I’m an adult and I have a career, I need to think about these things.</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Man: </a:t>
            </a:r>
            <a:r>
              <a:rPr lang="vi-VN" dirty="0">
                <a:latin typeface="Times New Roman" panose="02020603050405020304" pitchFamily="18" charset="0"/>
                <a:ea typeface="Times New Roman" panose="02020603050405020304" pitchFamily="18" charset="0"/>
              </a:rPr>
              <a:t>That’s interesting... You think of yourself as an adult.</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Woman: </a:t>
            </a:r>
            <a:r>
              <a:rPr lang="vi-VN" dirty="0">
                <a:latin typeface="Times New Roman" panose="02020603050405020304" pitchFamily="18" charset="0"/>
                <a:ea typeface="Times New Roman" panose="02020603050405020304" pitchFamily="18" charset="0"/>
              </a:rPr>
              <a:t>Well, sure! I’ve finished my education, and even before graduation I had started working. So, why am I not an adult?</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Man: </a:t>
            </a:r>
            <a:r>
              <a:rPr lang="vi-VN" dirty="0">
                <a:latin typeface="Times New Roman" panose="02020603050405020304" pitchFamily="18" charset="0"/>
                <a:ea typeface="Times New Roman" panose="02020603050405020304" pitchFamily="18" charset="0"/>
              </a:rPr>
              <a:t>Well, I grew up in Việt Nam, and I have a different idea about adulthood. For me—and for a lot of Vietnamese people—you’re an adult when you can take care of your parents.</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Woman: </a:t>
            </a:r>
            <a:r>
              <a:rPr lang="vi-VN" dirty="0">
                <a:latin typeface="Times New Roman" panose="02020603050405020304" pitchFamily="18" charset="0"/>
                <a:ea typeface="Times New Roman" panose="02020603050405020304" pitchFamily="18" charset="0"/>
              </a:rPr>
              <a:t>Do you mean take care of your parents financially? I know my parents will need my help.</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Man: </a:t>
            </a:r>
            <a:r>
              <a:rPr lang="vi-VN" dirty="0">
                <a:latin typeface="Times New Roman" panose="02020603050405020304" pitchFamily="18" charset="0"/>
                <a:ea typeface="Times New Roman" panose="02020603050405020304" pitchFamily="18" charset="0"/>
              </a:rPr>
              <a:t>Yeah, probably. If your parents ever have health problems, for example, you’ll have a lot of opportunities to help them. </a:t>
            </a:r>
            <a:endParaRPr lang="en-US" sz="1100" dirty="0">
              <a:latin typeface="Times New Roman" panose="02020603050405020304" pitchFamily="18" charset="0"/>
              <a:ea typeface="Times New Roman" panose="02020603050405020304" pitchFamily="18" charset="0"/>
            </a:endParaRPr>
          </a:p>
          <a:p>
            <a:pPr>
              <a:lnSpc>
                <a:spcPct val="115000"/>
              </a:lnSpc>
              <a:spcBef>
                <a:spcPts val="100"/>
              </a:spcBef>
              <a:spcAft>
                <a:spcPts val="100"/>
              </a:spcAft>
            </a:pPr>
            <a:r>
              <a:rPr lang="vi-VN" b="1" dirty="0">
                <a:latin typeface="Times New Roman" panose="02020603050405020304" pitchFamily="18" charset="0"/>
                <a:ea typeface="Times New Roman" panose="02020603050405020304" pitchFamily="18" charset="0"/>
              </a:rPr>
              <a:t>Woman: </a:t>
            </a:r>
            <a:r>
              <a:rPr lang="vi-VN" dirty="0">
                <a:latin typeface="Times New Roman" panose="02020603050405020304" pitchFamily="18" charset="0"/>
                <a:ea typeface="Times New Roman" panose="02020603050405020304" pitchFamily="18" charset="0"/>
              </a:rPr>
              <a:t>Right, or they might need help with cooking or cleaning, but my parents have their own money.</a:t>
            </a:r>
            <a:br>
              <a:rPr lang="vi-VN" dirty="0">
                <a:latin typeface="Times New Roman" panose="02020603050405020304" pitchFamily="18" charset="0"/>
                <a:ea typeface="Times New Roman" panose="02020603050405020304" pitchFamily="18" charset="0"/>
              </a:rPr>
            </a:br>
            <a:r>
              <a:rPr lang="vi-VN" dirty="0">
                <a:latin typeface="Times New Roman" panose="02020603050405020304" pitchFamily="18" charset="0"/>
                <a:ea typeface="Times New Roman" panose="02020603050405020304" pitchFamily="18" charset="0"/>
              </a:rPr>
              <a:t>They don’t need me for that.</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Man: </a:t>
            </a:r>
            <a:r>
              <a:rPr lang="vi-VN" dirty="0">
                <a:latin typeface="Times New Roman" panose="02020603050405020304" pitchFamily="18" charset="0"/>
                <a:ea typeface="Times New Roman" panose="02020603050405020304" pitchFamily="18" charset="0"/>
              </a:rPr>
              <a:t>That’s the difference, I guess. You have a positive idea about helping your parents in other ways, and I have a positive view of helping my parents with money.</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Woman: </a:t>
            </a:r>
            <a:r>
              <a:rPr lang="vi-VN" dirty="0">
                <a:latin typeface="Times New Roman" panose="02020603050405020304" pitchFamily="18" charset="0"/>
                <a:ea typeface="Times New Roman" panose="02020603050405020304" pitchFamily="18" charset="0"/>
              </a:rPr>
              <a:t>Right... Here are my tax forms and my bank information. You really are nice to help me with this.</a:t>
            </a:r>
            <a:br>
              <a:rPr lang="vi-VN" dirty="0">
                <a:latin typeface="Times New Roman" panose="02020603050405020304" pitchFamily="18" charset="0"/>
                <a:ea typeface="Times New Roman" panose="02020603050405020304" pitchFamily="18" charset="0"/>
              </a:rPr>
            </a:br>
            <a:r>
              <a:rPr lang="vi-VN" b="1" dirty="0">
                <a:latin typeface="Times New Roman" panose="02020603050405020304" pitchFamily="18" charset="0"/>
                <a:ea typeface="Times New Roman" panose="02020603050405020304" pitchFamily="18" charset="0"/>
              </a:rPr>
              <a:t>Man: </a:t>
            </a:r>
            <a:r>
              <a:rPr lang="vi-VN" dirty="0">
                <a:latin typeface="Times New Roman" panose="02020603050405020304" pitchFamily="18" charset="0"/>
                <a:ea typeface="Times New Roman" panose="02020603050405020304" pitchFamily="18" charset="0"/>
              </a:rPr>
              <a:t>I’m just helping you develop the skills. You’ll be able to do this yourself next year. </a:t>
            </a:r>
            <a:endParaRPr lang="en-US"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3524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D: Speaking</a:t>
            </a:r>
            <a:endParaRPr lang="en-US"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7" name="Table 16"/>
          <p:cNvGraphicFramePr>
            <a:graphicFrameLocks noGrp="1"/>
          </p:cNvGraphicFramePr>
          <p:nvPr>
            <p:extLst>
              <p:ext uri="{D42A27DB-BD31-4B8C-83A1-F6EECF244321}">
                <p14:modId xmlns:p14="http://schemas.microsoft.com/office/powerpoint/2010/main" val="3525158952"/>
              </p:ext>
            </p:extLst>
          </p:nvPr>
        </p:nvGraphicFramePr>
        <p:xfrm>
          <a:off x="961197" y="1392072"/>
          <a:ext cx="5351012" cy="5018765"/>
        </p:xfrm>
        <a:graphic>
          <a:graphicData uri="http://schemas.openxmlformats.org/drawingml/2006/table">
            <a:tbl>
              <a:tblPr>
                <a:tableStyleId>{5C22544A-7EE6-4342-B048-85BDC9FD1C3A}</a:tableStyleId>
              </a:tblPr>
              <a:tblGrid>
                <a:gridCol w="5351012">
                  <a:extLst>
                    <a:ext uri="{9D8B030D-6E8A-4147-A177-3AD203B41FA5}">
                      <a16:colId xmlns:a16="http://schemas.microsoft.com/office/drawing/2014/main" val="2271698276"/>
                    </a:ext>
                  </a:extLst>
                </a:gridCol>
              </a:tblGrid>
              <a:tr h="5018765">
                <a:tc>
                  <a:txBody>
                    <a:bodyPr/>
                    <a:lstStyle/>
                    <a:p>
                      <a:pPr marL="0" marR="0" indent="0" algn="just">
                        <a:lnSpc>
                          <a:spcPct val="115000"/>
                        </a:lnSpc>
                        <a:spcBef>
                          <a:spcPts val="0"/>
                        </a:spcBef>
                        <a:spcAft>
                          <a:spcPts val="0"/>
                        </a:spcAft>
                        <a:buFont typeface="Arial" panose="020B0604020202020204" pitchFamily="34" charset="0"/>
                        <a:buNone/>
                      </a:pPr>
                      <a:r>
                        <a:rPr lang="en-US" sz="3200">
                          <a:effectLst/>
                          <a:latin typeface="+mn-lt"/>
                          <a:ea typeface="Times New Roman" panose="02020603050405020304" pitchFamily="18" charset="0"/>
                        </a:rPr>
                        <a:t>In</a:t>
                      </a:r>
                      <a:r>
                        <a:rPr lang="en-US" sz="3200" baseline="0">
                          <a:effectLst/>
                          <a:latin typeface="+mn-lt"/>
                          <a:ea typeface="Times New Roman" panose="02020603050405020304" pitchFamily="18" charset="0"/>
                        </a:rPr>
                        <a:t> pairs, talk about how people from your culture usually help their parents.</a:t>
                      </a:r>
                      <a:endParaRPr lang="en-US" sz="3200">
                        <a:effectLst/>
                        <a:latin typeface="+mn-lt"/>
                        <a:ea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pic>
        <p:nvPicPr>
          <p:cNvPr id="18" name="Picture 17"/>
          <p:cNvPicPr/>
          <p:nvPr/>
        </p:nvPicPr>
        <p:blipFill rotWithShape="1">
          <a:blip r:embed="rId2"/>
          <a:srcRect l="19391" t="31357" r="60256" b="32440"/>
          <a:stretch/>
        </p:blipFill>
        <p:spPr bwMode="auto">
          <a:xfrm>
            <a:off x="6539551" y="1375004"/>
            <a:ext cx="5138810" cy="503583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74910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3553</TotalTime>
  <Words>791</Words>
  <Application>Microsoft Office PowerPoint</Application>
  <PresentationFormat>Widescreen</PresentationFormat>
  <Paragraphs>77</Paragraphs>
  <Slides>12</Slides>
  <Notes>0</Notes>
  <HiddenSlides>0</HiddenSlides>
  <MMClips>2</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12</vt:i4>
      </vt:variant>
    </vt:vector>
  </HeadingPairs>
  <TitlesOfParts>
    <vt:vector size="18" baseType="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Lương Thị Minh Phương</cp:lastModifiedBy>
  <cp:revision>122</cp:revision>
  <dcterms:created xsi:type="dcterms:W3CDTF">2020-01-20T05:08:25Z</dcterms:created>
  <dcterms:modified xsi:type="dcterms:W3CDTF">2023-09-02T17:23:13Z</dcterms:modified>
</cp:coreProperties>
</file>