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7"/>
  </p:notesMasterIdLst>
  <p:sldIdLst>
    <p:sldId id="358" r:id="rId4"/>
    <p:sldId id="347" r:id="rId5"/>
    <p:sldId id="318" r:id="rId6"/>
    <p:sldId id="370" r:id="rId7"/>
    <p:sldId id="371" r:id="rId8"/>
    <p:sldId id="373" r:id="rId9"/>
    <p:sldId id="374" r:id="rId10"/>
    <p:sldId id="315" r:id="rId11"/>
    <p:sldId id="376" r:id="rId12"/>
    <p:sldId id="375" r:id="rId13"/>
    <p:sldId id="369" r:id="rId14"/>
    <p:sldId id="377" r:id="rId15"/>
    <p:sldId id="36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 showGuides="1">
      <p:cViewPr varScale="1">
        <p:scale>
          <a:sx n="63" d="100"/>
          <a:sy n="63" d="100"/>
        </p:scale>
        <p:origin x="796" y="64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/>
              <a:t>UNIT </a:t>
            </a:r>
            <a:r>
              <a:rPr lang="en-US" sz="4800" b="1"/>
              <a:t>6</a:t>
            </a:r>
            <a:r>
              <a:rPr lang="vi-VN" sz="4800" b="1"/>
              <a:t>: </a:t>
            </a:r>
            <a:r>
              <a:rPr lang="en-US" sz="4800" b="1" cap="all"/>
              <a:t>transition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>
                <a:solidFill>
                  <a:srgbClr val="0070C0"/>
                </a:solidFill>
              </a:rPr>
              <a:t>47</a:t>
            </a:r>
            <a:r>
              <a:rPr lang="vi-VN" sz="3200" b="1" dirty="0">
                <a:solidFill>
                  <a:srgbClr val="0070C0"/>
                </a:solidFill>
              </a:rPr>
              <a:t>: </a:t>
            </a:r>
            <a:r>
              <a:rPr lang="en-US" sz="3200" b="1" dirty="0">
                <a:solidFill>
                  <a:srgbClr val="0070C0"/>
                </a:solidFill>
              </a:rPr>
              <a:t>Language expansion + grammar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210B3-F1B1-46C9-A41F-536C198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" y="0"/>
            <a:ext cx="12192000" cy="6858000"/>
          </a:xfrm>
          <a:prstGeom prst="rect">
            <a:avLst/>
          </a:prstGeom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622663" y="1248758"/>
            <a:ext cx="27197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solidFill>
                  <a:srgbClr val="0070C0"/>
                </a:solidFill>
                <a:cs typeface="Arial" pitchFamily="34" charset="0"/>
              </a:rPr>
              <a:t>Warm-up </a:t>
            </a:r>
            <a:endParaRPr lang="ko-KR" altLang="en-US" sz="4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61CFEA6-2769-41F9-AC8E-35E4F0132842}"/>
              </a:ext>
            </a:extLst>
          </p:cNvPr>
          <p:cNvSpPr/>
          <p:nvPr/>
        </p:nvSpPr>
        <p:spPr>
          <a:xfrm>
            <a:off x="5259977" y="544741"/>
            <a:ext cx="6392092" cy="5768519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Rectangle 23"/>
          <p:cNvSpPr/>
          <p:nvPr/>
        </p:nvSpPr>
        <p:spPr>
          <a:xfrm>
            <a:off x="5434821" y="796729"/>
            <a:ext cx="6042403" cy="2482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b="1" dirty="0"/>
              <a:t>LET’S TALK</a:t>
            </a:r>
            <a:r>
              <a:rPr lang="vi-VN" sz="2800" b="1" dirty="0"/>
              <a:t> </a:t>
            </a:r>
            <a:endParaRPr lang="en-US" sz="2800" b="1" dirty="0"/>
          </a:p>
          <a:p>
            <a:pPr lvl="0"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b="1" dirty="0"/>
              <a:t>Look at the picture and describe it</a:t>
            </a:r>
          </a:p>
          <a:p>
            <a:pPr lvl="0"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b="1" dirty="0"/>
              <a:t>1, How old do these women look?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977" y="4393222"/>
            <a:ext cx="6392092" cy="256222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34821" y="3448372"/>
            <a:ext cx="59957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Maybe she’s in her twenties; she might be in her sixties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/>
              <a:t>Exercise A: Adjectives for age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530086" y="1328002"/>
            <a:ext cx="10885789" cy="770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000" b="1" i="1" dirty="0">
                <a:ea typeface="Times New Roman" panose="02020603050405020304" pitchFamily="18" charset="0"/>
              </a:rPr>
              <a:t>Do you know someone who fits any of these descriptions? Who are they? Share your answers in pairs. Use the adjectives in the box to help you</a:t>
            </a:r>
            <a:r>
              <a:rPr lang="vi-VN" sz="2000" dirty="0">
                <a:ea typeface="Times New Roman" panose="02020603050405020304" pitchFamily="18" charset="0"/>
              </a:rPr>
              <a:t> </a:t>
            </a:r>
            <a:endParaRPr lang="en-US" sz="2000" dirty="0">
              <a:ea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86" y="2203369"/>
            <a:ext cx="11169152" cy="36275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6922" y="5936177"/>
            <a:ext cx="106523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The woman in the middle must be reliable because she looks mature</a:t>
            </a:r>
            <a:r>
              <a:rPr lang="vi-V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/>
              <a:t>Exercise B : speaking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768626" y="1445892"/>
            <a:ext cx="10614991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000" b="1" i="1" dirty="0">
                <a:solidFill>
                  <a:srgbClr val="0070C0"/>
                </a:solidFill>
              </a:rPr>
              <a:t>Talk with a partner about people you know. How old are they? Describe them with adjectives from A </a:t>
            </a:r>
            <a:endParaRPr lang="en-US" sz="2000" b="1" i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25" y="2603808"/>
            <a:ext cx="2691434" cy="27705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176" y="2786688"/>
            <a:ext cx="7470705" cy="242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46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/>
              <a:t>Grammar: How + Adj or Adv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6110127" y="2333767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10127" y="284555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0176" y="3299338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40176" y="376639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0176" y="4264909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38859" y="4763423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138859" y="5215500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07493" y="5687486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/>
          <p:nvPr/>
        </p:nvPicPr>
        <p:blipFill rotWithShape="1">
          <a:blip r:embed="rId2"/>
          <a:srcRect l="10256" t="12827" r="4808" b="17617"/>
          <a:stretch/>
        </p:blipFill>
        <p:spPr bwMode="auto">
          <a:xfrm>
            <a:off x="1161600" y="1547104"/>
            <a:ext cx="10138746" cy="49901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4910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0893" y="342574"/>
            <a:ext cx="11573197" cy="724247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800" b="1" dirty="0"/>
              <a:t>Exercise C: Unscramble the questions 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0127" y="2333767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10127" y="284555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0176" y="3299338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40176" y="376639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0176" y="4264909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38859" y="4763423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138859" y="5215500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07493" y="5687486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0893" y="932547"/>
            <a:ext cx="11573197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dirty="0"/>
          </a:p>
          <a:p>
            <a:pPr marL="514350" indent="-514350">
              <a:buAutoNum type="arabicPeriod"/>
            </a:pPr>
            <a:r>
              <a:rPr lang="en-US" sz="2200" dirty="0"/>
              <a:t>English / how / do / speak / well / you</a:t>
            </a:r>
          </a:p>
          <a:p>
            <a:r>
              <a:rPr lang="vi-VN" sz="2200" dirty="0">
                <a:solidFill>
                  <a:schemeClr val="accent3">
                    <a:lumMod val="75000"/>
                  </a:schemeClr>
                </a:solidFill>
              </a:rPr>
              <a:t>How well do you speak English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  <a:p>
            <a:br>
              <a:rPr lang="en-US" sz="2200" dirty="0"/>
            </a:br>
            <a:r>
              <a:rPr lang="en-US" sz="2200" b="1" dirty="0"/>
              <a:t>2. </a:t>
            </a:r>
            <a:r>
              <a:rPr lang="en-US" sz="2200" dirty="0"/>
              <a:t>you / how / are / old</a:t>
            </a:r>
          </a:p>
          <a:p>
            <a:r>
              <a:rPr lang="vi-VN" sz="2200" dirty="0">
                <a:solidFill>
                  <a:schemeClr val="accent3">
                    <a:lumMod val="75000"/>
                  </a:schemeClr>
                </a:solidFill>
              </a:rPr>
              <a:t>How old are you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  <a:p>
            <a:br>
              <a:rPr lang="en-US" sz="2200" dirty="0"/>
            </a:br>
            <a:r>
              <a:rPr lang="en-US" sz="2200" b="1" dirty="0"/>
              <a:t>3. </a:t>
            </a:r>
            <a:r>
              <a:rPr lang="en-US" sz="2200" dirty="0"/>
              <a:t>can / fast / you / how / type</a:t>
            </a:r>
          </a:p>
          <a:p>
            <a:r>
              <a:rPr lang="vi-VN" sz="2200" dirty="0">
                <a:solidFill>
                  <a:schemeClr val="accent3">
                    <a:lumMod val="75000"/>
                  </a:schemeClr>
                </a:solidFill>
              </a:rPr>
              <a:t>How fast can you type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?</a:t>
            </a:r>
            <a:r>
              <a:rPr lang="vi-VN" sz="22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endParaRPr lang="en-US" sz="2200" dirty="0">
              <a:solidFill>
                <a:schemeClr val="accent3">
                  <a:lumMod val="75000"/>
                </a:schemeClr>
              </a:solidFill>
            </a:endParaRPr>
          </a:p>
          <a:p>
            <a:br>
              <a:rPr lang="en-US" sz="2200" dirty="0"/>
            </a:br>
            <a:r>
              <a:rPr lang="en-US" sz="2200" b="1" dirty="0"/>
              <a:t>4. </a:t>
            </a:r>
            <a:r>
              <a:rPr lang="en-US" sz="2200" dirty="0"/>
              <a:t>you / how / tall / are</a:t>
            </a:r>
          </a:p>
          <a:p>
            <a:r>
              <a:rPr lang="vi-VN" sz="2200" dirty="0">
                <a:solidFill>
                  <a:schemeClr val="accent3">
                    <a:lumMod val="75000"/>
                  </a:schemeClr>
                </a:solidFill>
              </a:rPr>
              <a:t>How tall are you 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?</a:t>
            </a:r>
          </a:p>
          <a:p>
            <a:br>
              <a:rPr lang="en-US" sz="2200" dirty="0"/>
            </a:br>
            <a:r>
              <a:rPr lang="en-US" sz="2200" b="1" dirty="0"/>
              <a:t>5. </a:t>
            </a:r>
            <a:r>
              <a:rPr lang="en-US" sz="2200" dirty="0"/>
              <a:t>your / family / how / often / move / does </a:t>
            </a:r>
          </a:p>
          <a:p>
            <a:r>
              <a:rPr lang="vi-VN" sz="2200" dirty="0">
                <a:solidFill>
                  <a:schemeClr val="accent3">
                    <a:lumMod val="75000"/>
                  </a:schemeClr>
                </a:solidFill>
              </a:rPr>
              <a:t>How often does your family move</a:t>
            </a:r>
            <a:r>
              <a:rPr lang="en-US" sz="2200" dirty="0">
                <a:solidFill>
                  <a:schemeClr val="accent3">
                    <a:lumMod val="75000"/>
                  </a:schemeClr>
                </a:solidFill>
              </a:rPr>
              <a:t>?</a:t>
            </a:r>
            <a:r>
              <a:rPr lang="vi-VN" sz="22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br>
              <a:rPr lang="en-US" sz="2200" dirty="0"/>
            </a:br>
            <a:br>
              <a:rPr lang="en-US" sz="2200" dirty="0"/>
            </a:br>
            <a:br>
              <a:rPr lang="en-US" sz="2200" dirty="0"/>
            </a:b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1611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50023" cy="58853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800" b="1"/>
              <a:t>Exercise D: Complete the conversation</a:t>
            </a:r>
            <a:endParaRPr lang="en-US" sz="4800" b="1" dirty="0"/>
          </a:p>
        </p:txBody>
      </p:sp>
      <p:sp>
        <p:nvSpPr>
          <p:cNvPr id="2" name="Rectangle 1"/>
          <p:cNvSpPr/>
          <p:nvPr/>
        </p:nvSpPr>
        <p:spPr>
          <a:xfrm>
            <a:off x="6110127" y="2333767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110127" y="284555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40176" y="3299338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140176" y="3766395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0176" y="4264909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138859" y="4763423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138859" y="5215500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107493" y="5687486"/>
            <a:ext cx="204716" cy="2593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7618" y="901560"/>
            <a:ext cx="1133975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Write questions using </a:t>
            </a:r>
            <a:r>
              <a:rPr lang="en-US" sz="3200" i="1" dirty="0">
                <a:solidFill>
                  <a:schemeClr val="accent1">
                    <a:lumMod val="75000"/>
                  </a:schemeClr>
                </a:solidFill>
              </a:rPr>
              <a:t>how.</a:t>
            </a:r>
          </a:p>
          <a:p>
            <a:pPr marL="342900" indent="-342900">
              <a:buAutoNum type="arabicPeriod"/>
            </a:pPr>
            <a:r>
              <a:rPr lang="en-US" sz="2000" dirty="0"/>
              <a:t>A: I think Mr. Chen is too elderly to live alone</a:t>
            </a:r>
            <a:br>
              <a:rPr lang="en-US" sz="3600" dirty="0"/>
            </a:br>
            <a:r>
              <a:rPr lang="en-US" sz="2000" dirty="0"/>
              <a:t>B: He doesn’t look old to me.                          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                                                       How old is she?</a:t>
            </a:r>
            <a:endParaRPr lang="en-US" sz="3600" dirty="0">
              <a:solidFill>
                <a:schemeClr val="accent3">
                  <a:lumMod val="75000"/>
                </a:schemeClr>
              </a:solidFill>
            </a:endParaRPr>
          </a:p>
          <a:p>
            <a:pPr marL="342900" indent="-342900">
              <a:buAutoNum type="arabicPeriod" startAt="2"/>
            </a:pPr>
            <a:r>
              <a:rPr lang="en-US" sz="2000" dirty="0"/>
              <a:t>A: My brother failed his driver’s license test six times because he drives so badly.</a:t>
            </a:r>
          </a:p>
          <a:p>
            <a:r>
              <a:rPr lang="en-US" sz="2000" dirty="0"/>
              <a:t>     B: Wow!                                                           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                                                        How badly does he drive?</a:t>
            </a:r>
          </a:p>
          <a:p>
            <a:pPr marL="342900" indent="-342900">
              <a:buAutoNum type="arabicPeriod" startAt="3"/>
            </a:pPr>
            <a:r>
              <a:rPr lang="en-US" sz="2000" dirty="0"/>
              <a:t>A: I can’t go to the movie tonight. My first class is very early tomorrow.</a:t>
            </a:r>
          </a:p>
          <a:p>
            <a:r>
              <a:rPr lang="en-US" sz="2000" dirty="0"/>
              <a:t>     B: That’s too bad.                                          </a:t>
            </a:r>
          </a:p>
          <a:p>
            <a:r>
              <a:rPr lang="en-US" sz="2000" dirty="0"/>
              <a:t>                                                         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How early is it?</a:t>
            </a:r>
          </a:p>
          <a:p>
            <a:pPr marL="342900" indent="-342900">
              <a:buAutoNum type="arabicPeriod" startAt="4"/>
            </a:pPr>
            <a:r>
              <a:rPr lang="en-US" sz="2000" dirty="0"/>
              <a:t>A: I don’t want to get my own apartment. It’s much too expensive</a:t>
            </a:r>
          </a:p>
          <a:p>
            <a:r>
              <a:rPr lang="en-US" sz="2000" dirty="0"/>
              <a:t>     B: Really?                                                        </a:t>
            </a:r>
          </a:p>
          <a:p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                                                         How expensive is it?</a:t>
            </a:r>
          </a:p>
          <a:p>
            <a:pPr marL="342900" indent="-342900">
              <a:buAutoNum type="arabicPeriod" startAt="5"/>
            </a:pPr>
            <a:r>
              <a:rPr lang="en-US" sz="2000" dirty="0"/>
              <a:t>A: I haven’t finished reading the assignment for tomorrow. I guess I read too slowly.</a:t>
            </a:r>
          </a:p>
          <a:p>
            <a:r>
              <a:rPr lang="en-US" sz="2000" dirty="0"/>
              <a:t>      B: That’s a problem.                                      </a:t>
            </a:r>
          </a:p>
          <a:p>
            <a:r>
              <a:rPr lang="en-US" sz="2000" dirty="0"/>
              <a:t>                                                           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How slowly do you read?</a:t>
            </a:r>
          </a:p>
          <a:p>
            <a:r>
              <a:rPr lang="en-US" sz="20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29905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728" y="510959"/>
            <a:ext cx="10484950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800" b="1" dirty="0"/>
              <a:t>Exercise E: listen the conversation</a:t>
            </a:r>
          </a:p>
        </p:txBody>
      </p:sp>
      <p:pic>
        <p:nvPicPr>
          <p:cNvPr id="41" name="Picture 40"/>
          <p:cNvPicPr/>
          <p:nvPr/>
        </p:nvPicPr>
        <p:blipFill rotWithShape="1">
          <a:blip r:embed="rId2"/>
          <a:srcRect l="9615" t="27651" r="41026" b="40137"/>
          <a:stretch/>
        </p:blipFill>
        <p:spPr bwMode="auto">
          <a:xfrm>
            <a:off x="756728" y="2085619"/>
            <a:ext cx="9956765" cy="38238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50365" y="6069496"/>
            <a:ext cx="3551583" cy="649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A credit card</a:t>
            </a:r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728" y="510959"/>
            <a:ext cx="10484950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800" b="1" dirty="0"/>
              <a:t>Exercise E: listen the conversation</a:t>
            </a:r>
          </a:p>
        </p:txBody>
      </p:sp>
      <p:pic>
        <p:nvPicPr>
          <p:cNvPr id="41" name="Picture 40"/>
          <p:cNvPicPr/>
          <p:nvPr/>
        </p:nvPicPr>
        <p:blipFill rotWithShape="1">
          <a:blip r:embed="rId4"/>
          <a:srcRect l="9615" t="27651" r="41026" b="40137"/>
          <a:stretch/>
        </p:blipFill>
        <p:spPr bwMode="auto">
          <a:xfrm>
            <a:off x="756728" y="2085619"/>
            <a:ext cx="9956765" cy="38238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50365" y="6069496"/>
            <a:ext cx="3551583" cy="649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A credit card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8392" y="1848934"/>
            <a:ext cx="4420842" cy="4563669"/>
          </a:xfrm>
          <a:prstGeom prst="rect">
            <a:avLst/>
          </a:prstGeom>
        </p:spPr>
      </p:pic>
      <p:pic>
        <p:nvPicPr>
          <p:cNvPr id="4" name="enw_sb02_u06_031">
            <a:hlinkClick r:id="" action="ppaction://media"/>
            <a:extLst>
              <a:ext uri="{FF2B5EF4-FFF2-40B4-BE49-F238E27FC236}">
                <a16:creationId xmlns:a16="http://schemas.microsoft.com/office/drawing/2014/main" id="{2CB8BAFE-E441-4EAF-AEFD-79461CC6E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8984" y="2219960"/>
            <a:ext cx="503112" cy="50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5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45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728" y="510959"/>
            <a:ext cx="10484950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4800" b="1" dirty="0"/>
              <a:t>Exercise E: Role play </a:t>
            </a:r>
          </a:p>
        </p:txBody>
      </p:sp>
      <p:pic>
        <p:nvPicPr>
          <p:cNvPr id="41" name="Picture 40"/>
          <p:cNvPicPr/>
          <p:nvPr/>
        </p:nvPicPr>
        <p:blipFill rotWithShape="1">
          <a:blip r:embed="rId2"/>
          <a:srcRect l="9615" t="27651" r="41026" b="40137"/>
          <a:stretch/>
        </p:blipFill>
        <p:spPr bwMode="auto">
          <a:xfrm>
            <a:off x="756728" y="2085619"/>
            <a:ext cx="9956765" cy="38238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17517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3692" y="409072"/>
            <a:ext cx="9912015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Exercise F: Practice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150766"/>
              </p:ext>
            </p:extLst>
          </p:nvPr>
        </p:nvGraphicFramePr>
        <p:xfrm>
          <a:off x="961197" y="1924181"/>
          <a:ext cx="9989610" cy="4326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9610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32654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 b="1" i="1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 your notebook, write 3–4 adjectives to describe a person you know. Then, write 3–4 things the person does and describe how the person does them.</a:t>
                      </a:r>
                      <a:endParaRPr lang="en-US" sz="3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9812741" y="5470604"/>
            <a:ext cx="1844371" cy="1250919"/>
            <a:chOff x="3039904" y="1822609"/>
            <a:chExt cx="6105525" cy="32099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6067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3692" y="409072"/>
            <a:ext cx="9912015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/>
              <a:t>Homework </a:t>
            </a: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112292"/>
              </p:ext>
            </p:extLst>
          </p:nvPr>
        </p:nvGraphicFramePr>
        <p:xfrm>
          <a:off x="961197" y="1924181"/>
          <a:ext cx="9989610" cy="4326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89610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326544">
                <a:tc>
                  <a:txBody>
                    <a:bodyPr/>
                    <a:lstStyle/>
                    <a:p>
                      <a:pPr marL="571500" marR="0" indent="-5715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vi-VN" sz="4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Grammar reference page 152</a:t>
                      </a:r>
                      <a:endParaRPr lang="en-US" sz="4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71500" marR="0" indent="-5715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4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vi-VN" sz="44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oal check</a:t>
                      </a:r>
                      <a:endParaRPr lang="en-US" sz="6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9812741" y="5470604"/>
            <a:ext cx="1844371" cy="1250919"/>
            <a:chOff x="3039904" y="1822609"/>
            <a:chExt cx="6105525" cy="32099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7799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3497</TotalTime>
  <Words>442</Words>
  <Application>Microsoft Office PowerPoint</Application>
  <PresentationFormat>Widescreen</PresentationFormat>
  <Paragraphs>52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Lương Thị Minh Phương</cp:lastModifiedBy>
  <cp:revision>116</cp:revision>
  <dcterms:created xsi:type="dcterms:W3CDTF">2020-01-20T05:08:25Z</dcterms:created>
  <dcterms:modified xsi:type="dcterms:W3CDTF">2023-09-02T17:28:21Z</dcterms:modified>
</cp:coreProperties>
</file>