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22"/>
  </p:notesMasterIdLst>
  <p:sldIdLst>
    <p:sldId id="358" r:id="rId4"/>
    <p:sldId id="347" r:id="rId5"/>
    <p:sldId id="298" r:id="rId6"/>
    <p:sldId id="318" r:id="rId7"/>
    <p:sldId id="377" r:id="rId8"/>
    <p:sldId id="380" r:id="rId9"/>
    <p:sldId id="378" r:id="rId10"/>
    <p:sldId id="376" r:id="rId11"/>
    <p:sldId id="384" r:id="rId12"/>
    <p:sldId id="385" r:id="rId13"/>
    <p:sldId id="370" r:id="rId14"/>
    <p:sldId id="373" r:id="rId15"/>
    <p:sldId id="371" r:id="rId16"/>
    <p:sldId id="379" r:id="rId17"/>
    <p:sldId id="381" r:id="rId18"/>
    <p:sldId id="382" r:id="rId19"/>
    <p:sldId id="383" r:id="rId20"/>
    <p:sldId id="3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varScale="1">
        <p:scale>
          <a:sx n="63" d="100"/>
          <a:sy n="63" d="100"/>
        </p:scale>
        <p:origin x="796" y="64"/>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a:t>UNIT </a:t>
            </a:r>
            <a:r>
              <a:rPr lang="en-US" sz="4800" b="1"/>
              <a:t>6</a:t>
            </a:r>
            <a:r>
              <a:rPr lang="vi-VN" sz="4800" b="1"/>
              <a:t>: </a:t>
            </a:r>
            <a:r>
              <a:rPr lang="en-US" sz="4800" b="1" cap="all"/>
              <a:t>transition</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a:solidFill>
                  <a:srgbClr val="0070C0"/>
                </a:solidFill>
              </a:rPr>
              <a:t>48</a:t>
            </a:r>
            <a:r>
              <a:rPr lang="vi-VN" sz="3200" b="1" dirty="0">
                <a:solidFill>
                  <a:srgbClr val="0070C0"/>
                </a:solidFill>
              </a:rPr>
              <a:t>: </a:t>
            </a:r>
            <a:r>
              <a:rPr lang="en-US" sz="3200" b="1" dirty="0">
                <a:solidFill>
                  <a:srgbClr val="0070C0"/>
                </a:solidFill>
              </a:rPr>
              <a:t>Reading</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2210B3-F1B1-46C9-A41F-536C1985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251" y="0"/>
            <a:ext cx="12192000" cy="6858000"/>
          </a:xfrm>
          <a:prstGeom prst="rect">
            <a:avLst/>
          </a:prstGeom>
        </p:spPr>
      </p:pic>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5" y="544740"/>
            <a:ext cx="6392092" cy="5768519"/>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Rectangle 23"/>
          <p:cNvSpPr/>
          <p:nvPr/>
        </p:nvSpPr>
        <p:spPr>
          <a:xfrm>
            <a:off x="5434821" y="796729"/>
            <a:ext cx="6042403" cy="1707840"/>
          </a:xfrm>
          <a:prstGeom prst="rect">
            <a:avLst/>
          </a:prstGeom>
        </p:spPr>
        <p:txBody>
          <a:bodyPr wrap="square">
            <a:spAutoFit/>
          </a:bodyPr>
          <a:lstStyle/>
          <a:p>
            <a:pPr lvl="0" algn="ctr">
              <a:lnSpc>
                <a:spcPct val="200000"/>
              </a:lnSpc>
              <a:spcBef>
                <a:spcPts val="100"/>
              </a:spcBef>
              <a:spcAft>
                <a:spcPts val="100"/>
              </a:spcAft>
            </a:pPr>
            <a:r>
              <a:rPr lang="en-US" sz="2800" b="1"/>
              <a:t>Guess what?</a:t>
            </a:r>
            <a:r>
              <a:rPr lang="vi-VN" sz="2800" b="1"/>
              <a:t> </a:t>
            </a:r>
            <a:endParaRPr lang="en-US" sz="2800" b="1"/>
          </a:p>
          <a:p>
            <a:pPr lvl="0" algn="ctr">
              <a:lnSpc>
                <a:spcPct val="200000"/>
              </a:lnSpc>
              <a:spcBef>
                <a:spcPts val="100"/>
              </a:spcBef>
              <a:spcAft>
                <a:spcPts val="100"/>
              </a:spcAft>
            </a:pPr>
            <a:endParaRPr lang="en-US" sz="2800" b="1"/>
          </a:p>
        </p:txBody>
      </p:sp>
      <p:graphicFrame>
        <p:nvGraphicFramePr>
          <p:cNvPr id="3" name="Table 2"/>
          <p:cNvGraphicFramePr>
            <a:graphicFrameLocks noGrp="1"/>
          </p:cNvGraphicFramePr>
          <p:nvPr>
            <p:extLst>
              <p:ext uri="{D42A27DB-BD31-4B8C-83A1-F6EECF244321}">
                <p14:modId xmlns:p14="http://schemas.microsoft.com/office/powerpoint/2010/main" val="356226637"/>
              </p:ext>
            </p:extLst>
          </p:nvPr>
        </p:nvGraphicFramePr>
        <p:xfrm>
          <a:off x="5376109" y="2322695"/>
          <a:ext cx="6159823" cy="2255520"/>
        </p:xfrm>
        <a:graphic>
          <a:graphicData uri="http://schemas.openxmlformats.org/drawingml/2006/table">
            <a:tbl>
              <a:tblPr>
                <a:tableStyleId>{5C22544A-7EE6-4342-B048-85BDC9FD1C3A}</a:tableStyleId>
              </a:tblPr>
              <a:tblGrid>
                <a:gridCol w="6159823">
                  <a:extLst>
                    <a:ext uri="{9D8B030D-6E8A-4147-A177-3AD203B41FA5}">
                      <a16:colId xmlns:a16="http://schemas.microsoft.com/office/drawing/2014/main" val="2346653306"/>
                    </a:ext>
                  </a:extLst>
                </a:gridCol>
              </a:tblGrid>
              <a:tr h="2212607">
                <a:tc>
                  <a:txBody>
                    <a:bodyPr/>
                    <a:lstStyle/>
                    <a:p>
                      <a:pPr marL="342900" marR="0" lvl="0" indent="-342900" algn="just">
                        <a:lnSpc>
                          <a:spcPct val="115000"/>
                        </a:lnSpc>
                        <a:spcBef>
                          <a:spcPts val="200"/>
                        </a:spcBef>
                        <a:spcAft>
                          <a:spcPts val="200"/>
                        </a:spcAft>
                        <a:buFont typeface="Times New Roman" panose="02020603050405020304" pitchFamily="18" charset="0"/>
                        <a:buChar char="-"/>
                      </a:pPr>
                      <a:r>
                        <a:rPr lang="vi-VN" sz="2400" dirty="0">
                          <a:effectLst/>
                          <a:latin typeface="+mn-lt"/>
                          <a:ea typeface="Times New Roman" panose="02020603050405020304" pitchFamily="18" charset="0"/>
                        </a:rPr>
                        <a:t>It has </a:t>
                      </a:r>
                      <a:r>
                        <a:rPr lang="en-US" sz="2400" dirty="0">
                          <a:effectLst/>
                          <a:latin typeface="+mn-lt"/>
                          <a:ea typeface="Times New Roman" panose="02020603050405020304" pitchFamily="18" charset="0"/>
                        </a:rPr>
                        <a:t>a compound noun</a:t>
                      </a:r>
                    </a:p>
                    <a:p>
                      <a:pPr marL="342900" marR="0" lvl="0" indent="-342900" algn="just">
                        <a:lnSpc>
                          <a:spcPct val="115000"/>
                        </a:lnSpc>
                        <a:spcBef>
                          <a:spcPts val="200"/>
                        </a:spcBef>
                        <a:spcAft>
                          <a:spcPts val="200"/>
                        </a:spcAft>
                        <a:buFont typeface="Times New Roman" panose="02020603050405020304" pitchFamily="18" charset="0"/>
                        <a:buChar char="-"/>
                      </a:pPr>
                      <a:r>
                        <a:rPr lang="en-US" sz="2400" dirty="0">
                          <a:effectLst/>
                          <a:latin typeface="+mn-lt"/>
                          <a:ea typeface="Times New Roman" panose="02020603050405020304" pitchFamily="18" charset="0"/>
                        </a:rPr>
                        <a:t>It is a method of education.</a:t>
                      </a:r>
                    </a:p>
                    <a:p>
                      <a:pPr marL="342900" marR="0" lvl="0" indent="-342900" algn="just">
                        <a:lnSpc>
                          <a:spcPct val="115000"/>
                        </a:lnSpc>
                        <a:spcBef>
                          <a:spcPts val="200"/>
                        </a:spcBef>
                        <a:spcAft>
                          <a:spcPts val="200"/>
                        </a:spcAft>
                        <a:buFont typeface="Times New Roman" panose="02020603050405020304" pitchFamily="18" charset="0"/>
                        <a:buChar char="-"/>
                      </a:pPr>
                      <a:r>
                        <a:rPr lang="en-US" sz="2400" dirty="0">
                          <a:effectLst/>
                          <a:latin typeface="+mn-lt"/>
                          <a:ea typeface="Times New Roman" panose="02020603050405020304" pitchFamily="18" charset="0"/>
                        </a:rPr>
                        <a:t>It utilizes various forms of technology.</a:t>
                      </a:r>
                    </a:p>
                    <a:p>
                      <a:pPr marL="0" marR="0" lvl="0" indent="0" algn="just">
                        <a:lnSpc>
                          <a:spcPct val="115000"/>
                        </a:lnSpc>
                        <a:spcBef>
                          <a:spcPts val="200"/>
                        </a:spcBef>
                        <a:spcAft>
                          <a:spcPts val="200"/>
                        </a:spcAft>
                        <a:buFont typeface="Times New Roman" panose="02020603050405020304" pitchFamily="18" charset="0"/>
                        <a:buNone/>
                      </a:pPr>
                      <a:r>
                        <a:rPr lang="en-US" sz="2400" dirty="0">
                          <a:effectLst/>
                          <a:latin typeface="+mn-lt"/>
                          <a:ea typeface="Times New Roman" panose="02020603050405020304" pitchFamily="18" charset="0"/>
                        </a:rPr>
                        <a:t>-  It allows individuals</a:t>
                      </a:r>
                      <a:r>
                        <a:rPr lang="en-US" sz="2400" baseline="0" dirty="0">
                          <a:effectLst/>
                          <a:latin typeface="+mn-lt"/>
                          <a:ea typeface="Times New Roman" panose="02020603050405020304" pitchFamily="18" charset="0"/>
                        </a:rPr>
                        <a:t> </a:t>
                      </a:r>
                      <a:r>
                        <a:rPr lang="en-US" sz="2400" kern="1200" dirty="0">
                          <a:solidFill>
                            <a:schemeClr val="dk1"/>
                          </a:solidFill>
                          <a:effectLst/>
                          <a:latin typeface="+mn-lt"/>
                          <a:ea typeface="+mn-ea"/>
                          <a:cs typeface="+mn-cs"/>
                        </a:rPr>
                        <a:t>to pursue education remotely.</a:t>
                      </a:r>
                      <a:endParaRPr lang="en-US" sz="2400" dirty="0">
                        <a:effectLst/>
                        <a:latin typeface="+mn-lt"/>
                        <a:ea typeface="Times New Roman" panose="02020603050405020304" pitchFamily="18" charset="0"/>
                      </a:endParaRPr>
                    </a:p>
                  </a:txBody>
                  <a:tcPr marL="114300" marR="114300" marT="0" marB="0"/>
                </a:tc>
                <a:extLst>
                  <a:ext uri="{0D108BD9-81ED-4DB2-BD59-A6C34878D82A}">
                    <a16:rowId xmlns:a16="http://schemas.microsoft.com/office/drawing/2014/main" val="2895289719"/>
                  </a:ext>
                </a:extLst>
              </a:tr>
            </a:tbl>
          </a:graphicData>
        </a:graphic>
      </p:graphicFrame>
    </p:spTree>
    <p:extLst>
      <p:ext uri="{BB962C8B-B14F-4D97-AF65-F5344CB8AC3E}">
        <p14:creationId xmlns:p14="http://schemas.microsoft.com/office/powerpoint/2010/main" val="3148822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51" name="Cloud Callout 50"/>
          <p:cNvSpPr/>
          <p:nvPr/>
        </p:nvSpPr>
        <p:spPr>
          <a:xfrm>
            <a:off x="4796812" y="204715"/>
            <a:ext cx="5881036" cy="2907482"/>
          </a:xfrm>
          <a:prstGeom prst="cloudCallout">
            <a:avLst>
              <a:gd name="adj1" fmla="val -74024"/>
              <a:gd name="adj2" fmla="val -56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70C0"/>
                </a:solidFill>
              </a:rPr>
              <a:t>The answer is:</a:t>
            </a:r>
          </a:p>
          <a:p>
            <a:pPr algn="ctr"/>
            <a:r>
              <a:rPr lang="en-US" sz="3600"/>
              <a:t>Distance learning</a:t>
            </a:r>
            <a:endParaRPr lang="en-US" sz="4800" dirty="0">
              <a:solidFill>
                <a:srgbClr val="0070C0"/>
              </a:solidFill>
            </a:endParaRPr>
          </a:p>
        </p:txBody>
      </p:sp>
    </p:spTree>
    <p:extLst>
      <p:ext uri="{BB962C8B-B14F-4D97-AF65-F5344CB8AC3E}">
        <p14:creationId xmlns:p14="http://schemas.microsoft.com/office/powerpoint/2010/main" val="2737942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a:t>Exercise A: Discussion</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416421236"/>
              </p:ext>
            </p:extLst>
          </p:nvPr>
        </p:nvGraphicFramePr>
        <p:xfrm>
          <a:off x="5402334" y="1445892"/>
          <a:ext cx="6494392" cy="4886668"/>
        </p:xfrm>
        <a:graphic>
          <a:graphicData uri="http://schemas.openxmlformats.org/drawingml/2006/table">
            <a:tbl>
              <a:tblPr>
                <a:tableStyleId>{5C22544A-7EE6-4342-B048-85BDC9FD1C3A}</a:tableStyleId>
              </a:tblPr>
              <a:tblGrid>
                <a:gridCol w="6494392">
                  <a:extLst>
                    <a:ext uri="{9D8B030D-6E8A-4147-A177-3AD203B41FA5}">
                      <a16:colId xmlns:a16="http://schemas.microsoft.com/office/drawing/2014/main" val="2271698276"/>
                    </a:ext>
                  </a:extLst>
                </a:gridCol>
              </a:tblGrid>
              <a:tr h="4886668">
                <a:tc>
                  <a:txBody>
                    <a:bodyPr/>
                    <a:lstStyle/>
                    <a:p>
                      <a:pPr marL="0" marR="0" algn="just">
                        <a:lnSpc>
                          <a:spcPct val="115000"/>
                        </a:lnSpc>
                        <a:spcBef>
                          <a:spcPts val="200"/>
                        </a:spcBef>
                        <a:spcAft>
                          <a:spcPts val="200"/>
                        </a:spcAft>
                      </a:pPr>
                      <a:r>
                        <a:rPr lang="en-US" sz="2400" b="1" i="1">
                          <a:effectLst/>
                          <a:latin typeface="+mn-lt"/>
                          <a:ea typeface="Times New Roman" panose="02020603050405020304" pitchFamily="18" charset="0"/>
                        </a:rPr>
                        <a:t>Look</a:t>
                      </a:r>
                      <a:r>
                        <a:rPr lang="en-US" sz="2400" b="1" i="1" baseline="0">
                          <a:effectLst/>
                          <a:latin typeface="+mn-lt"/>
                          <a:ea typeface="Times New Roman" panose="02020603050405020304" pitchFamily="18" charset="0"/>
                        </a:rPr>
                        <a:t> at the picture and describe what do you see? </a:t>
                      </a:r>
                      <a:endParaRPr lang="en-US" sz="2400">
                        <a:effectLst/>
                        <a:latin typeface="+mn-lt"/>
                        <a:ea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pic>
        <p:nvPicPr>
          <p:cNvPr id="7" name="Picture 6"/>
          <p:cNvPicPr/>
          <p:nvPr/>
        </p:nvPicPr>
        <p:blipFill rotWithShape="1">
          <a:blip r:embed="rId2"/>
          <a:srcRect l="18429" t="18529" r="40385" b="21037"/>
          <a:stretch/>
        </p:blipFill>
        <p:spPr bwMode="auto">
          <a:xfrm>
            <a:off x="617783" y="1445891"/>
            <a:ext cx="4622957" cy="48866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24695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a:t>Exercise A: Discussion</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2430106095"/>
              </p:ext>
            </p:extLst>
          </p:nvPr>
        </p:nvGraphicFramePr>
        <p:xfrm>
          <a:off x="5402334" y="1445892"/>
          <a:ext cx="6494392" cy="4886668"/>
        </p:xfrm>
        <a:graphic>
          <a:graphicData uri="http://schemas.openxmlformats.org/drawingml/2006/table">
            <a:tbl>
              <a:tblPr>
                <a:tableStyleId>{5C22544A-7EE6-4342-B048-85BDC9FD1C3A}</a:tableStyleId>
              </a:tblPr>
              <a:tblGrid>
                <a:gridCol w="6494392">
                  <a:extLst>
                    <a:ext uri="{9D8B030D-6E8A-4147-A177-3AD203B41FA5}">
                      <a16:colId xmlns:a16="http://schemas.microsoft.com/office/drawing/2014/main" val="2271698276"/>
                    </a:ext>
                  </a:extLst>
                </a:gridCol>
              </a:tblGrid>
              <a:tr h="4886668">
                <a:tc>
                  <a:txBody>
                    <a:bodyPr/>
                    <a:lstStyle/>
                    <a:p>
                      <a:pPr marL="342900" marR="0" indent="-342900" algn="just">
                        <a:lnSpc>
                          <a:spcPct val="115000"/>
                        </a:lnSpc>
                        <a:spcBef>
                          <a:spcPts val="200"/>
                        </a:spcBef>
                        <a:spcAft>
                          <a:spcPts val="200"/>
                        </a:spcAft>
                        <a:buFont typeface="Arial" panose="020B0604020202020204" pitchFamily="34" charset="0"/>
                        <a:buChar char="•"/>
                      </a:pPr>
                      <a:endParaRPr lang="en-US" sz="2400">
                        <a:effectLst/>
                        <a:latin typeface="+mn-lt"/>
                        <a:ea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a:effectLst/>
                        <a:latin typeface="+mn-lt"/>
                        <a:ea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a:effectLst/>
                        <a:latin typeface="+mn-lt"/>
                        <a:ea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a:effectLst/>
                        <a:latin typeface="+mn-lt"/>
                        <a:ea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a:effectLst/>
                        <a:latin typeface="+mn-lt"/>
                        <a:ea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a:effectLst/>
                        <a:latin typeface="+mn-lt"/>
                        <a:ea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r>
                        <a:rPr lang="en-US" sz="2400" kern="1200">
                          <a:solidFill>
                            <a:schemeClr val="dk1"/>
                          </a:solidFill>
                          <a:effectLst/>
                          <a:latin typeface="+mn-lt"/>
                          <a:ea typeface="+mn-ea"/>
                          <a:cs typeface="+mn-cs"/>
                        </a:rPr>
                        <a:t>Write three questions that you think the article will answer.</a:t>
                      </a:r>
                      <a:endParaRPr lang="en-US" sz="2400">
                        <a:effectLst/>
                        <a:latin typeface="+mn-lt"/>
                        <a:ea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pic>
        <p:nvPicPr>
          <p:cNvPr id="7" name="Picture 6"/>
          <p:cNvPicPr/>
          <p:nvPr/>
        </p:nvPicPr>
        <p:blipFill rotWithShape="1">
          <a:blip r:embed="rId2"/>
          <a:srcRect l="18429" t="18529" r="40385" b="21037"/>
          <a:stretch/>
        </p:blipFill>
        <p:spPr bwMode="auto">
          <a:xfrm>
            <a:off x="617783" y="1445891"/>
            <a:ext cx="4622957" cy="4886669"/>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3"/>
          <a:srcRect l="34135" t="39054" r="34616" b="37571"/>
          <a:stretch/>
        </p:blipFill>
        <p:spPr bwMode="auto">
          <a:xfrm>
            <a:off x="5614361" y="1554479"/>
            <a:ext cx="6081770" cy="251255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46445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a:t>Exercise A: Discussion</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3295587"/>
              </p:ext>
            </p:extLst>
          </p:nvPr>
        </p:nvGraphicFramePr>
        <p:xfrm>
          <a:off x="5402334" y="1445892"/>
          <a:ext cx="6494392" cy="4886668"/>
        </p:xfrm>
        <a:graphic>
          <a:graphicData uri="http://schemas.openxmlformats.org/drawingml/2006/table">
            <a:tbl>
              <a:tblPr>
                <a:tableStyleId>{5C22544A-7EE6-4342-B048-85BDC9FD1C3A}</a:tableStyleId>
              </a:tblPr>
              <a:tblGrid>
                <a:gridCol w="6494392">
                  <a:extLst>
                    <a:ext uri="{9D8B030D-6E8A-4147-A177-3AD203B41FA5}">
                      <a16:colId xmlns:a16="http://schemas.microsoft.com/office/drawing/2014/main" val="2271698276"/>
                    </a:ext>
                  </a:extLst>
                </a:gridCol>
              </a:tblGrid>
              <a:tr h="4886668">
                <a:tc>
                  <a:txBody>
                    <a:bodyPr/>
                    <a:lstStyle/>
                    <a:p>
                      <a:pPr marL="0" marR="0" indent="0" algn="just">
                        <a:lnSpc>
                          <a:spcPct val="115000"/>
                        </a:lnSpc>
                        <a:spcBef>
                          <a:spcPts val="200"/>
                        </a:spcBef>
                        <a:spcAft>
                          <a:spcPts val="200"/>
                        </a:spcAft>
                        <a:buFont typeface="Arial" panose="020B0604020202020204" pitchFamily="34" charset="0"/>
                        <a:buNone/>
                      </a:pPr>
                      <a:r>
                        <a:rPr lang="en-US" sz="3000" b="1" i="1" kern="1200" dirty="0">
                          <a:solidFill>
                            <a:schemeClr val="dk1"/>
                          </a:solidFill>
                          <a:effectLst/>
                          <a:latin typeface="Times New Roman" panose="02020603050405020304" pitchFamily="18" charset="0"/>
                          <a:ea typeface="+mn-ea"/>
                          <a:cs typeface="Times New Roman" panose="02020603050405020304" pitchFamily="18" charset="0"/>
                        </a:rPr>
                        <a:t>Write three questions that you think the article will answer.</a:t>
                      </a:r>
                    </a:p>
                    <a:p>
                      <a:pPr marL="0" marR="0" indent="0" algn="ctr">
                        <a:lnSpc>
                          <a:spcPct val="115000"/>
                        </a:lnSpc>
                        <a:spcBef>
                          <a:spcPts val="200"/>
                        </a:spcBef>
                        <a:spcAft>
                          <a:spcPts val="200"/>
                        </a:spcAft>
                        <a:buFont typeface="Arial" panose="020B0604020202020204" pitchFamily="34" charset="0"/>
                        <a:buNone/>
                      </a:pPr>
                      <a:r>
                        <a:rPr lang="en-US" sz="3000" b="1" i="1" kern="1200" dirty="0">
                          <a:solidFill>
                            <a:schemeClr val="dk1"/>
                          </a:solidFill>
                          <a:effectLst/>
                          <a:latin typeface="Times New Roman" panose="02020603050405020304" pitchFamily="18" charset="0"/>
                          <a:ea typeface="+mn-ea"/>
                          <a:cs typeface="Times New Roman" panose="02020603050405020304" pitchFamily="18" charset="0"/>
                        </a:rPr>
                        <a:t>Example </a:t>
                      </a:r>
                    </a:p>
                    <a:p>
                      <a:pPr marL="342900" marR="0" indent="-342900" algn="just">
                        <a:lnSpc>
                          <a:spcPct val="115000"/>
                        </a:lnSpc>
                        <a:spcBef>
                          <a:spcPts val="200"/>
                        </a:spcBef>
                        <a:spcAft>
                          <a:spcPts val="200"/>
                        </a:spcAft>
                        <a:buFont typeface="Arial" panose="020B0604020202020204" pitchFamily="34" charset="0"/>
                        <a:buChar char="•"/>
                      </a:pPr>
                      <a:r>
                        <a:rPr lang="en-US" sz="3000" kern="1200" dirty="0">
                          <a:solidFill>
                            <a:schemeClr val="dk1"/>
                          </a:solidFill>
                          <a:effectLst/>
                          <a:latin typeface="Times New Roman" panose="02020603050405020304" pitchFamily="18" charset="0"/>
                          <a:ea typeface="+mn-ea"/>
                          <a:cs typeface="Times New Roman" panose="02020603050405020304" pitchFamily="18" charset="0"/>
                        </a:rPr>
                        <a:t>How has distance learning improved? </a:t>
                      </a:r>
                    </a:p>
                    <a:p>
                      <a:pPr marL="342900" marR="0" indent="-342900" algn="just">
                        <a:lnSpc>
                          <a:spcPct val="115000"/>
                        </a:lnSpc>
                        <a:spcBef>
                          <a:spcPts val="200"/>
                        </a:spcBef>
                        <a:spcAft>
                          <a:spcPts val="200"/>
                        </a:spcAft>
                        <a:buFont typeface="Arial" panose="020B0604020202020204" pitchFamily="34" charset="0"/>
                        <a:buChar char="•"/>
                      </a:pPr>
                      <a:r>
                        <a:rPr lang="en-US" sz="3000" kern="1200" dirty="0">
                          <a:solidFill>
                            <a:schemeClr val="dk1"/>
                          </a:solidFill>
                          <a:effectLst/>
                          <a:latin typeface="Times New Roman" panose="02020603050405020304" pitchFamily="18" charset="0"/>
                          <a:ea typeface="+mn-ea"/>
                          <a:cs typeface="Times New Roman" panose="02020603050405020304" pitchFamily="18" charset="0"/>
                        </a:rPr>
                        <a:t>How has technology changed education? </a:t>
                      </a:r>
                    </a:p>
                    <a:p>
                      <a:pPr marL="342900" marR="0" indent="-342900" algn="just">
                        <a:lnSpc>
                          <a:spcPct val="115000"/>
                        </a:lnSpc>
                        <a:spcBef>
                          <a:spcPts val="200"/>
                        </a:spcBef>
                        <a:spcAft>
                          <a:spcPts val="200"/>
                        </a:spcAft>
                        <a:buFont typeface="Arial" panose="020B0604020202020204" pitchFamily="34" charset="0"/>
                        <a:buChar char="•"/>
                      </a:pPr>
                      <a:r>
                        <a:rPr lang="en-US" sz="3000" kern="1200" dirty="0">
                          <a:solidFill>
                            <a:schemeClr val="dk1"/>
                          </a:solidFill>
                          <a:effectLst/>
                          <a:latin typeface="Times New Roman" panose="02020603050405020304" pitchFamily="18" charset="0"/>
                          <a:ea typeface="+mn-ea"/>
                          <a:cs typeface="Times New Roman" panose="02020603050405020304" pitchFamily="18" charset="0"/>
                        </a:rPr>
                        <a:t>Why is distance learning important?</a:t>
                      </a:r>
                      <a:endParaRPr lang="en-US" sz="3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pic>
        <p:nvPicPr>
          <p:cNvPr id="7" name="Picture 6"/>
          <p:cNvPicPr/>
          <p:nvPr/>
        </p:nvPicPr>
        <p:blipFill rotWithShape="1">
          <a:blip r:embed="rId2"/>
          <a:srcRect l="18429" t="18529" r="40385" b="21037"/>
          <a:stretch/>
        </p:blipFill>
        <p:spPr bwMode="auto">
          <a:xfrm>
            <a:off x="617783" y="1445891"/>
            <a:ext cx="4622957" cy="48866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6238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a:t>Exercise A: My world</a:t>
            </a:r>
            <a:endParaRPr lang="en-US" b="1" dirty="0"/>
          </a:p>
        </p:txBody>
      </p:sp>
      <p:graphicFrame>
        <p:nvGraphicFramePr>
          <p:cNvPr id="6" name="Table 5"/>
          <p:cNvGraphicFramePr>
            <a:graphicFrameLocks noGrp="1"/>
          </p:cNvGraphicFramePr>
          <p:nvPr>
            <p:extLst>
              <p:ext uri="{D42A27DB-BD31-4B8C-83A1-F6EECF244321}">
                <p14:modId xmlns:p14="http://schemas.microsoft.com/office/powerpoint/2010/main" val="841980288"/>
              </p:ext>
            </p:extLst>
          </p:nvPr>
        </p:nvGraphicFramePr>
        <p:xfrm>
          <a:off x="5402334" y="1445892"/>
          <a:ext cx="6494392" cy="4886668"/>
        </p:xfrm>
        <a:graphic>
          <a:graphicData uri="http://schemas.openxmlformats.org/drawingml/2006/table">
            <a:tbl>
              <a:tblPr>
                <a:tableStyleId>{5C22544A-7EE6-4342-B048-85BDC9FD1C3A}</a:tableStyleId>
              </a:tblPr>
              <a:tblGrid>
                <a:gridCol w="6494392">
                  <a:extLst>
                    <a:ext uri="{9D8B030D-6E8A-4147-A177-3AD203B41FA5}">
                      <a16:colId xmlns:a16="http://schemas.microsoft.com/office/drawing/2014/main" val="2271698276"/>
                    </a:ext>
                  </a:extLst>
                </a:gridCol>
              </a:tblGrid>
              <a:tr h="4886668">
                <a:tc>
                  <a:txBody>
                    <a:bodyPr/>
                    <a:lstStyle/>
                    <a:p>
                      <a:pPr marL="0" marR="0" indent="0" algn="just">
                        <a:lnSpc>
                          <a:spcPct val="115000"/>
                        </a:lnSpc>
                        <a:spcBef>
                          <a:spcPts val="200"/>
                        </a:spcBef>
                        <a:spcAft>
                          <a:spcPts val="200"/>
                        </a:spcAft>
                        <a:buFont typeface="Arial" panose="020B0604020202020204" pitchFamily="34" charset="0"/>
                        <a:buNone/>
                      </a:pPr>
                      <a:r>
                        <a:rPr lang="en-US" sz="2800" b="1" i="1" kern="1200" dirty="0">
                          <a:solidFill>
                            <a:schemeClr val="dk1"/>
                          </a:solidFill>
                          <a:effectLst/>
                          <a:latin typeface="Times New Roman" panose="02020603050405020304" pitchFamily="18" charset="0"/>
                          <a:ea typeface="+mn-ea"/>
                          <a:cs typeface="Times New Roman" panose="02020603050405020304" pitchFamily="18" charset="0"/>
                        </a:rPr>
                        <a:t> In pairs, discuss how these technologies can be used for teaching and learning. </a:t>
                      </a:r>
                    </a:p>
                    <a:p>
                      <a:pPr marL="0" marR="0" indent="0" algn="just">
                        <a:lnSpc>
                          <a:spcPct val="115000"/>
                        </a:lnSpc>
                        <a:spcBef>
                          <a:spcPts val="200"/>
                        </a:spcBef>
                        <a:spcAft>
                          <a:spcPts val="200"/>
                        </a:spcAft>
                        <a:buFont typeface="Arial" panose="020B0604020202020204" pitchFamily="34" charset="0"/>
                        <a:buNone/>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gn="just">
                        <a:lnSpc>
                          <a:spcPct val="115000"/>
                        </a:lnSpc>
                        <a:spcBef>
                          <a:spcPts val="200"/>
                        </a:spcBef>
                        <a:spcAft>
                          <a:spcPts val="200"/>
                        </a:spcAft>
                        <a:buFont typeface="Arial" panose="020B0604020202020204" pitchFamily="34" charset="0"/>
                        <a:buChar char="•"/>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lnSpc>
                          <a:spcPct val="115000"/>
                        </a:lnSpc>
                        <a:spcBef>
                          <a:spcPts val="200"/>
                        </a:spcBef>
                        <a:spcAft>
                          <a:spcPts val="200"/>
                        </a:spcAft>
                        <a:buFont typeface="Arial" panose="020B0604020202020204" pitchFamily="34" charset="0"/>
                        <a:buNone/>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lnSpc>
                          <a:spcPct val="115000"/>
                        </a:lnSpc>
                        <a:spcBef>
                          <a:spcPts val="200"/>
                        </a:spcBef>
                        <a:spcAft>
                          <a:spcPts val="200"/>
                        </a:spcAft>
                        <a:buFont typeface="Arial" panose="020B0604020202020204" pitchFamily="34" charset="0"/>
                        <a:buNone/>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pic>
        <p:nvPicPr>
          <p:cNvPr id="7" name="Picture 6"/>
          <p:cNvPicPr/>
          <p:nvPr/>
        </p:nvPicPr>
        <p:blipFill rotWithShape="1">
          <a:blip r:embed="rId2"/>
          <a:srcRect l="18429" t="18529" r="40385" b="21037"/>
          <a:stretch/>
        </p:blipFill>
        <p:spPr bwMode="auto">
          <a:xfrm>
            <a:off x="617783" y="1445891"/>
            <a:ext cx="4622957" cy="4886669"/>
          </a:xfrm>
          <a:prstGeom prst="rect">
            <a:avLst/>
          </a:prstGeom>
          <a:ln>
            <a:noFill/>
          </a:ln>
          <a:extLst>
            <a:ext uri="{53640926-AAD7-44D8-BBD7-CCE9431645EC}">
              <a14:shadowObscured xmlns:a14="http://schemas.microsoft.com/office/drawing/2010/main"/>
            </a:ext>
          </a:extLst>
        </p:spPr>
      </p:pic>
      <p:sp>
        <p:nvSpPr>
          <p:cNvPr id="2" name="Rectangle 1"/>
          <p:cNvSpPr/>
          <p:nvPr/>
        </p:nvSpPr>
        <p:spPr>
          <a:xfrm>
            <a:off x="5601530" y="2642874"/>
            <a:ext cx="6096000" cy="3539430"/>
          </a:xfrm>
          <a:prstGeom prst="rect">
            <a:avLst/>
          </a:prstGeom>
        </p:spPr>
        <p:txBody>
          <a:bodyPr>
            <a:spAutoFit/>
          </a:bodyPr>
          <a:lstStyle/>
          <a:p>
            <a:r>
              <a:rPr lang="en-US" sz="2800" dirty="0">
                <a:solidFill>
                  <a:srgbClr val="242021"/>
                </a:solidFill>
                <a:latin typeface="Times New Roman" panose="02020603050405020304" pitchFamily="18" charset="0"/>
                <a:cs typeface="Times New Roman" panose="02020603050405020304" pitchFamily="18" charset="0"/>
              </a:rPr>
              <a:t>Messaging applications (e.g. </a:t>
            </a:r>
            <a:r>
              <a:rPr lang="en-US" sz="2800" dirty="0" err="1">
                <a:solidFill>
                  <a:srgbClr val="242021"/>
                </a:solidFill>
                <a:latin typeface="Times New Roman" panose="02020603050405020304" pitchFamily="18" charset="0"/>
                <a:cs typeface="Times New Roman" panose="02020603050405020304" pitchFamily="18" charset="0"/>
              </a:rPr>
              <a:t>Zalo</a:t>
            </a:r>
            <a:r>
              <a:rPr lang="en-US" sz="2800" dirty="0">
                <a:solidFill>
                  <a:srgbClr val="242021"/>
                </a:solidFill>
                <a:latin typeface="Times New Roman" panose="02020603050405020304" pitchFamily="18" charset="0"/>
                <a:cs typeface="Times New Roman" panose="02020603050405020304" pitchFamily="18" charset="0"/>
              </a:rPr>
              <a:t>, Facebook Messenger)</a:t>
            </a:r>
          </a:p>
          <a:p>
            <a:br>
              <a:rPr lang="en-US" sz="2800" dirty="0">
                <a:solidFill>
                  <a:srgbClr val="242021"/>
                </a:solidFill>
                <a:latin typeface="Times New Roman" panose="02020603050405020304" pitchFamily="18" charset="0"/>
                <a:cs typeface="Times New Roman" panose="02020603050405020304" pitchFamily="18" charset="0"/>
              </a:rPr>
            </a:br>
            <a:r>
              <a:rPr lang="en-US" sz="2800" dirty="0">
                <a:solidFill>
                  <a:srgbClr val="242021"/>
                </a:solidFill>
                <a:latin typeface="Times New Roman" panose="02020603050405020304" pitchFamily="18" charset="0"/>
                <a:cs typeface="Times New Roman" panose="02020603050405020304" pitchFamily="18" charset="0"/>
              </a:rPr>
              <a:t>Video conferencing tools (e.g. Zoom, Google Meet)</a:t>
            </a:r>
          </a:p>
          <a:p>
            <a:br>
              <a:rPr lang="en-US" sz="2800" dirty="0">
                <a:solidFill>
                  <a:srgbClr val="242021"/>
                </a:solidFill>
                <a:latin typeface="Times New Roman" panose="02020603050405020304" pitchFamily="18" charset="0"/>
                <a:cs typeface="Times New Roman" panose="02020603050405020304" pitchFamily="18" charset="0"/>
              </a:rPr>
            </a:br>
            <a:r>
              <a:rPr lang="en-US" sz="2800" dirty="0">
                <a:solidFill>
                  <a:srgbClr val="242021"/>
                </a:solidFill>
                <a:latin typeface="Times New Roman" panose="02020603050405020304" pitchFamily="18" charset="0"/>
                <a:cs typeface="Times New Roman" panose="02020603050405020304" pitchFamily="18" charset="0"/>
              </a:rPr>
              <a:t>Learning management systems (e.g. Blackboard, Moodle)</a:t>
            </a: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2727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943692" y="409072"/>
            <a:ext cx="9912015" cy="1135579"/>
          </a:xfrm>
          <a:solidFill>
            <a:schemeClr val="accent1">
              <a:lumMod val="20000"/>
              <a:lumOff val="80000"/>
            </a:schemeClr>
          </a:solidFill>
        </p:spPr>
        <p:txBody>
          <a:bodyPr/>
          <a:lstStyle/>
          <a:p>
            <a:r>
              <a:rPr lang="en-US" b="1"/>
              <a:t>Exercise B: Matching</a:t>
            </a:r>
            <a:endParaRPr lang="en-US" b="1" dirty="0"/>
          </a:p>
        </p:txBody>
      </p:sp>
      <p:graphicFrame>
        <p:nvGraphicFramePr>
          <p:cNvPr id="40" name="Table 39"/>
          <p:cNvGraphicFramePr>
            <a:graphicFrameLocks noGrp="1"/>
          </p:cNvGraphicFramePr>
          <p:nvPr>
            <p:extLst>
              <p:ext uri="{D42A27DB-BD31-4B8C-83A1-F6EECF244321}">
                <p14:modId xmlns:p14="http://schemas.microsoft.com/office/powerpoint/2010/main" val="2148210150"/>
              </p:ext>
            </p:extLst>
          </p:nvPr>
        </p:nvGraphicFramePr>
        <p:xfrm>
          <a:off x="943692" y="2348251"/>
          <a:ext cx="10599048" cy="4326544"/>
        </p:xfrm>
        <a:graphic>
          <a:graphicData uri="http://schemas.openxmlformats.org/drawingml/2006/table">
            <a:tbl>
              <a:tblPr>
                <a:tableStyleId>{5C22544A-7EE6-4342-B048-85BDC9FD1C3A}</a:tableStyleId>
              </a:tblPr>
              <a:tblGrid>
                <a:gridCol w="10599048">
                  <a:extLst>
                    <a:ext uri="{9D8B030D-6E8A-4147-A177-3AD203B41FA5}">
                      <a16:colId xmlns:a16="http://schemas.microsoft.com/office/drawing/2014/main" val="2271698276"/>
                    </a:ext>
                  </a:extLst>
                </a:gridCol>
              </a:tblGrid>
              <a:tr h="4326544">
                <a:tc>
                  <a:txBody>
                    <a:bodyPr/>
                    <a:lstStyle/>
                    <a:p>
                      <a:pPr marL="0" marR="0" indent="0" algn="just">
                        <a:lnSpc>
                          <a:spcPct val="200000"/>
                        </a:lnSpc>
                        <a:spcBef>
                          <a:spcPts val="0"/>
                        </a:spcBef>
                        <a:spcAft>
                          <a:spcPts val="0"/>
                        </a:spcAft>
                        <a:buFont typeface="Arial" panose="020B0604020202020204" pitchFamily="34" charset="0"/>
                        <a:buNone/>
                      </a:pPr>
                      <a:r>
                        <a:rPr lang="en-US" sz="2400" kern="1200">
                          <a:solidFill>
                            <a:schemeClr val="dk1"/>
                          </a:solidFill>
                          <a:effectLst/>
                          <a:latin typeface="+mn-lt"/>
                          <a:ea typeface="+mn-ea"/>
                          <a:cs typeface="+mn-cs"/>
                        </a:rPr>
                        <a:t>1.__</a:t>
                      </a:r>
                      <a:r>
                        <a:rPr lang="en-US" sz="2400" kern="1200" baseline="0">
                          <a:solidFill>
                            <a:schemeClr val="dk1"/>
                          </a:solidFill>
                          <a:effectLst/>
                          <a:latin typeface="+mn-lt"/>
                          <a:ea typeface="+mn-ea"/>
                          <a:cs typeface="+mn-cs"/>
                        </a:rPr>
                        <a:t> innovative               a. involvement in something</a:t>
                      </a:r>
                    </a:p>
                    <a:p>
                      <a:pPr marL="0" marR="0" indent="0" algn="just">
                        <a:lnSpc>
                          <a:spcPct val="200000"/>
                        </a:lnSpc>
                        <a:spcBef>
                          <a:spcPts val="0"/>
                        </a:spcBef>
                        <a:spcAft>
                          <a:spcPts val="0"/>
                        </a:spcAft>
                        <a:buFont typeface="Arial" panose="020B0604020202020204" pitchFamily="34" charset="0"/>
                        <a:buNone/>
                      </a:pPr>
                      <a:r>
                        <a:rPr lang="en-US" sz="2400" kern="1200" baseline="0">
                          <a:solidFill>
                            <a:schemeClr val="dk1"/>
                          </a:solidFill>
                          <a:effectLst/>
                          <a:latin typeface="+mn-lt"/>
                          <a:ea typeface="+mn-ea"/>
                          <a:cs typeface="+mn-cs"/>
                        </a:rPr>
                        <a:t>2.__ interactive               b. to change or to suit different situations or uses</a:t>
                      </a:r>
                    </a:p>
                    <a:p>
                      <a:pPr marL="0" marR="0" indent="0" algn="just">
                        <a:lnSpc>
                          <a:spcPct val="200000"/>
                        </a:lnSpc>
                        <a:spcBef>
                          <a:spcPts val="0"/>
                        </a:spcBef>
                        <a:spcAft>
                          <a:spcPts val="0"/>
                        </a:spcAft>
                        <a:buFont typeface="Arial" panose="020B0604020202020204" pitchFamily="34" charset="0"/>
                        <a:buNone/>
                      </a:pPr>
                      <a:r>
                        <a:rPr lang="en-US" sz="2400" kern="1200" baseline="0">
                          <a:solidFill>
                            <a:schemeClr val="dk1"/>
                          </a:solidFill>
                          <a:effectLst/>
                          <a:latin typeface="+mn-lt"/>
                          <a:ea typeface="+mn-ea"/>
                          <a:cs typeface="+mn-cs"/>
                        </a:rPr>
                        <a:t>3.__applications             c. involving communication between people</a:t>
                      </a:r>
                    </a:p>
                    <a:p>
                      <a:pPr marL="0" marR="0" indent="0" algn="just">
                        <a:lnSpc>
                          <a:spcPct val="200000"/>
                        </a:lnSpc>
                        <a:spcBef>
                          <a:spcPts val="0"/>
                        </a:spcBef>
                        <a:spcAft>
                          <a:spcPts val="0"/>
                        </a:spcAft>
                        <a:buFont typeface="Arial" panose="020B0604020202020204" pitchFamily="34" charset="0"/>
                        <a:buNone/>
                      </a:pPr>
                      <a:r>
                        <a:rPr lang="en-US" sz="2400" kern="1200" baseline="0">
                          <a:solidFill>
                            <a:schemeClr val="dk1"/>
                          </a:solidFill>
                          <a:effectLst/>
                          <a:latin typeface="+mn-lt"/>
                          <a:ea typeface="+mn-ea"/>
                          <a:cs typeface="+mn-cs"/>
                        </a:rPr>
                        <a:t>4.__ engagement           d. computer programs</a:t>
                      </a:r>
                    </a:p>
                    <a:p>
                      <a:pPr marL="0" marR="0" indent="0" algn="just">
                        <a:lnSpc>
                          <a:spcPct val="200000"/>
                        </a:lnSpc>
                        <a:spcBef>
                          <a:spcPts val="0"/>
                        </a:spcBef>
                        <a:spcAft>
                          <a:spcPts val="0"/>
                        </a:spcAft>
                        <a:buFont typeface="Arial" panose="020B0604020202020204" pitchFamily="34" charset="0"/>
                        <a:buNone/>
                      </a:pPr>
                      <a:r>
                        <a:rPr lang="en-US" sz="2400" kern="1200" baseline="0">
                          <a:solidFill>
                            <a:schemeClr val="dk1"/>
                          </a:solidFill>
                          <a:effectLst/>
                          <a:latin typeface="+mn-lt"/>
                          <a:ea typeface="+mn-ea"/>
                          <a:cs typeface="+mn-cs"/>
                        </a:rPr>
                        <a:t>5.__ to adapt                  e. new and original</a:t>
                      </a:r>
                      <a:endParaRPr lang="vi-VN" sz="2400" kern="1200">
                        <a:solidFill>
                          <a:schemeClr val="dk1"/>
                        </a:solidFill>
                        <a:effectLst/>
                        <a:latin typeface="+mn-lt"/>
                        <a:ea typeface="+mn-ea"/>
                        <a:cs typeface="+mn-cs"/>
                      </a:endParaRPr>
                    </a:p>
                  </a:txBody>
                  <a:tcPr marL="114300" marR="114300" marT="0" marB="0"/>
                </a:tc>
                <a:extLst>
                  <a:ext uri="{0D108BD9-81ED-4DB2-BD59-A6C34878D82A}">
                    <a16:rowId xmlns:a16="http://schemas.microsoft.com/office/drawing/2014/main" val="3773463957"/>
                  </a:ext>
                </a:extLst>
              </a:tr>
            </a:tbl>
          </a:graphicData>
        </a:graphic>
      </p:graphicFrame>
      <p:grpSp>
        <p:nvGrpSpPr>
          <p:cNvPr id="3" name="Group 2">
            <a:extLst>
              <a:ext uri="{FF2B5EF4-FFF2-40B4-BE49-F238E27FC236}">
                <a16:creationId xmlns:a16="http://schemas.microsoft.com/office/drawing/2014/main" id="{D21A32D3-5565-4768-94C1-4CB5E4C535B8}"/>
              </a:ext>
            </a:extLst>
          </p:cNvPr>
          <p:cNvGrpSpPr/>
          <p:nvPr/>
        </p:nvGrpSpPr>
        <p:grpSpPr>
          <a:xfrm>
            <a:off x="9698369" y="5285074"/>
            <a:ext cx="1844371" cy="1250919"/>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1" name="Rectangle 40"/>
          <p:cNvSpPr/>
          <p:nvPr/>
        </p:nvSpPr>
        <p:spPr>
          <a:xfrm>
            <a:off x="1360919" y="2553121"/>
            <a:ext cx="245660" cy="341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a:t>
            </a:r>
          </a:p>
        </p:txBody>
      </p:sp>
      <p:sp>
        <p:nvSpPr>
          <p:cNvPr id="42" name="Rectangle 41"/>
          <p:cNvSpPr/>
          <p:nvPr/>
        </p:nvSpPr>
        <p:spPr>
          <a:xfrm>
            <a:off x="1360919" y="3273845"/>
            <a:ext cx="245660" cy="341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43" name="Rectangle 42"/>
          <p:cNvSpPr/>
          <p:nvPr/>
        </p:nvSpPr>
        <p:spPr>
          <a:xfrm>
            <a:off x="1360919" y="4003446"/>
            <a:ext cx="245660" cy="341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a:t>
            </a:r>
          </a:p>
        </p:txBody>
      </p:sp>
      <p:sp>
        <p:nvSpPr>
          <p:cNvPr id="44" name="Rectangle 43"/>
          <p:cNvSpPr/>
          <p:nvPr/>
        </p:nvSpPr>
        <p:spPr>
          <a:xfrm>
            <a:off x="1360919" y="4724052"/>
            <a:ext cx="245660" cy="341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45" name="Rectangle 44"/>
          <p:cNvSpPr/>
          <p:nvPr/>
        </p:nvSpPr>
        <p:spPr>
          <a:xfrm>
            <a:off x="1360919" y="5444658"/>
            <a:ext cx="245660" cy="341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a:t>
            </a:r>
          </a:p>
        </p:txBody>
      </p:sp>
      <p:sp>
        <p:nvSpPr>
          <p:cNvPr id="39" name="TextBox 38"/>
          <p:cNvSpPr txBox="1"/>
          <p:nvPr/>
        </p:nvSpPr>
        <p:spPr>
          <a:xfrm>
            <a:off x="943692" y="1692382"/>
            <a:ext cx="4846198" cy="461665"/>
          </a:xfrm>
          <a:prstGeom prst="rect">
            <a:avLst/>
          </a:prstGeom>
          <a:noFill/>
        </p:spPr>
        <p:txBody>
          <a:bodyPr wrap="none" rtlCol="0">
            <a:spAutoFit/>
          </a:bodyPr>
          <a:lstStyle/>
          <a:p>
            <a:r>
              <a:rPr lang="en-US" sz="2400" b="1" i="1" dirty="0">
                <a:solidFill>
                  <a:srgbClr val="002060"/>
                </a:solidFill>
              </a:rPr>
              <a:t>Mach the words with definitions</a:t>
            </a:r>
          </a:p>
        </p:txBody>
      </p:sp>
    </p:spTree>
    <p:extLst>
      <p:ext uri="{BB962C8B-B14F-4D97-AF65-F5344CB8AC3E}">
        <p14:creationId xmlns:p14="http://schemas.microsoft.com/office/powerpoint/2010/main" val="2242705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ppt_x"/>
                                          </p:val>
                                        </p:tav>
                                        <p:tav tm="100000">
                                          <p:val>
                                            <p:strVal val="#ppt_x"/>
                                          </p:val>
                                        </p:tav>
                                      </p:tavLst>
                                    </p:anim>
                                    <p:anim calcmode="lin" valueType="num">
                                      <p:cBhvr additive="base">
                                        <p:cTn id="1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ppt_x"/>
                                          </p:val>
                                        </p:tav>
                                        <p:tav tm="100000">
                                          <p:val>
                                            <p:strVal val="#ppt_x"/>
                                          </p:val>
                                        </p:tav>
                                      </p:tavLst>
                                    </p:anim>
                                    <p:anim calcmode="lin" valueType="num">
                                      <p:cBhvr additive="base">
                                        <p:cTn id="26"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ppt_x"/>
                                          </p:val>
                                        </p:tav>
                                        <p:tav tm="100000">
                                          <p:val>
                                            <p:strVal val="#ppt_x"/>
                                          </p:val>
                                        </p:tav>
                                      </p:tavLst>
                                    </p:anim>
                                    <p:anim calcmode="lin" valueType="num">
                                      <p:cBhvr additive="base">
                                        <p:cTn id="3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943692" y="409072"/>
            <a:ext cx="9912015" cy="849885"/>
          </a:xfrm>
          <a:solidFill>
            <a:schemeClr val="accent1">
              <a:lumMod val="20000"/>
              <a:lumOff val="80000"/>
            </a:schemeClr>
          </a:solidFill>
        </p:spPr>
        <p:txBody>
          <a:bodyPr/>
          <a:lstStyle/>
          <a:p>
            <a:r>
              <a:rPr lang="en-US" b="1" dirty="0"/>
              <a:t>Vocabulary</a:t>
            </a:r>
          </a:p>
        </p:txBody>
      </p:sp>
      <p:grpSp>
        <p:nvGrpSpPr>
          <p:cNvPr id="3" name="Group 2">
            <a:extLst>
              <a:ext uri="{FF2B5EF4-FFF2-40B4-BE49-F238E27FC236}">
                <a16:creationId xmlns:a16="http://schemas.microsoft.com/office/drawing/2014/main" id="{D21A32D3-5565-4768-94C1-4CB5E4C535B8}"/>
              </a:ext>
            </a:extLst>
          </p:cNvPr>
          <p:cNvGrpSpPr/>
          <p:nvPr/>
        </p:nvGrpSpPr>
        <p:grpSpPr>
          <a:xfrm>
            <a:off x="9698369" y="5285074"/>
            <a:ext cx="1844371" cy="1250919"/>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aphicFrame>
        <p:nvGraphicFramePr>
          <p:cNvPr id="46" name="Table 45"/>
          <p:cNvGraphicFramePr>
            <a:graphicFrameLocks noGrp="1"/>
          </p:cNvGraphicFramePr>
          <p:nvPr>
            <p:extLst>
              <p:ext uri="{D42A27DB-BD31-4B8C-83A1-F6EECF244321}">
                <p14:modId xmlns:p14="http://schemas.microsoft.com/office/powerpoint/2010/main" val="2171907546"/>
              </p:ext>
            </p:extLst>
          </p:nvPr>
        </p:nvGraphicFramePr>
        <p:xfrm>
          <a:off x="728870" y="1606023"/>
          <a:ext cx="11224591" cy="4778244"/>
        </p:xfrm>
        <a:graphic>
          <a:graphicData uri="http://schemas.openxmlformats.org/drawingml/2006/table">
            <a:tbl>
              <a:tblPr firstRow="1" firstCol="1" bandRow="1">
                <a:tableStyleId>{5C22544A-7EE6-4342-B048-85BDC9FD1C3A}</a:tableStyleId>
              </a:tblPr>
              <a:tblGrid>
                <a:gridCol w="3021495">
                  <a:extLst>
                    <a:ext uri="{9D8B030D-6E8A-4147-A177-3AD203B41FA5}">
                      <a16:colId xmlns:a16="http://schemas.microsoft.com/office/drawing/2014/main" val="115187800"/>
                    </a:ext>
                  </a:extLst>
                </a:gridCol>
                <a:gridCol w="8203096">
                  <a:extLst>
                    <a:ext uri="{9D8B030D-6E8A-4147-A177-3AD203B41FA5}">
                      <a16:colId xmlns:a16="http://schemas.microsoft.com/office/drawing/2014/main" val="4092458098"/>
                    </a:ext>
                  </a:extLst>
                </a:gridCol>
              </a:tblGrid>
              <a:tr h="1205916">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cs typeface="Times New Roman" panose="02020603050405020304" pitchFamily="18" charset="0"/>
                        </a:rPr>
                        <a:t>Distance learning</a:t>
                      </a:r>
                      <a:endParaRPr lang="en-US"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solidFill>
                            <a:schemeClr val="tx1"/>
                          </a:solidFill>
                          <a:effectLst/>
                          <a:latin typeface="Times New Roman" panose="02020603050405020304" pitchFamily="18" charset="0"/>
                          <a:cs typeface="Times New Roman" panose="02020603050405020304" pitchFamily="18" charset="0"/>
                        </a:rPr>
                        <a:t>a way of studying in which you do not attend a school, college, or university, but study from where you live</a:t>
                      </a:r>
                      <a:endParaRPr lang="en-US"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657673306"/>
                  </a:ext>
                </a:extLst>
              </a:tr>
              <a:tr h="379874">
                <a:tc>
                  <a:txBody>
                    <a:bodyPr/>
                    <a:lstStyle/>
                    <a:p>
                      <a:pPr algn="just">
                        <a:lnSpc>
                          <a:spcPct val="115000"/>
                        </a:lnSpc>
                        <a:spcBef>
                          <a:spcPts val="200"/>
                        </a:spcBef>
                        <a:spcAft>
                          <a:spcPts val="200"/>
                        </a:spcAft>
                      </a:pPr>
                      <a:r>
                        <a:rPr lang="en-US" sz="2400" b="1">
                          <a:solidFill>
                            <a:schemeClr val="tx1"/>
                          </a:solidFill>
                          <a:effectLst/>
                          <a:latin typeface="Times New Roman" panose="02020603050405020304" pitchFamily="18" charset="0"/>
                          <a:cs typeface="Times New Roman" panose="02020603050405020304" pitchFamily="18" charset="0"/>
                        </a:rPr>
                        <a:t>Approach</a:t>
                      </a:r>
                      <a:endParaRPr lang="en-US" sz="24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a:solidFill>
                            <a:schemeClr val="tx1"/>
                          </a:solidFill>
                          <a:effectLst/>
                          <a:latin typeface="Times New Roman" panose="02020603050405020304" pitchFamily="18" charset="0"/>
                          <a:cs typeface="Times New Roman" panose="02020603050405020304" pitchFamily="18" charset="0"/>
                        </a:rPr>
                        <a:t>Method</a:t>
                      </a:r>
                      <a:endParaRPr lang="en-US" sz="24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93880378"/>
                  </a:ext>
                </a:extLst>
              </a:tr>
              <a:tr h="1346368">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cs typeface="Times New Roman" panose="02020603050405020304" pitchFamily="18" charset="0"/>
                        </a:rPr>
                        <a:t>Correspondence course</a:t>
                      </a:r>
                      <a:endParaRPr lang="en-US"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solidFill>
                            <a:schemeClr val="tx1"/>
                          </a:solidFill>
                          <a:effectLst/>
                          <a:latin typeface="Times New Roman" panose="02020603050405020304" pitchFamily="18" charset="0"/>
                          <a:cs typeface="Times New Roman" panose="02020603050405020304" pitchFamily="18" charset="0"/>
                        </a:rPr>
                        <a:t>a course of study in which students study at home and receive and</a:t>
                      </a:r>
                      <a:br>
                        <a:rPr lang="en-US" sz="2400" b="0" dirty="0">
                          <a:solidFill>
                            <a:schemeClr val="tx1"/>
                          </a:solidFill>
                          <a:effectLst/>
                          <a:latin typeface="Times New Roman" panose="02020603050405020304" pitchFamily="18" charset="0"/>
                          <a:cs typeface="Times New Roman" panose="02020603050405020304" pitchFamily="18" charset="0"/>
                        </a:rPr>
                      </a:br>
                      <a:r>
                        <a:rPr lang="en-US" sz="2400" b="0" dirty="0">
                          <a:solidFill>
                            <a:schemeClr val="tx1"/>
                          </a:solidFill>
                          <a:effectLst/>
                          <a:latin typeface="Times New Roman" panose="02020603050405020304" pitchFamily="18" charset="0"/>
                          <a:cs typeface="Times New Roman" panose="02020603050405020304" pitchFamily="18" charset="0"/>
                        </a:rPr>
                        <a:t>send off work by mail or email </a:t>
                      </a:r>
                      <a:endParaRPr lang="en-US"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8826613"/>
                  </a:ext>
                </a:extLst>
              </a:tr>
              <a:tr h="379874">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cs typeface="Times New Roman" panose="02020603050405020304" pitchFamily="18" charset="0"/>
                        </a:rPr>
                        <a:t>Advance</a:t>
                      </a:r>
                      <a:endParaRPr lang="en-US"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solidFill>
                            <a:schemeClr val="tx1"/>
                          </a:solidFill>
                          <a:effectLst/>
                          <a:latin typeface="Times New Roman" panose="02020603050405020304" pitchFamily="18" charset="0"/>
                          <a:cs typeface="Times New Roman" panose="02020603050405020304" pitchFamily="18" charset="0"/>
                        </a:rPr>
                        <a:t>Development</a:t>
                      </a:r>
                      <a:endParaRPr lang="en-US"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89754006"/>
                  </a:ext>
                </a:extLst>
              </a:tr>
              <a:tr h="659253">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cs typeface="Times New Roman" panose="02020603050405020304" pitchFamily="18" charset="0"/>
                        </a:rPr>
                        <a:t>Digital technology</a:t>
                      </a:r>
                      <a:endParaRPr lang="en-US"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solidFill>
                            <a:schemeClr val="tx1"/>
                          </a:solidFill>
                          <a:effectLst/>
                          <a:latin typeface="Times New Roman" panose="02020603050405020304" pitchFamily="18" charset="0"/>
                          <a:cs typeface="Times New Roman" panose="02020603050405020304" pitchFamily="18" charset="0"/>
                        </a:rPr>
                        <a:t>digital devices, systems, and resources </a:t>
                      </a:r>
                      <a:endParaRPr lang="en-US"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41131490"/>
                  </a:ext>
                </a:extLst>
              </a:tr>
              <a:tr h="792895">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cs typeface="Times New Roman" panose="02020603050405020304" pitchFamily="18" charset="0"/>
                        </a:rPr>
                        <a:t>In-person interaction </a:t>
                      </a:r>
                      <a:endParaRPr lang="en-US" sz="2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solidFill>
                            <a:schemeClr val="tx1"/>
                          </a:solidFill>
                          <a:effectLst/>
                          <a:latin typeface="Times New Roman" panose="02020603050405020304" pitchFamily="18" charset="0"/>
                          <a:cs typeface="Times New Roman" panose="02020603050405020304" pitchFamily="18" charset="0"/>
                        </a:rPr>
                        <a:t>direct face-to-face communication </a:t>
                      </a:r>
                      <a:endParaRPr lang="en-US"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60558034"/>
                  </a:ext>
                </a:extLst>
              </a:tr>
            </a:tbl>
          </a:graphicData>
        </a:graphic>
      </p:graphicFrame>
    </p:spTree>
    <p:extLst>
      <p:ext uri="{BB962C8B-B14F-4D97-AF65-F5344CB8AC3E}">
        <p14:creationId xmlns:p14="http://schemas.microsoft.com/office/powerpoint/2010/main" val="412947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943692" y="409072"/>
            <a:ext cx="9912015" cy="849885"/>
          </a:xfrm>
          <a:solidFill>
            <a:schemeClr val="accent1">
              <a:lumMod val="20000"/>
              <a:lumOff val="80000"/>
            </a:schemeClr>
          </a:solidFill>
        </p:spPr>
        <p:txBody>
          <a:bodyPr/>
          <a:lstStyle/>
          <a:p>
            <a:r>
              <a:rPr lang="en-US" b="1" dirty="0"/>
              <a:t>Vocabulary</a:t>
            </a:r>
          </a:p>
        </p:txBody>
      </p:sp>
      <p:grpSp>
        <p:nvGrpSpPr>
          <p:cNvPr id="3" name="Group 2">
            <a:extLst>
              <a:ext uri="{FF2B5EF4-FFF2-40B4-BE49-F238E27FC236}">
                <a16:creationId xmlns:a16="http://schemas.microsoft.com/office/drawing/2014/main" id="{D21A32D3-5565-4768-94C1-4CB5E4C535B8}"/>
              </a:ext>
            </a:extLst>
          </p:cNvPr>
          <p:cNvGrpSpPr/>
          <p:nvPr/>
        </p:nvGrpSpPr>
        <p:grpSpPr>
          <a:xfrm>
            <a:off x="9698369" y="5285074"/>
            <a:ext cx="1844371" cy="1250919"/>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aphicFrame>
        <p:nvGraphicFramePr>
          <p:cNvPr id="46" name="Table 45"/>
          <p:cNvGraphicFramePr>
            <a:graphicFrameLocks noGrp="1"/>
          </p:cNvGraphicFramePr>
          <p:nvPr>
            <p:extLst>
              <p:ext uri="{D42A27DB-BD31-4B8C-83A1-F6EECF244321}">
                <p14:modId xmlns:p14="http://schemas.microsoft.com/office/powerpoint/2010/main" val="1748998871"/>
              </p:ext>
            </p:extLst>
          </p:nvPr>
        </p:nvGraphicFramePr>
        <p:xfrm>
          <a:off x="728870" y="1606022"/>
          <a:ext cx="11224591" cy="4869756"/>
        </p:xfrm>
        <a:graphic>
          <a:graphicData uri="http://schemas.openxmlformats.org/drawingml/2006/table">
            <a:tbl>
              <a:tblPr firstRow="1" firstCol="1" bandRow="1">
                <a:tableStyleId>{5C22544A-7EE6-4342-B048-85BDC9FD1C3A}</a:tableStyleId>
              </a:tblPr>
              <a:tblGrid>
                <a:gridCol w="3021495">
                  <a:extLst>
                    <a:ext uri="{9D8B030D-6E8A-4147-A177-3AD203B41FA5}">
                      <a16:colId xmlns:a16="http://schemas.microsoft.com/office/drawing/2014/main" val="115187800"/>
                    </a:ext>
                  </a:extLst>
                </a:gridCol>
                <a:gridCol w="8203096">
                  <a:extLst>
                    <a:ext uri="{9D8B030D-6E8A-4147-A177-3AD203B41FA5}">
                      <a16:colId xmlns:a16="http://schemas.microsoft.com/office/drawing/2014/main" val="4092458098"/>
                    </a:ext>
                  </a:extLst>
                </a:gridCol>
              </a:tblGrid>
              <a:tr h="1084169">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ea typeface="Times New Roman" panose="02020603050405020304" pitchFamily="18" charset="0"/>
                        </a:rPr>
                        <a:t>Communication </a:t>
                      </a:r>
                      <a:endParaRPr lang="en-US" sz="1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solidFill>
                            <a:schemeClr val="tx1"/>
                          </a:solidFill>
                          <a:effectLst/>
                          <a:latin typeface="Times New Roman" panose="02020603050405020304" pitchFamily="18" charset="0"/>
                          <a:ea typeface="Times New Roman" panose="02020603050405020304" pitchFamily="18" charset="0"/>
                        </a:rPr>
                        <a:t>The exchange of information and ideas between individuals or groups</a:t>
                      </a:r>
                      <a:endParaRPr lang="en-US" sz="16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657673306"/>
                  </a:ext>
                </a:extLst>
              </a:tr>
              <a:tr h="1311228">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ea typeface="Times New Roman" panose="02020603050405020304" pitchFamily="18" charset="0"/>
                        </a:rPr>
                        <a:t>Learning management systems (LMS)</a:t>
                      </a:r>
                      <a:endParaRPr lang="en-US" sz="1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effectLst/>
                          <a:latin typeface="Times New Roman" panose="02020603050405020304" pitchFamily="18" charset="0"/>
                          <a:ea typeface="Times New Roman" panose="02020603050405020304" pitchFamily="18" charset="0"/>
                        </a:rPr>
                        <a:t>Web-based platforms or software that provide tools and resources for managing, delivering, and organizing online educational content</a:t>
                      </a:r>
                      <a:endParaRPr lang="en-US" sz="1600" b="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93880378"/>
                  </a:ext>
                </a:extLst>
              </a:tr>
              <a:tr h="907451">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ea typeface="Times New Roman" panose="02020603050405020304" pitchFamily="18" charset="0"/>
                        </a:rPr>
                        <a:t>Flexibility </a:t>
                      </a:r>
                      <a:endParaRPr lang="en-US" sz="1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effectLst/>
                          <a:latin typeface="Times New Roman" panose="02020603050405020304" pitchFamily="18" charset="0"/>
                          <a:ea typeface="Times New Roman" panose="02020603050405020304" pitchFamily="18" charset="0"/>
                        </a:rPr>
                        <a:t>the ability to change or be changed easily </a:t>
                      </a:r>
                      <a:endParaRPr lang="en-US" sz="1600" b="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8826613"/>
                  </a:ext>
                </a:extLst>
              </a:tr>
              <a:tr h="863063">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ea typeface="Times New Roman" panose="02020603050405020304" pitchFamily="18" charset="0"/>
                        </a:rPr>
                        <a:t>Global pandemic </a:t>
                      </a:r>
                      <a:endParaRPr lang="en-US" sz="1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effectLst/>
                          <a:latin typeface="Times New Roman" panose="02020603050405020304" pitchFamily="18" charset="0"/>
                          <a:ea typeface="Times New Roman" panose="02020603050405020304" pitchFamily="18" charset="0"/>
                        </a:rPr>
                        <a:t>a disease that affects many people</a:t>
                      </a:r>
                      <a:r>
                        <a:rPr lang="en-US" sz="2400" b="0" baseline="0" dirty="0">
                          <a:effectLst/>
                          <a:latin typeface="Times New Roman" panose="02020603050405020304" pitchFamily="18" charset="0"/>
                          <a:ea typeface="Times New Roman" panose="02020603050405020304" pitchFamily="18" charset="0"/>
                        </a:rPr>
                        <a:t> </a:t>
                      </a:r>
                      <a:r>
                        <a:rPr lang="en-US" sz="2400" b="0" dirty="0">
                          <a:effectLst/>
                          <a:latin typeface="Times New Roman" panose="02020603050405020304" pitchFamily="18" charset="0"/>
                          <a:ea typeface="Times New Roman" panose="02020603050405020304" pitchFamily="18" charset="0"/>
                        </a:rPr>
                        <a:t>across the whole world </a:t>
                      </a:r>
                      <a:endParaRPr lang="en-US" sz="1600" b="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89754006"/>
                  </a:ext>
                </a:extLst>
              </a:tr>
              <a:tr h="703845">
                <a:tc>
                  <a:txBody>
                    <a:bodyPr/>
                    <a:lstStyle/>
                    <a:p>
                      <a:pPr algn="just">
                        <a:lnSpc>
                          <a:spcPct val="115000"/>
                        </a:lnSpc>
                        <a:spcBef>
                          <a:spcPts val="200"/>
                        </a:spcBef>
                        <a:spcAft>
                          <a:spcPts val="200"/>
                        </a:spcAft>
                      </a:pPr>
                      <a:r>
                        <a:rPr lang="en-US" sz="2400" b="1" dirty="0">
                          <a:solidFill>
                            <a:schemeClr val="tx1"/>
                          </a:solidFill>
                          <a:effectLst/>
                          <a:latin typeface="Times New Roman" panose="02020603050405020304" pitchFamily="18" charset="0"/>
                          <a:ea typeface="Times New Roman" panose="02020603050405020304" pitchFamily="18" charset="0"/>
                        </a:rPr>
                        <a:t>School closure</a:t>
                      </a:r>
                      <a:endParaRPr lang="en-US" sz="1600" b="1"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15000"/>
                        </a:lnSpc>
                        <a:spcBef>
                          <a:spcPts val="200"/>
                        </a:spcBef>
                        <a:spcAft>
                          <a:spcPts val="200"/>
                        </a:spcAft>
                      </a:pPr>
                      <a:r>
                        <a:rPr lang="en-US" sz="2400" b="0" dirty="0">
                          <a:effectLst/>
                          <a:latin typeface="Times New Roman" panose="02020603050405020304" pitchFamily="18" charset="0"/>
                          <a:ea typeface="Times New Roman" panose="02020603050405020304" pitchFamily="18" charset="0"/>
                        </a:rPr>
                        <a:t>The temporary shutdown of educational institutions </a:t>
                      </a:r>
                      <a:endParaRPr lang="en-US" sz="1600" b="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41131490"/>
                  </a:ext>
                </a:extLst>
              </a:tr>
            </a:tbl>
          </a:graphicData>
        </a:graphic>
      </p:graphicFrame>
    </p:spTree>
    <p:extLst>
      <p:ext uri="{BB962C8B-B14F-4D97-AF65-F5344CB8AC3E}">
        <p14:creationId xmlns:p14="http://schemas.microsoft.com/office/powerpoint/2010/main" val="202181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8966579" y="2906973"/>
            <a:ext cx="395785" cy="341194"/>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8966579" y="2906973"/>
            <a:ext cx="272956" cy="3411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sz="4800" b="1"/>
              <a:t>Exercise C: True / False</a:t>
            </a:r>
            <a:endParaRPr lang="en-US" sz="4800" b="1" dirty="0"/>
          </a:p>
        </p:txBody>
      </p:sp>
      <p:graphicFrame>
        <p:nvGraphicFramePr>
          <p:cNvPr id="6" name="Table 5"/>
          <p:cNvGraphicFramePr>
            <a:graphicFrameLocks noGrp="1"/>
          </p:cNvGraphicFramePr>
          <p:nvPr>
            <p:extLst>
              <p:ext uri="{D42A27DB-BD31-4B8C-83A1-F6EECF244321}">
                <p14:modId xmlns:p14="http://schemas.microsoft.com/office/powerpoint/2010/main" val="537074203"/>
              </p:ext>
            </p:extLst>
          </p:nvPr>
        </p:nvGraphicFramePr>
        <p:xfrm>
          <a:off x="504967" y="1445892"/>
          <a:ext cx="11391759" cy="4791134"/>
        </p:xfrm>
        <a:graphic>
          <a:graphicData uri="http://schemas.openxmlformats.org/drawingml/2006/table">
            <a:tbl>
              <a:tblPr>
                <a:tableStyleId>{5C22544A-7EE6-4342-B048-85BDC9FD1C3A}</a:tableStyleId>
              </a:tblPr>
              <a:tblGrid>
                <a:gridCol w="11391759">
                  <a:extLst>
                    <a:ext uri="{9D8B030D-6E8A-4147-A177-3AD203B41FA5}">
                      <a16:colId xmlns:a16="http://schemas.microsoft.com/office/drawing/2014/main" val="2271698276"/>
                    </a:ext>
                  </a:extLst>
                </a:gridCol>
              </a:tblGrid>
              <a:tr h="4791134">
                <a:tc>
                  <a:txBody>
                    <a:bodyPr/>
                    <a:lstStyle/>
                    <a:p>
                      <a:pPr marL="0" marR="18415" algn="just">
                        <a:lnSpc>
                          <a:spcPct val="115000"/>
                        </a:lnSpc>
                        <a:spcBef>
                          <a:spcPts val="200"/>
                        </a:spcBef>
                        <a:spcAft>
                          <a:spcPts val="200"/>
                        </a:spcAft>
                        <a:tabLst>
                          <a:tab pos="1012190" algn="l"/>
                        </a:tabLst>
                      </a:pPr>
                      <a:r>
                        <a:rPr lang="en-US" sz="2400" b="1" i="1">
                          <a:solidFill>
                            <a:srgbClr val="FF0000"/>
                          </a:solidFill>
                          <a:effectLst/>
                          <a:latin typeface="Times New Roman" panose="02020603050405020304" pitchFamily="18" charset="0"/>
                          <a:ea typeface="Times New Roman" panose="02020603050405020304" pitchFamily="18" charset="0"/>
                        </a:rPr>
                        <a:t>Read the article again. Circle T for true or F for false. Make the false statements true.</a:t>
                      </a:r>
                    </a:p>
                    <a:p>
                      <a:pPr marL="457200" marR="18415" indent="-457200" algn="just">
                        <a:lnSpc>
                          <a:spcPct val="200000"/>
                        </a:lnSpc>
                        <a:spcBef>
                          <a:spcPts val="200"/>
                        </a:spcBef>
                        <a:spcAft>
                          <a:spcPts val="200"/>
                        </a:spcAft>
                        <a:buAutoNum type="arabicPeriod"/>
                        <a:tabLst>
                          <a:tab pos="1012190" algn="l"/>
                        </a:tabLst>
                      </a:pPr>
                      <a:r>
                        <a:rPr lang="en-US" sz="2400" b="0" i="0">
                          <a:solidFill>
                            <a:schemeClr val="tx1"/>
                          </a:solidFill>
                          <a:effectLst/>
                          <a:latin typeface="Times New Roman" panose="02020603050405020304" pitchFamily="18" charset="0"/>
                          <a:ea typeface="Times New Roman" panose="02020603050405020304" pitchFamily="18" charset="0"/>
                        </a:rPr>
                        <a:t>A correspondence</a:t>
                      </a:r>
                      <a:r>
                        <a:rPr lang="en-US" sz="2400" b="0" i="0" baseline="0">
                          <a:solidFill>
                            <a:schemeClr val="tx1"/>
                          </a:solidFill>
                          <a:effectLst/>
                          <a:latin typeface="Times New Roman" panose="02020603050405020304" pitchFamily="18" charset="0"/>
                          <a:ea typeface="Times New Roman" panose="02020603050405020304" pitchFamily="18" charset="0"/>
                        </a:rPr>
                        <a:t> course is a form of distance learning.</a:t>
                      </a:r>
                      <a:r>
                        <a:rPr lang="en-US" sz="2400" b="0" i="0">
                          <a:solidFill>
                            <a:schemeClr val="tx1"/>
                          </a:solidFill>
                          <a:effectLst/>
                          <a:latin typeface="Times New Roman" panose="02020603050405020304" pitchFamily="18" charset="0"/>
                          <a:ea typeface="Times New Roman" panose="02020603050405020304" pitchFamily="18" charset="0"/>
                        </a:rPr>
                        <a:t>                     </a:t>
                      </a:r>
                      <a:r>
                        <a:rPr lang="en-US" sz="2400" b="0">
                          <a:solidFill>
                            <a:schemeClr val="tx1"/>
                          </a:solidFill>
                          <a:effectLst/>
                          <a:latin typeface="Times New Roman" panose="02020603050405020304" pitchFamily="18" charset="0"/>
                          <a:ea typeface="Times New Roman" panose="02020603050405020304" pitchFamily="18" charset="0"/>
                        </a:rPr>
                        <a:t>T</a:t>
                      </a:r>
                      <a:r>
                        <a:rPr lang="en-US" sz="2400" b="0" baseline="0">
                          <a:solidFill>
                            <a:schemeClr val="tx1"/>
                          </a:solidFill>
                          <a:effectLst/>
                          <a:latin typeface="Times New Roman" panose="02020603050405020304" pitchFamily="18" charset="0"/>
                          <a:ea typeface="Times New Roman" panose="02020603050405020304" pitchFamily="18" charset="0"/>
                        </a:rPr>
                        <a:t>       F</a:t>
                      </a:r>
                      <a:r>
                        <a:rPr lang="en-US" sz="2400" b="0">
                          <a:solidFill>
                            <a:schemeClr val="tx1"/>
                          </a:solidFill>
                          <a:effectLst/>
                          <a:latin typeface="Times New Roman" panose="02020603050405020304" pitchFamily="18" charset="0"/>
                          <a:ea typeface="Times New Roman" panose="02020603050405020304" pitchFamily="18" charset="0"/>
                        </a:rPr>
                        <a:t> </a:t>
                      </a:r>
                    </a:p>
                    <a:p>
                      <a:pPr marL="457200" marR="18415" indent="-457200" algn="just">
                        <a:lnSpc>
                          <a:spcPct val="200000"/>
                        </a:lnSpc>
                        <a:spcBef>
                          <a:spcPts val="200"/>
                        </a:spcBef>
                        <a:spcAft>
                          <a:spcPts val="200"/>
                        </a:spcAft>
                        <a:buAutoNum type="arabicPeriod"/>
                        <a:tabLst>
                          <a:tab pos="1012190" algn="l"/>
                        </a:tabLst>
                      </a:pPr>
                      <a:r>
                        <a:rPr lang="en-US" sz="2400" b="0">
                          <a:solidFill>
                            <a:schemeClr val="tx1"/>
                          </a:solidFill>
                          <a:effectLst/>
                          <a:latin typeface="Times New Roman" panose="02020603050405020304" pitchFamily="18" charset="0"/>
                          <a:ea typeface="Times New Roman" panose="02020603050405020304" pitchFamily="18" charset="0"/>
                        </a:rPr>
                        <a:t>Students do</a:t>
                      </a:r>
                      <a:r>
                        <a:rPr lang="en-US" sz="2400" b="0" baseline="0">
                          <a:solidFill>
                            <a:schemeClr val="tx1"/>
                          </a:solidFill>
                          <a:effectLst/>
                          <a:latin typeface="Times New Roman" panose="02020603050405020304" pitchFamily="18" charset="0"/>
                          <a:ea typeface="Times New Roman" panose="02020603050405020304" pitchFamily="18" charset="0"/>
                        </a:rPr>
                        <a:t> not go to classrooms when they do distance learning.      T       F</a:t>
                      </a:r>
                    </a:p>
                    <a:p>
                      <a:pPr marL="457200" marR="18415" indent="-457200" algn="just">
                        <a:lnSpc>
                          <a:spcPct val="200000"/>
                        </a:lnSpc>
                        <a:spcBef>
                          <a:spcPts val="200"/>
                        </a:spcBef>
                        <a:spcAft>
                          <a:spcPts val="200"/>
                        </a:spcAft>
                        <a:buAutoNum type="arabicPeriod"/>
                        <a:tabLst>
                          <a:tab pos="1012190" algn="l"/>
                        </a:tabLst>
                      </a:pPr>
                      <a:r>
                        <a:rPr lang="en-US" sz="2400" b="0" baseline="0">
                          <a:solidFill>
                            <a:schemeClr val="tx1"/>
                          </a:solidFill>
                          <a:effectLst/>
                          <a:latin typeface="Times New Roman" panose="02020603050405020304" pitchFamily="18" charset="0"/>
                          <a:ea typeface="Times New Roman" panose="02020603050405020304" pitchFamily="18" charset="0"/>
                        </a:rPr>
                        <a:t>In the past, distance learning was more interactive.                              T      F</a:t>
                      </a:r>
                    </a:p>
                    <a:p>
                      <a:pPr marL="457200" marR="18415" indent="-457200" algn="just">
                        <a:lnSpc>
                          <a:spcPct val="200000"/>
                        </a:lnSpc>
                        <a:spcBef>
                          <a:spcPts val="200"/>
                        </a:spcBef>
                        <a:spcAft>
                          <a:spcPts val="200"/>
                        </a:spcAft>
                        <a:buAutoNum type="arabicPeriod"/>
                        <a:tabLst>
                          <a:tab pos="1012190" algn="l"/>
                        </a:tabLst>
                      </a:pPr>
                      <a:r>
                        <a:rPr lang="en-US" sz="2400" b="0" baseline="0">
                          <a:solidFill>
                            <a:schemeClr val="tx1"/>
                          </a:solidFill>
                          <a:effectLst/>
                          <a:latin typeface="Times New Roman" panose="02020603050405020304" pitchFamily="18" charset="0"/>
                          <a:ea typeface="Times New Roman" panose="02020603050405020304" pitchFamily="18" charset="0"/>
                        </a:rPr>
                        <a:t>Distance learning is not flexible.                                                           T       F</a:t>
                      </a:r>
                    </a:p>
                    <a:p>
                      <a:pPr marL="457200" marR="18415" indent="-457200" algn="just">
                        <a:lnSpc>
                          <a:spcPct val="200000"/>
                        </a:lnSpc>
                        <a:spcBef>
                          <a:spcPts val="200"/>
                        </a:spcBef>
                        <a:spcAft>
                          <a:spcPts val="200"/>
                        </a:spcAft>
                        <a:buAutoNum type="arabicPeriod"/>
                        <a:tabLst>
                          <a:tab pos="1012190" algn="l"/>
                        </a:tabLst>
                      </a:pPr>
                      <a:r>
                        <a:rPr lang="en-US" sz="2400" b="0" baseline="0">
                          <a:solidFill>
                            <a:schemeClr val="tx1"/>
                          </a:solidFill>
                          <a:effectLst/>
                          <a:latin typeface="Times New Roman" panose="02020603050405020304" pitchFamily="18" charset="0"/>
                          <a:ea typeface="Times New Roman" panose="02020603050405020304" pitchFamily="18" charset="0"/>
                        </a:rPr>
                        <a:t>Many schools were closed during the COVID-19 pandemic.                T      F</a:t>
                      </a:r>
                      <a:endParaRPr lang="en-US" sz="2400" b="0">
                        <a:solidFill>
                          <a:schemeClr val="tx1"/>
                        </a:solidFill>
                        <a:effectLst/>
                        <a:latin typeface="Times New Roman" panose="02020603050405020304" pitchFamily="18" charset="0"/>
                        <a:ea typeface="Times New Roman" panose="02020603050405020304" pitchFamily="18" charset="0"/>
                      </a:endParaRPr>
                    </a:p>
                    <a:p>
                      <a:pPr marL="0" marR="18415" indent="0" algn="just">
                        <a:lnSpc>
                          <a:spcPct val="115000"/>
                        </a:lnSpc>
                        <a:spcBef>
                          <a:spcPts val="200"/>
                        </a:spcBef>
                        <a:spcAft>
                          <a:spcPts val="200"/>
                        </a:spcAft>
                        <a:buNone/>
                        <a:tabLst>
                          <a:tab pos="1012190" algn="l"/>
                        </a:tabLst>
                      </a:pPr>
                      <a:endParaRPr lang="en-US" sz="2400">
                        <a:solidFill>
                          <a:srgbClr val="FF0000"/>
                        </a:solidFill>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sp>
        <p:nvSpPr>
          <p:cNvPr id="23" name="Oval 22"/>
          <p:cNvSpPr/>
          <p:nvPr/>
        </p:nvSpPr>
        <p:spPr>
          <a:xfrm>
            <a:off x="9266827" y="2906973"/>
            <a:ext cx="586857" cy="4029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a:t>
            </a:r>
          </a:p>
        </p:txBody>
      </p:sp>
      <p:sp>
        <p:nvSpPr>
          <p:cNvPr id="9" name="Oval 8"/>
          <p:cNvSpPr/>
          <p:nvPr/>
        </p:nvSpPr>
        <p:spPr>
          <a:xfrm>
            <a:off x="9239535" y="2107539"/>
            <a:ext cx="518612" cy="4172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a:t>
            </a:r>
          </a:p>
        </p:txBody>
      </p:sp>
      <p:sp>
        <p:nvSpPr>
          <p:cNvPr id="12" name="Oval 11"/>
          <p:cNvSpPr/>
          <p:nvPr/>
        </p:nvSpPr>
        <p:spPr>
          <a:xfrm>
            <a:off x="10008569" y="3671248"/>
            <a:ext cx="595739" cy="518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a:t>
            </a:r>
          </a:p>
        </p:txBody>
      </p:sp>
      <p:sp>
        <p:nvSpPr>
          <p:cNvPr id="13" name="Oval 12"/>
          <p:cNvSpPr/>
          <p:nvPr/>
        </p:nvSpPr>
        <p:spPr>
          <a:xfrm>
            <a:off x="10008569" y="4449170"/>
            <a:ext cx="595739" cy="5496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a:t>
            </a:r>
          </a:p>
        </p:txBody>
      </p:sp>
      <p:sp>
        <p:nvSpPr>
          <p:cNvPr id="14" name="Oval 13"/>
          <p:cNvSpPr/>
          <p:nvPr/>
        </p:nvSpPr>
        <p:spPr>
          <a:xfrm>
            <a:off x="9444249" y="5233531"/>
            <a:ext cx="564320" cy="4302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a:t>
            </a:r>
          </a:p>
        </p:txBody>
      </p:sp>
      <p:pic>
        <p:nvPicPr>
          <p:cNvPr id="2" name="enw_sb02_u06_032">
            <a:hlinkClick r:id="" action="ppaction://media"/>
            <a:extLst>
              <a:ext uri="{FF2B5EF4-FFF2-40B4-BE49-F238E27FC236}">
                <a16:creationId xmlns:a16="http://schemas.microsoft.com/office/drawing/2014/main" id="{E0968E43-95B9-4462-9F6C-24DA89E8584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51280" y="849624"/>
            <a:ext cx="629920" cy="629920"/>
          </a:xfrm>
          <a:prstGeom prst="rect">
            <a:avLst/>
          </a:prstGeom>
        </p:spPr>
      </p:pic>
    </p:spTree>
    <p:extLst>
      <p:ext uri="{BB962C8B-B14F-4D97-AF65-F5344CB8AC3E}">
        <p14:creationId xmlns:p14="http://schemas.microsoft.com/office/powerpoint/2010/main" val="254664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227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2"/>
                </p:tgtEl>
              </p:cMediaNode>
            </p:audio>
          </p:childTnLst>
        </p:cTn>
      </p:par>
    </p:tnLst>
    <p:bldLst>
      <p:bldP spid="23" grpId="0" animBg="1"/>
      <p:bldP spid="9" grpId="0" animBg="1"/>
      <p:bldP spid="12" grpId="0" animBg="1"/>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0893" y="342574"/>
            <a:ext cx="11573197" cy="724247"/>
          </a:xfrm>
          <a:solidFill>
            <a:schemeClr val="accent1">
              <a:lumMod val="20000"/>
              <a:lumOff val="80000"/>
            </a:schemeClr>
          </a:solidFill>
        </p:spPr>
        <p:txBody>
          <a:bodyPr/>
          <a:lstStyle/>
          <a:p>
            <a:r>
              <a:rPr lang="en-US" sz="4800" b="1"/>
              <a:t>Exercise D: Matching</a:t>
            </a:r>
            <a:endParaRPr lang="en-US" sz="4800"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20893" y="932547"/>
            <a:ext cx="11573197" cy="1785104"/>
          </a:xfrm>
          <a:prstGeom prst="rect">
            <a:avLst/>
          </a:prstGeom>
          <a:noFill/>
        </p:spPr>
        <p:txBody>
          <a:bodyPr wrap="square" rtlCol="0">
            <a:spAutoFit/>
          </a:bodyPr>
          <a:lstStyle/>
          <a:p>
            <a:endParaRPr lang="en-US" sz="2200"/>
          </a:p>
          <a:p>
            <a:br>
              <a:rPr lang="en-US" sz="2200"/>
            </a:br>
            <a:br>
              <a:rPr lang="en-US" sz="2200"/>
            </a:br>
            <a:br>
              <a:rPr lang="en-US" sz="2200"/>
            </a:br>
            <a:endParaRPr lang="en-US" sz="2200"/>
          </a:p>
        </p:txBody>
      </p:sp>
      <p:graphicFrame>
        <p:nvGraphicFramePr>
          <p:cNvPr id="5" name="Table 4"/>
          <p:cNvGraphicFramePr>
            <a:graphicFrameLocks noGrp="1"/>
          </p:cNvGraphicFramePr>
          <p:nvPr>
            <p:extLst>
              <p:ext uri="{D42A27DB-BD31-4B8C-83A1-F6EECF244321}">
                <p14:modId xmlns:p14="http://schemas.microsoft.com/office/powerpoint/2010/main" val="674222945"/>
              </p:ext>
            </p:extLst>
          </p:nvPr>
        </p:nvGraphicFramePr>
        <p:xfrm>
          <a:off x="320893" y="1416949"/>
          <a:ext cx="11388886" cy="4710895"/>
        </p:xfrm>
        <a:graphic>
          <a:graphicData uri="http://schemas.openxmlformats.org/drawingml/2006/table">
            <a:tbl>
              <a:tblPr>
                <a:tableStyleId>{5C22544A-7EE6-4342-B048-85BDC9FD1C3A}</a:tableStyleId>
              </a:tblPr>
              <a:tblGrid>
                <a:gridCol w="11388886">
                  <a:extLst>
                    <a:ext uri="{9D8B030D-6E8A-4147-A177-3AD203B41FA5}">
                      <a16:colId xmlns:a16="http://schemas.microsoft.com/office/drawing/2014/main" val="1043463122"/>
                    </a:ext>
                  </a:extLst>
                </a:gridCol>
              </a:tblGrid>
              <a:tr h="4710895">
                <a:tc>
                  <a:txBody>
                    <a:bodyPr/>
                    <a:lstStyle/>
                    <a:p>
                      <a:pPr marL="0" marR="0" algn="just">
                        <a:lnSpc>
                          <a:spcPct val="115000"/>
                        </a:lnSpc>
                        <a:spcBef>
                          <a:spcPts val="100"/>
                        </a:spcBef>
                        <a:spcAft>
                          <a:spcPts val="100"/>
                        </a:spcAft>
                        <a:tabLst>
                          <a:tab pos="1083945" algn="l"/>
                        </a:tabLst>
                      </a:pPr>
                      <a:endParaRPr lang="en-US" sz="2400">
                        <a:solidFill>
                          <a:schemeClr val="accent4">
                            <a:lumMod val="75000"/>
                          </a:schemeClr>
                        </a:solidFill>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3541078134"/>
                  </a:ext>
                </a:extLst>
              </a:tr>
            </a:tbl>
          </a:graphicData>
        </a:graphic>
      </p:graphicFrame>
      <p:pic>
        <p:nvPicPr>
          <p:cNvPr id="20" name="Picture 19"/>
          <p:cNvPicPr/>
          <p:nvPr/>
        </p:nvPicPr>
        <p:blipFill rotWithShape="1">
          <a:blip r:embed="rId2"/>
          <a:srcRect l="33975" t="35918" r="13621" b="30444"/>
          <a:stretch/>
        </p:blipFill>
        <p:spPr bwMode="auto">
          <a:xfrm>
            <a:off x="1297706" y="1629685"/>
            <a:ext cx="10091737" cy="4039519"/>
          </a:xfrm>
          <a:prstGeom prst="rect">
            <a:avLst/>
          </a:prstGeom>
          <a:ln>
            <a:noFill/>
          </a:ln>
          <a:extLst>
            <a:ext uri="{53640926-AAD7-44D8-BBD7-CCE9431645EC}">
              <a14:shadowObscured xmlns:a14="http://schemas.microsoft.com/office/drawing/2010/main"/>
            </a:ext>
          </a:extLst>
        </p:spPr>
      </p:pic>
      <p:sp>
        <p:nvSpPr>
          <p:cNvPr id="3" name="Oval 2"/>
          <p:cNvSpPr/>
          <p:nvPr/>
        </p:nvSpPr>
        <p:spPr>
          <a:xfrm>
            <a:off x="526541" y="3209976"/>
            <a:ext cx="586854" cy="5967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a:t>
            </a:r>
          </a:p>
        </p:txBody>
      </p:sp>
      <p:sp>
        <p:nvSpPr>
          <p:cNvPr id="21" name="Oval 20"/>
          <p:cNvSpPr/>
          <p:nvPr/>
        </p:nvSpPr>
        <p:spPr>
          <a:xfrm>
            <a:off x="526541" y="3966554"/>
            <a:ext cx="586854" cy="5967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22" name="Oval 21"/>
          <p:cNvSpPr/>
          <p:nvPr/>
        </p:nvSpPr>
        <p:spPr>
          <a:xfrm>
            <a:off x="526541" y="4763423"/>
            <a:ext cx="586854" cy="5967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a:t>
            </a:r>
          </a:p>
        </p:txBody>
      </p:sp>
    </p:spTree>
    <p:extLst>
      <p:ext uri="{BB962C8B-B14F-4D97-AF65-F5344CB8AC3E}">
        <p14:creationId xmlns:p14="http://schemas.microsoft.com/office/powerpoint/2010/main" val="201611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solidFill>
            <a:schemeClr val="accent1">
              <a:lumMod val="20000"/>
              <a:lumOff val="80000"/>
            </a:schemeClr>
          </a:solidFill>
        </p:spPr>
        <p:txBody>
          <a:bodyPr/>
          <a:lstStyle/>
          <a:p>
            <a:r>
              <a:rPr lang="en-US" b="1"/>
              <a:t>Exercise D: Matching</a:t>
            </a:r>
            <a:endParaRPr lang="en-US"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5" name="Picture 14"/>
          <p:cNvPicPr/>
          <p:nvPr/>
        </p:nvPicPr>
        <p:blipFill rotWithShape="1">
          <a:blip r:embed="rId2"/>
          <a:srcRect l="12179" t="31357" r="60898" b="38427"/>
          <a:stretch/>
        </p:blipFill>
        <p:spPr bwMode="auto">
          <a:xfrm>
            <a:off x="6750991" y="1119674"/>
            <a:ext cx="4958787" cy="2179663"/>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3"/>
          <a:srcRect l="14263" t="31072" r="58493" b="33010"/>
          <a:stretch/>
        </p:blipFill>
        <p:spPr bwMode="auto">
          <a:xfrm>
            <a:off x="6649093" y="3367931"/>
            <a:ext cx="5060686" cy="2981846"/>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4"/>
          <a:srcRect l="65064" t="49031" r="16987" b="23888"/>
          <a:stretch/>
        </p:blipFill>
        <p:spPr bwMode="auto">
          <a:xfrm>
            <a:off x="692586" y="1466811"/>
            <a:ext cx="5650989" cy="485847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74910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0893" y="342574"/>
            <a:ext cx="11573197" cy="724247"/>
          </a:xfrm>
          <a:solidFill>
            <a:schemeClr val="accent1">
              <a:lumMod val="20000"/>
              <a:lumOff val="80000"/>
            </a:schemeClr>
          </a:solidFill>
        </p:spPr>
        <p:txBody>
          <a:bodyPr/>
          <a:lstStyle/>
          <a:p>
            <a:r>
              <a:rPr lang="en-US" sz="4800" b="1"/>
              <a:t>GOAL CHECK</a:t>
            </a:r>
            <a:endParaRPr lang="en-US" sz="4800"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20893" y="932547"/>
            <a:ext cx="11573197" cy="1785104"/>
          </a:xfrm>
          <a:prstGeom prst="rect">
            <a:avLst/>
          </a:prstGeom>
          <a:noFill/>
        </p:spPr>
        <p:txBody>
          <a:bodyPr wrap="square" rtlCol="0">
            <a:spAutoFit/>
          </a:bodyPr>
          <a:lstStyle/>
          <a:p>
            <a:endParaRPr lang="en-US" sz="2200"/>
          </a:p>
          <a:p>
            <a:br>
              <a:rPr lang="en-US" sz="2200"/>
            </a:br>
            <a:br>
              <a:rPr lang="en-US" sz="2200"/>
            </a:br>
            <a:br>
              <a:rPr lang="en-US" sz="2200"/>
            </a:br>
            <a:endParaRPr lang="en-US" sz="2200"/>
          </a:p>
        </p:txBody>
      </p:sp>
      <p:graphicFrame>
        <p:nvGraphicFramePr>
          <p:cNvPr id="5" name="Table 4"/>
          <p:cNvGraphicFramePr>
            <a:graphicFrameLocks noGrp="1"/>
          </p:cNvGraphicFramePr>
          <p:nvPr>
            <p:extLst>
              <p:ext uri="{D42A27DB-BD31-4B8C-83A1-F6EECF244321}">
                <p14:modId xmlns:p14="http://schemas.microsoft.com/office/powerpoint/2010/main" val="3101845672"/>
              </p:ext>
            </p:extLst>
          </p:nvPr>
        </p:nvGraphicFramePr>
        <p:xfrm>
          <a:off x="320893" y="1416949"/>
          <a:ext cx="11388886" cy="5146040"/>
        </p:xfrm>
        <a:graphic>
          <a:graphicData uri="http://schemas.openxmlformats.org/drawingml/2006/table">
            <a:tbl>
              <a:tblPr>
                <a:tableStyleId>{5C22544A-7EE6-4342-B048-85BDC9FD1C3A}</a:tableStyleId>
              </a:tblPr>
              <a:tblGrid>
                <a:gridCol w="11388886">
                  <a:extLst>
                    <a:ext uri="{9D8B030D-6E8A-4147-A177-3AD203B41FA5}">
                      <a16:colId xmlns:a16="http://schemas.microsoft.com/office/drawing/2014/main" val="1043463122"/>
                    </a:ext>
                  </a:extLst>
                </a:gridCol>
              </a:tblGrid>
              <a:tr h="4710895">
                <a:tc>
                  <a:txBody>
                    <a:bodyPr/>
                    <a:lstStyle/>
                    <a:p>
                      <a:pPr marL="0" marR="0" algn="l">
                        <a:lnSpc>
                          <a:spcPct val="150000"/>
                        </a:lnSpc>
                        <a:spcBef>
                          <a:spcPts val="100"/>
                        </a:spcBef>
                        <a:spcAft>
                          <a:spcPts val="100"/>
                        </a:spcAft>
                        <a:tabLst>
                          <a:tab pos="1083945" algn="l"/>
                        </a:tabLst>
                      </a:pPr>
                      <a:r>
                        <a:rPr lang="en-US" sz="3600" b="1" i="1" kern="1200" dirty="0">
                          <a:solidFill>
                            <a:schemeClr val="dk1"/>
                          </a:solidFill>
                          <a:effectLst/>
                          <a:latin typeface="Times New Roman" panose="02020603050405020304" pitchFamily="18" charset="0"/>
                          <a:ea typeface="+mn-ea"/>
                          <a:cs typeface="Times New Roman" panose="02020603050405020304" pitchFamily="18" charset="0"/>
                        </a:rPr>
                        <a:t>Join another pair and discuss the questions.</a:t>
                      </a:r>
                    </a:p>
                    <a:p>
                      <a:pPr marL="0" marR="0" algn="l">
                        <a:lnSpc>
                          <a:spcPct val="150000"/>
                        </a:lnSpc>
                        <a:spcBef>
                          <a:spcPts val="100"/>
                        </a:spcBef>
                        <a:spcAft>
                          <a:spcPts val="100"/>
                        </a:spcAft>
                        <a:tabLst>
                          <a:tab pos="1083945" algn="l"/>
                        </a:tabLst>
                      </a:pPr>
                      <a:r>
                        <a:rPr lang="en-US" sz="3600" b="1" i="0" kern="1200" dirty="0">
                          <a:solidFill>
                            <a:schemeClr val="dk1"/>
                          </a:solidFill>
                          <a:effectLst/>
                          <a:latin typeface="Times New Roman" panose="02020603050405020304" pitchFamily="18" charset="0"/>
                          <a:ea typeface="+mn-ea"/>
                          <a:cs typeface="Times New Roman" panose="02020603050405020304" pitchFamily="18" charset="0"/>
                        </a:rPr>
                        <a:t>1. </a:t>
                      </a:r>
                      <a:r>
                        <a:rPr lang="en-US" sz="3600" b="0" i="0" kern="1200" dirty="0">
                          <a:solidFill>
                            <a:schemeClr val="dk1"/>
                          </a:solidFill>
                          <a:effectLst/>
                          <a:latin typeface="Times New Roman" panose="02020603050405020304" pitchFamily="18" charset="0"/>
                          <a:ea typeface="+mn-ea"/>
                          <a:cs typeface="Times New Roman" panose="02020603050405020304" pitchFamily="18" charset="0"/>
                        </a:rPr>
                        <a:t>Do you think the benefits of distance learning are</a:t>
                      </a:r>
                      <a:br>
                        <a:rPr lang="en-US" sz="3600" b="0" i="0" kern="1200" dirty="0">
                          <a:solidFill>
                            <a:schemeClr val="dk1"/>
                          </a:solidFill>
                          <a:effectLst/>
                          <a:latin typeface="Times New Roman" panose="02020603050405020304" pitchFamily="18" charset="0"/>
                          <a:ea typeface="+mn-ea"/>
                          <a:cs typeface="Times New Roman" panose="02020603050405020304" pitchFamily="18" charset="0"/>
                        </a:rPr>
                      </a:br>
                      <a:r>
                        <a:rPr lang="en-US" sz="3600" b="0" i="0" kern="1200" dirty="0">
                          <a:solidFill>
                            <a:schemeClr val="dk1"/>
                          </a:solidFill>
                          <a:effectLst/>
                          <a:latin typeface="Times New Roman" panose="02020603050405020304" pitchFamily="18" charset="0"/>
                          <a:ea typeface="+mn-ea"/>
                          <a:cs typeface="Times New Roman" panose="02020603050405020304" pitchFamily="18" charset="0"/>
                        </a:rPr>
                        <a:t>greater than the benefits of face-to-face learning?</a:t>
                      </a:r>
                      <a:br>
                        <a:rPr lang="en-US" sz="3600" b="0" i="0" kern="1200" dirty="0">
                          <a:solidFill>
                            <a:schemeClr val="dk1"/>
                          </a:solidFill>
                          <a:effectLst/>
                          <a:latin typeface="Times New Roman" panose="02020603050405020304" pitchFamily="18" charset="0"/>
                          <a:ea typeface="+mn-ea"/>
                          <a:cs typeface="Times New Roman" panose="02020603050405020304" pitchFamily="18" charset="0"/>
                        </a:rPr>
                      </a:br>
                      <a:r>
                        <a:rPr lang="en-US" sz="3600" b="1" i="0" kern="1200" dirty="0">
                          <a:solidFill>
                            <a:schemeClr val="dk1"/>
                          </a:solidFill>
                          <a:effectLst/>
                          <a:latin typeface="Times New Roman" panose="02020603050405020304" pitchFamily="18" charset="0"/>
                          <a:ea typeface="+mn-ea"/>
                          <a:cs typeface="Times New Roman" panose="02020603050405020304" pitchFamily="18" charset="0"/>
                        </a:rPr>
                        <a:t>2. </a:t>
                      </a:r>
                      <a:r>
                        <a:rPr lang="en-US" sz="3600" b="0" i="0" kern="1200" dirty="0">
                          <a:solidFill>
                            <a:schemeClr val="dk1"/>
                          </a:solidFill>
                          <a:effectLst/>
                          <a:latin typeface="Times New Roman" panose="02020603050405020304" pitchFamily="18" charset="0"/>
                          <a:ea typeface="+mn-ea"/>
                          <a:cs typeface="Times New Roman" panose="02020603050405020304" pitchFamily="18" charset="0"/>
                        </a:rPr>
                        <a:t>What are some drawbacks of distance learning?</a:t>
                      </a:r>
                      <a:br>
                        <a:rPr lang="en-US" sz="3600" b="0" i="0" kern="1200" dirty="0">
                          <a:solidFill>
                            <a:schemeClr val="dk1"/>
                          </a:solidFill>
                          <a:effectLst/>
                          <a:latin typeface="Times New Roman" panose="02020603050405020304" pitchFamily="18" charset="0"/>
                          <a:ea typeface="+mn-ea"/>
                          <a:cs typeface="Times New Roman" panose="02020603050405020304" pitchFamily="18" charset="0"/>
                        </a:rPr>
                      </a:br>
                      <a:r>
                        <a:rPr lang="en-US" sz="3600" b="1" i="0" kern="1200" dirty="0">
                          <a:solidFill>
                            <a:schemeClr val="dk1"/>
                          </a:solidFill>
                          <a:effectLst/>
                          <a:latin typeface="Times New Roman" panose="02020603050405020304" pitchFamily="18" charset="0"/>
                          <a:ea typeface="+mn-ea"/>
                          <a:cs typeface="Times New Roman" panose="02020603050405020304" pitchFamily="18" charset="0"/>
                        </a:rPr>
                        <a:t>3. </a:t>
                      </a:r>
                      <a:r>
                        <a:rPr lang="en-US" sz="3600" b="0" i="0" kern="1200" dirty="0">
                          <a:solidFill>
                            <a:schemeClr val="dk1"/>
                          </a:solidFill>
                          <a:effectLst/>
                          <a:latin typeface="Times New Roman" panose="02020603050405020304" pitchFamily="18" charset="0"/>
                          <a:ea typeface="+mn-ea"/>
                          <a:cs typeface="Times New Roman" panose="02020603050405020304" pitchFamily="18" charset="0"/>
                        </a:rPr>
                        <a:t>Is distance learning suitable for you?</a:t>
                      </a:r>
                      <a:br>
                        <a:rPr lang="en-US" sz="3600" b="0" i="0" kern="1200" dirty="0">
                          <a:solidFill>
                            <a:schemeClr val="dk1"/>
                          </a:solidFill>
                          <a:effectLst/>
                          <a:latin typeface="Times New Roman" panose="02020603050405020304" pitchFamily="18" charset="0"/>
                          <a:ea typeface="+mn-ea"/>
                          <a:cs typeface="Times New Roman" panose="02020603050405020304" pitchFamily="18" charset="0"/>
                        </a:rPr>
                      </a:br>
                      <a:endParaRPr lang="en-US" sz="4400" dirty="0">
                        <a:solidFill>
                          <a:schemeClr val="accent4">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3541078134"/>
                  </a:ext>
                </a:extLst>
              </a:tr>
            </a:tbl>
          </a:graphicData>
        </a:graphic>
      </p:graphicFrame>
    </p:spTree>
    <p:extLst>
      <p:ext uri="{BB962C8B-B14F-4D97-AF65-F5344CB8AC3E}">
        <p14:creationId xmlns:p14="http://schemas.microsoft.com/office/powerpoint/2010/main" val="3999288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0893" y="342574"/>
            <a:ext cx="11573197" cy="724247"/>
          </a:xfrm>
          <a:solidFill>
            <a:schemeClr val="accent1">
              <a:lumMod val="20000"/>
              <a:lumOff val="80000"/>
            </a:schemeClr>
          </a:solidFill>
        </p:spPr>
        <p:txBody>
          <a:bodyPr/>
          <a:lstStyle/>
          <a:p>
            <a:r>
              <a:rPr lang="en-US" sz="4800" b="1"/>
              <a:t>GOAL CHECK</a:t>
            </a:r>
            <a:endParaRPr lang="en-US" sz="4800"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20893" y="932547"/>
            <a:ext cx="11573197" cy="1785104"/>
          </a:xfrm>
          <a:prstGeom prst="rect">
            <a:avLst/>
          </a:prstGeom>
          <a:noFill/>
        </p:spPr>
        <p:txBody>
          <a:bodyPr wrap="square" rtlCol="0">
            <a:spAutoFit/>
          </a:bodyPr>
          <a:lstStyle/>
          <a:p>
            <a:endParaRPr lang="en-US" sz="2200"/>
          </a:p>
          <a:p>
            <a:br>
              <a:rPr lang="en-US" sz="2200"/>
            </a:br>
            <a:br>
              <a:rPr lang="en-US" sz="2200"/>
            </a:br>
            <a:br>
              <a:rPr lang="en-US" sz="2200"/>
            </a:br>
            <a:endParaRPr lang="en-US" sz="2200"/>
          </a:p>
        </p:txBody>
      </p:sp>
      <p:graphicFrame>
        <p:nvGraphicFramePr>
          <p:cNvPr id="5" name="Table 4"/>
          <p:cNvGraphicFramePr>
            <a:graphicFrameLocks noGrp="1"/>
          </p:cNvGraphicFramePr>
          <p:nvPr>
            <p:extLst>
              <p:ext uri="{D42A27DB-BD31-4B8C-83A1-F6EECF244321}">
                <p14:modId xmlns:p14="http://schemas.microsoft.com/office/powerpoint/2010/main" val="3234746518"/>
              </p:ext>
            </p:extLst>
          </p:nvPr>
        </p:nvGraphicFramePr>
        <p:xfrm>
          <a:off x="320893" y="1416949"/>
          <a:ext cx="11388886" cy="4710895"/>
        </p:xfrm>
        <a:graphic>
          <a:graphicData uri="http://schemas.openxmlformats.org/drawingml/2006/table">
            <a:tbl>
              <a:tblPr>
                <a:tableStyleId>{5C22544A-7EE6-4342-B048-85BDC9FD1C3A}</a:tableStyleId>
              </a:tblPr>
              <a:tblGrid>
                <a:gridCol w="11388886">
                  <a:extLst>
                    <a:ext uri="{9D8B030D-6E8A-4147-A177-3AD203B41FA5}">
                      <a16:colId xmlns:a16="http://schemas.microsoft.com/office/drawing/2014/main" val="1043463122"/>
                    </a:ext>
                  </a:extLst>
                </a:gridCol>
              </a:tblGrid>
              <a:tr h="4710895">
                <a:tc>
                  <a:txBody>
                    <a:bodyPr/>
                    <a:lstStyle/>
                    <a:p>
                      <a:pPr marL="0" marR="0" algn="just">
                        <a:lnSpc>
                          <a:spcPct val="150000"/>
                        </a:lnSpc>
                        <a:spcBef>
                          <a:spcPts val="100"/>
                        </a:spcBef>
                        <a:spcAft>
                          <a:spcPts val="100"/>
                        </a:spcAft>
                        <a:tabLst>
                          <a:tab pos="1083945" algn="l"/>
                        </a:tabLst>
                      </a:pPr>
                      <a:r>
                        <a:rPr lang="en-US" sz="2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In my opinion, the benefits of distance learning are greater than the benefits of face-to-face learning. Firstly, distance learning allows flexibility in terms of time and location. Students can study at their own pace and choose when and where to access the learning materials. This is especially beneficial for individuals with busy schedules or those living in remote areas. Secondly, distance learning offers a wide variety of courses and programs from different institutions around the world. </a:t>
                      </a:r>
                    </a:p>
                  </a:txBody>
                  <a:tcPr marL="114300" marR="114300" marT="0" marB="0"/>
                </a:tc>
                <a:extLst>
                  <a:ext uri="{0D108BD9-81ED-4DB2-BD59-A6C34878D82A}">
                    <a16:rowId xmlns:a16="http://schemas.microsoft.com/office/drawing/2014/main" val="3541078134"/>
                  </a:ext>
                </a:extLst>
              </a:tr>
            </a:tbl>
          </a:graphicData>
        </a:graphic>
      </p:graphicFrame>
    </p:spTree>
    <p:extLst>
      <p:ext uri="{BB962C8B-B14F-4D97-AF65-F5344CB8AC3E}">
        <p14:creationId xmlns:p14="http://schemas.microsoft.com/office/powerpoint/2010/main" val="4277940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0893" y="342574"/>
            <a:ext cx="11573197" cy="724247"/>
          </a:xfrm>
          <a:solidFill>
            <a:schemeClr val="accent1">
              <a:lumMod val="20000"/>
              <a:lumOff val="80000"/>
            </a:schemeClr>
          </a:solidFill>
        </p:spPr>
        <p:txBody>
          <a:bodyPr/>
          <a:lstStyle/>
          <a:p>
            <a:r>
              <a:rPr lang="en-US" sz="4800" b="1"/>
              <a:t>GOAL CHECK</a:t>
            </a:r>
            <a:endParaRPr lang="en-US" sz="4800"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20893" y="932547"/>
            <a:ext cx="11573197" cy="1785104"/>
          </a:xfrm>
          <a:prstGeom prst="rect">
            <a:avLst/>
          </a:prstGeom>
          <a:noFill/>
        </p:spPr>
        <p:txBody>
          <a:bodyPr wrap="square" rtlCol="0">
            <a:spAutoFit/>
          </a:bodyPr>
          <a:lstStyle/>
          <a:p>
            <a:endParaRPr lang="en-US" sz="2200"/>
          </a:p>
          <a:p>
            <a:br>
              <a:rPr lang="en-US" sz="2200"/>
            </a:br>
            <a:br>
              <a:rPr lang="en-US" sz="2200"/>
            </a:br>
            <a:br>
              <a:rPr lang="en-US" sz="2200"/>
            </a:br>
            <a:endParaRPr lang="en-US" sz="2200"/>
          </a:p>
        </p:txBody>
      </p:sp>
      <p:graphicFrame>
        <p:nvGraphicFramePr>
          <p:cNvPr id="5" name="Table 4"/>
          <p:cNvGraphicFramePr>
            <a:graphicFrameLocks noGrp="1"/>
          </p:cNvGraphicFramePr>
          <p:nvPr>
            <p:extLst>
              <p:ext uri="{D42A27DB-BD31-4B8C-83A1-F6EECF244321}">
                <p14:modId xmlns:p14="http://schemas.microsoft.com/office/powerpoint/2010/main" val="11417582"/>
              </p:ext>
            </p:extLst>
          </p:nvPr>
        </p:nvGraphicFramePr>
        <p:xfrm>
          <a:off x="320893" y="1416949"/>
          <a:ext cx="11388886" cy="4710895"/>
        </p:xfrm>
        <a:graphic>
          <a:graphicData uri="http://schemas.openxmlformats.org/drawingml/2006/table">
            <a:tbl>
              <a:tblPr>
                <a:tableStyleId>{5C22544A-7EE6-4342-B048-85BDC9FD1C3A}</a:tableStyleId>
              </a:tblPr>
              <a:tblGrid>
                <a:gridCol w="11388886">
                  <a:extLst>
                    <a:ext uri="{9D8B030D-6E8A-4147-A177-3AD203B41FA5}">
                      <a16:colId xmlns:a16="http://schemas.microsoft.com/office/drawing/2014/main" val="1043463122"/>
                    </a:ext>
                  </a:extLst>
                </a:gridCol>
              </a:tblGrid>
              <a:tr h="4710895">
                <a:tc>
                  <a:txBody>
                    <a:bodyPr/>
                    <a:lstStyle/>
                    <a:p>
                      <a:pPr marL="0" marR="0" algn="just">
                        <a:lnSpc>
                          <a:spcPct val="150000"/>
                        </a:lnSpc>
                        <a:spcBef>
                          <a:spcPts val="100"/>
                        </a:spcBef>
                        <a:spcAft>
                          <a:spcPts val="100"/>
                        </a:spcAft>
                        <a:tabLst>
                          <a:tab pos="1083945" algn="l"/>
                        </a:tabLst>
                      </a:pPr>
                      <a:r>
                        <a:rPr lang="en-US" sz="2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There are also some drawbacks to consider. Firstly, the lack of face-to-face interaction can lead to a sense of isolation and reduced social connection with peers and instructors. Additionally, technical issues such as poor internet connection or computer problems can hinder the learning experience. Furthermore, distance learning requires self-motivation and discipline.</a:t>
                      </a:r>
                      <a:r>
                        <a:rPr lang="en-US" sz="2800" baseline="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Lastly, some subjects or practical skills may be challenging to learn solely through online platforms without hands-on guidance or practical demonstrations.</a:t>
                      </a:r>
                    </a:p>
                  </a:txBody>
                  <a:tcPr marL="114300" marR="114300" marT="0" marB="0"/>
                </a:tc>
                <a:extLst>
                  <a:ext uri="{0D108BD9-81ED-4DB2-BD59-A6C34878D82A}">
                    <a16:rowId xmlns:a16="http://schemas.microsoft.com/office/drawing/2014/main" val="3541078134"/>
                  </a:ext>
                </a:extLst>
              </a:tr>
            </a:tbl>
          </a:graphicData>
        </a:graphic>
      </p:graphicFrame>
    </p:spTree>
    <p:extLst>
      <p:ext uri="{BB962C8B-B14F-4D97-AF65-F5344CB8AC3E}">
        <p14:creationId xmlns:p14="http://schemas.microsoft.com/office/powerpoint/2010/main" val="3615586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0893" y="342574"/>
            <a:ext cx="11573197" cy="724247"/>
          </a:xfrm>
          <a:solidFill>
            <a:schemeClr val="accent1">
              <a:lumMod val="20000"/>
              <a:lumOff val="80000"/>
            </a:schemeClr>
          </a:solidFill>
        </p:spPr>
        <p:txBody>
          <a:bodyPr/>
          <a:lstStyle/>
          <a:p>
            <a:r>
              <a:rPr lang="en-US" sz="4800" b="1"/>
              <a:t>GOAL CHECK</a:t>
            </a:r>
            <a:endParaRPr lang="en-US" sz="4800" b="1" dirty="0"/>
          </a:p>
        </p:txBody>
      </p:sp>
      <p:sp>
        <p:nvSpPr>
          <p:cNvPr id="2" name="Rectangle 1"/>
          <p:cNvSpPr/>
          <p:nvPr/>
        </p:nvSpPr>
        <p:spPr>
          <a:xfrm>
            <a:off x="6110127" y="2333767"/>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p:cNvSpPr/>
          <p:nvPr/>
        </p:nvSpPr>
        <p:spPr>
          <a:xfrm>
            <a:off x="6110127" y="284555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p:cNvSpPr/>
          <p:nvPr/>
        </p:nvSpPr>
        <p:spPr>
          <a:xfrm>
            <a:off x="6140176" y="3299338"/>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p:cNvSpPr/>
          <p:nvPr/>
        </p:nvSpPr>
        <p:spPr>
          <a:xfrm>
            <a:off x="6140176" y="3766395"/>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p:cNvSpPr/>
          <p:nvPr/>
        </p:nvSpPr>
        <p:spPr>
          <a:xfrm>
            <a:off x="6140176" y="4264909"/>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p:cNvSpPr/>
          <p:nvPr/>
        </p:nvSpPr>
        <p:spPr>
          <a:xfrm>
            <a:off x="6138859" y="4763423"/>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p:cNvSpPr/>
          <p:nvPr/>
        </p:nvSpPr>
        <p:spPr>
          <a:xfrm>
            <a:off x="6138859" y="5215500"/>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Rectangle 13"/>
          <p:cNvSpPr/>
          <p:nvPr/>
        </p:nvSpPr>
        <p:spPr>
          <a:xfrm>
            <a:off x="6107493" y="5687486"/>
            <a:ext cx="204716" cy="25930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20893" y="932547"/>
            <a:ext cx="11573197" cy="1785104"/>
          </a:xfrm>
          <a:prstGeom prst="rect">
            <a:avLst/>
          </a:prstGeom>
          <a:noFill/>
        </p:spPr>
        <p:txBody>
          <a:bodyPr wrap="square" rtlCol="0">
            <a:spAutoFit/>
          </a:bodyPr>
          <a:lstStyle/>
          <a:p>
            <a:endParaRPr lang="en-US" sz="2200"/>
          </a:p>
          <a:p>
            <a:br>
              <a:rPr lang="en-US" sz="2200"/>
            </a:br>
            <a:br>
              <a:rPr lang="en-US" sz="2200"/>
            </a:br>
            <a:br>
              <a:rPr lang="en-US" sz="2200"/>
            </a:br>
            <a:endParaRPr lang="en-US" sz="2200"/>
          </a:p>
        </p:txBody>
      </p:sp>
      <p:graphicFrame>
        <p:nvGraphicFramePr>
          <p:cNvPr id="5" name="Table 4"/>
          <p:cNvGraphicFramePr>
            <a:graphicFrameLocks noGrp="1"/>
          </p:cNvGraphicFramePr>
          <p:nvPr>
            <p:extLst>
              <p:ext uri="{D42A27DB-BD31-4B8C-83A1-F6EECF244321}">
                <p14:modId xmlns:p14="http://schemas.microsoft.com/office/powerpoint/2010/main" val="1536353849"/>
              </p:ext>
            </p:extLst>
          </p:nvPr>
        </p:nvGraphicFramePr>
        <p:xfrm>
          <a:off x="320893" y="1416949"/>
          <a:ext cx="11388886" cy="4710895"/>
        </p:xfrm>
        <a:graphic>
          <a:graphicData uri="http://schemas.openxmlformats.org/drawingml/2006/table">
            <a:tbl>
              <a:tblPr>
                <a:tableStyleId>{5C22544A-7EE6-4342-B048-85BDC9FD1C3A}</a:tableStyleId>
              </a:tblPr>
              <a:tblGrid>
                <a:gridCol w="11388886">
                  <a:extLst>
                    <a:ext uri="{9D8B030D-6E8A-4147-A177-3AD203B41FA5}">
                      <a16:colId xmlns:a16="http://schemas.microsoft.com/office/drawing/2014/main" val="1043463122"/>
                    </a:ext>
                  </a:extLst>
                </a:gridCol>
              </a:tblGrid>
              <a:tr h="4710895">
                <a:tc>
                  <a:txBody>
                    <a:bodyPr/>
                    <a:lstStyle/>
                    <a:p>
                      <a:pPr marL="0" marR="0" algn="just">
                        <a:lnSpc>
                          <a:spcPct val="150000"/>
                        </a:lnSpc>
                        <a:spcBef>
                          <a:spcPts val="100"/>
                        </a:spcBef>
                        <a:spcAft>
                          <a:spcPts val="100"/>
                        </a:spcAft>
                        <a:tabLst>
                          <a:tab pos="1083945" algn="l"/>
                        </a:tabLst>
                      </a:pPr>
                      <a:r>
                        <a:rPr lang="en-US" sz="2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Whether distance learning is suitable for you depends on your personal preferences and circumstances. Distance learning can be a good fit if you prefer flexible scheduling and the ability to learn at your own pace. It also allows you to study from the comfort of your own home. However, it requires self-motivation and discipline to stay on track without the structure provided by traditional classroom settings. Consider your learning style and responsibilities before deciding if distance learning is right for you.</a:t>
                      </a:r>
                    </a:p>
                  </a:txBody>
                  <a:tcPr marL="114300" marR="114300" marT="0" marB="0"/>
                </a:tc>
                <a:extLst>
                  <a:ext uri="{0D108BD9-81ED-4DB2-BD59-A6C34878D82A}">
                    <a16:rowId xmlns:a16="http://schemas.microsoft.com/office/drawing/2014/main" val="3541078134"/>
                  </a:ext>
                </a:extLst>
              </a:tr>
            </a:tbl>
          </a:graphicData>
        </a:graphic>
      </p:graphicFrame>
    </p:spTree>
    <p:extLst>
      <p:ext uri="{BB962C8B-B14F-4D97-AF65-F5344CB8AC3E}">
        <p14:creationId xmlns:p14="http://schemas.microsoft.com/office/powerpoint/2010/main" val="549804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3635</TotalTime>
  <Words>790</Words>
  <Application>Microsoft Office PowerPoint</Application>
  <PresentationFormat>Widescreen</PresentationFormat>
  <Paragraphs>107</Paragraphs>
  <Slides>18</Slides>
  <Notes>0</Notes>
  <HiddenSlides>0</HiddenSlides>
  <MMClips>1</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18</vt:i4>
      </vt:variant>
    </vt:vector>
  </HeadingPairs>
  <TitlesOfParts>
    <vt:vector size="24" baseType="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Lương Thị Minh Phương</cp:lastModifiedBy>
  <cp:revision>132</cp:revision>
  <dcterms:created xsi:type="dcterms:W3CDTF">2020-01-20T05:08:25Z</dcterms:created>
  <dcterms:modified xsi:type="dcterms:W3CDTF">2023-09-02T17:29:39Z</dcterms:modified>
</cp:coreProperties>
</file>