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 id="2147483673" r:id="rId3"/>
  </p:sldMasterIdLst>
  <p:notesMasterIdLst>
    <p:notesMasterId r:id="rId16"/>
  </p:notesMasterIdLst>
  <p:sldIdLst>
    <p:sldId id="358" r:id="rId4"/>
    <p:sldId id="298" r:id="rId5"/>
    <p:sldId id="372" r:id="rId6"/>
    <p:sldId id="380" r:id="rId7"/>
    <p:sldId id="374" r:id="rId8"/>
    <p:sldId id="381" r:id="rId9"/>
    <p:sldId id="382" r:id="rId10"/>
    <p:sldId id="377" r:id="rId11"/>
    <p:sldId id="383" r:id="rId12"/>
    <p:sldId id="384" r:id="rId13"/>
    <p:sldId id="385" r:id="rId14"/>
    <p:sldId id="367"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375" autoAdjust="0"/>
    <p:restoredTop sz="94660"/>
  </p:normalViewPr>
  <p:slideViewPr>
    <p:cSldViewPr snapToGrid="0" showGuides="1">
      <p:cViewPr varScale="1">
        <p:scale>
          <a:sx n="48" d="100"/>
          <a:sy n="48" d="100"/>
        </p:scale>
        <p:origin x="56" y="416"/>
      </p:cViewPr>
      <p:guideLst>
        <p:guide orient="horz" pos="2184"/>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AAF045-FEF6-43EA-9CDC-C84FC3F85E9C}" type="datetimeFigureOut">
              <a:rPr lang="en-US" smtClean="0"/>
              <a:t>8/17/2023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2F1279-6CE4-4169-83D3-4483097B6907}" type="slidenum">
              <a:rPr lang="en-US" smtClean="0"/>
              <a:t>‹#›</a:t>
            </a:fld>
            <a:endParaRPr lang="en-US"/>
          </a:p>
        </p:txBody>
      </p:sp>
    </p:spTree>
    <p:extLst>
      <p:ext uri="{BB962C8B-B14F-4D97-AF65-F5344CB8AC3E}">
        <p14:creationId xmlns:p14="http://schemas.microsoft.com/office/powerpoint/2010/main" val="1405589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7691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0667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899324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839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23200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aam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959504D-5FA5-4684-9F7B-086950A54AA7}"/>
              </a:ext>
            </a:extLst>
          </p:cNvPr>
          <p:cNvSpPr/>
          <p:nvPr userDrawn="1"/>
        </p:nvSpPr>
        <p:spPr>
          <a:xfrm>
            <a:off x="0" y="0"/>
            <a:ext cx="432183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2">
            <a:extLst>
              <a:ext uri="{FF2B5EF4-FFF2-40B4-BE49-F238E27FC236}">
                <a16:creationId xmlns:a16="http://schemas.microsoft.com/office/drawing/2014/main" id="{7D5C7C0A-FA85-431D-B075-FE39CF9B00AD}"/>
              </a:ext>
            </a:extLst>
          </p:cNvPr>
          <p:cNvSpPr>
            <a:spLocks noGrp="1"/>
          </p:cNvSpPr>
          <p:nvPr>
            <p:ph type="pic" idx="12" hasCustomPrompt="1"/>
          </p:nvPr>
        </p:nvSpPr>
        <p:spPr>
          <a:xfrm>
            <a:off x="3197030" y="414070"/>
            <a:ext cx="2249607" cy="1780201"/>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5" name="Picture Placeholder 2">
            <a:extLst>
              <a:ext uri="{FF2B5EF4-FFF2-40B4-BE49-F238E27FC236}">
                <a16:creationId xmlns:a16="http://schemas.microsoft.com/office/drawing/2014/main" id="{648B487E-554B-4761-A849-121182AF1CFF}"/>
              </a:ext>
            </a:extLst>
          </p:cNvPr>
          <p:cNvSpPr>
            <a:spLocks noGrp="1"/>
          </p:cNvSpPr>
          <p:nvPr>
            <p:ph type="pic" idx="13" hasCustomPrompt="1"/>
          </p:nvPr>
        </p:nvSpPr>
        <p:spPr>
          <a:xfrm>
            <a:off x="3197030" y="2548389"/>
            <a:ext cx="2249607" cy="1780201"/>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6" name="Picture Placeholder 2">
            <a:extLst>
              <a:ext uri="{FF2B5EF4-FFF2-40B4-BE49-F238E27FC236}">
                <a16:creationId xmlns:a16="http://schemas.microsoft.com/office/drawing/2014/main" id="{935D81BA-962D-4020-9DE9-4F4858BF7EE0}"/>
              </a:ext>
            </a:extLst>
          </p:cNvPr>
          <p:cNvSpPr>
            <a:spLocks noGrp="1"/>
          </p:cNvSpPr>
          <p:nvPr>
            <p:ph type="pic" idx="14" hasCustomPrompt="1"/>
          </p:nvPr>
        </p:nvSpPr>
        <p:spPr>
          <a:xfrm>
            <a:off x="3197030" y="4682708"/>
            <a:ext cx="2249607" cy="1780201"/>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7686641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ontents slide layout">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C114F5EF-8E95-466A-A02E-7D423CA74303}"/>
              </a:ext>
            </a:extLst>
          </p:cNvPr>
          <p:cNvSpPr>
            <a:spLocks noGrp="1"/>
          </p:cNvSpPr>
          <p:nvPr>
            <p:ph type="pic" idx="12" hasCustomPrompt="1"/>
          </p:nvPr>
        </p:nvSpPr>
        <p:spPr>
          <a:xfrm>
            <a:off x="4535992" y="0"/>
            <a:ext cx="7656008" cy="6871547"/>
          </a:xfrm>
          <a:custGeom>
            <a:avLst/>
            <a:gdLst>
              <a:gd name="connsiteX0" fmla="*/ 7099553 w 7656008"/>
              <a:gd name="connsiteY0" fmla="*/ 1 h 6871547"/>
              <a:gd name="connsiteX1" fmla="*/ 7656008 w 7656008"/>
              <a:gd name="connsiteY1" fmla="*/ 1 h 6871547"/>
              <a:gd name="connsiteX2" fmla="*/ 7656008 w 7656008"/>
              <a:gd name="connsiteY2" fmla="*/ 6858001 h 6871547"/>
              <a:gd name="connsiteX3" fmla="*/ 7090045 w 7656008"/>
              <a:gd name="connsiteY3" fmla="*/ 6858001 h 6871547"/>
              <a:gd name="connsiteX4" fmla="*/ 3665798 w 7656008"/>
              <a:gd name="connsiteY4" fmla="*/ 3433756 h 6871547"/>
              <a:gd name="connsiteX5" fmla="*/ 3440540 w 7656008"/>
              <a:gd name="connsiteY5" fmla="*/ 0 h 6871547"/>
              <a:gd name="connsiteX6" fmla="*/ 6881081 w 7656008"/>
              <a:gd name="connsiteY6" fmla="*/ 0 h 6871547"/>
              <a:gd name="connsiteX7" fmla="*/ 3440540 w 7656008"/>
              <a:gd name="connsiteY7" fmla="*/ 3440541 h 6871547"/>
              <a:gd name="connsiteX8" fmla="*/ 6871547 w 7656008"/>
              <a:gd name="connsiteY8" fmla="*/ 6871547 h 6871547"/>
              <a:gd name="connsiteX9" fmla="*/ 3431006 w 7656008"/>
              <a:gd name="connsiteY9" fmla="*/ 6871547 h 6871547"/>
              <a:gd name="connsiteX10" fmla="*/ 0 w 7656008"/>
              <a:gd name="connsiteY10" fmla="*/ 3440541 h 6871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6008" h="6871547">
                <a:moveTo>
                  <a:pt x="7099553" y="1"/>
                </a:moveTo>
                <a:lnTo>
                  <a:pt x="7656008" y="1"/>
                </a:lnTo>
                <a:lnTo>
                  <a:pt x="7656008" y="6858001"/>
                </a:lnTo>
                <a:lnTo>
                  <a:pt x="7090045" y="6858001"/>
                </a:lnTo>
                <a:lnTo>
                  <a:pt x="3665798" y="3433756"/>
                </a:lnTo>
                <a:close/>
                <a:moveTo>
                  <a:pt x="3440540" y="0"/>
                </a:moveTo>
                <a:lnTo>
                  <a:pt x="6881081" y="0"/>
                </a:lnTo>
                <a:lnTo>
                  <a:pt x="3440540" y="3440541"/>
                </a:lnTo>
                <a:lnTo>
                  <a:pt x="6871547" y="6871547"/>
                </a:lnTo>
                <a:lnTo>
                  <a:pt x="3431006" y="6871547"/>
                </a:lnTo>
                <a:lnTo>
                  <a:pt x="0" y="3440541"/>
                </a:lnTo>
                <a:close/>
              </a:path>
            </a:pathLst>
          </a:custGeom>
          <a:solidFill>
            <a:schemeClr val="bg1">
              <a:lumMod val="95000"/>
            </a:schemeClr>
          </a:solidFill>
        </p:spPr>
        <p:txBody>
          <a:bodyPr wrap="square" anchor="ctr">
            <a:noAutofit/>
          </a:bodyP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833295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0445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Contents slide layout">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839FE96-948C-4D02-A318-34BF5C06D022}"/>
              </a:ext>
            </a:extLst>
          </p:cNvPr>
          <p:cNvGrpSpPr/>
          <p:nvPr userDrawn="1"/>
        </p:nvGrpSpPr>
        <p:grpSpPr>
          <a:xfrm>
            <a:off x="4196676" y="1650757"/>
            <a:ext cx="3798650" cy="2992952"/>
            <a:chOff x="2862987" y="1731312"/>
            <a:chExt cx="3418025" cy="2693058"/>
          </a:xfrm>
        </p:grpSpPr>
        <p:grpSp>
          <p:nvGrpSpPr>
            <p:cNvPr id="3" name="Group 2">
              <a:extLst>
                <a:ext uri="{FF2B5EF4-FFF2-40B4-BE49-F238E27FC236}">
                  <a16:creationId xmlns:a16="http://schemas.microsoft.com/office/drawing/2014/main" id="{A645E1A4-4B8A-402C-BA5E-F079FC93D1A9}"/>
                </a:ext>
              </a:extLst>
            </p:cNvPr>
            <p:cNvGrpSpPr/>
            <p:nvPr/>
          </p:nvGrpSpPr>
          <p:grpSpPr>
            <a:xfrm>
              <a:off x="4863456" y="1894632"/>
              <a:ext cx="1417556" cy="2448506"/>
              <a:chOff x="4863456" y="1894632"/>
              <a:chExt cx="1417556" cy="2448506"/>
            </a:xfrm>
          </p:grpSpPr>
          <p:sp>
            <p:nvSpPr>
              <p:cNvPr id="18" name="Rounded Rectangle 21">
                <a:extLst>
                  <a:ext uri="{FF2B5EF4-FFF2-40B4-BE49-F238E27FC236}">
                    <a16:creationId xmlns:a16="http://schemas.microsoft.com/office/drawing/2014/main" id="{234BFB0D-AE35-454E-9E26-3F75637E9029}"/>
                  </a:ext>
                </a:extLst>
              </p:cNvPr>
              <p:cNvSpPr/>
              <p:nvPr userDrawn="1"/>
            </p:nvSpPr>
            <p:spPr>
              <a:xfrm>
                <a:off x="4863456" y="1894632"/>
                <a:ext cx="1417556" cy="2448506"/>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9" name="Rectangle 18">
                <a:extLst>
                  <a:ext uri="{FF2B5EF4-FFF2-40B4-BE49-F238E27FC236}">
                    <a16:creationId xmlns:a16="http://schemas.microsoft.com/office/drawing/2014/main" id="{729E2443-6E39-4B53-9287-404DB192E749}"/>
                  </a:ext>
                </a:extLst>
              </p:cNvPr>
              <p:cNvSpPr/>
              <p:nvPr userDrawn="1"/>
            </p:nvSpPr>
            <p:spPr>
              <a:xfrm>
                <a:off x="5479028" y="2000031"/>
                <a:ext cx="186408" cy="36001"/>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20" name="Group 19">
                <a:extLst>
                  <a:ext uri="{FF2B5EF4-FFF2-40B4-BE49-F238E27FC236}">
                    <a16:creationId xmlns:a16="http://schemas.microsoft.com/office/drawing/2014/main" id="{CB2779CD-D9E4-4A8A-A3B9-973CEE302EE5}"/>
                  </a:ext>
                </a:extLst>
              </p:cNvPr>
              <p:cNvGrpSpPr/>
              <p:nvPr userDrawn="1"/>
            </p:nvGrpSpPr>
            <p:grpSpPr>
              <a:xfrm>
                <a:off x="5503568" y="4128564"/>
                <a:ext cx="137331" cy="151064"/>
                <a:chOff x="2453209" y="5151638"/>
                <a:chExt cx="191820" cy="211002"/>
              </a:xfrm>
            </p:grpSpPr>
            <p:sp>
              <p:nvSpPr>
                <p:cNvPr id="22" name="Oval 21">
                  <a:extLst>
                    <a:ext uri="{FF2B5EF4-FFF2-40B4-BE49-F238E27FC236}">
                      <a16:creationId xmlns:a16="http://schemas.microsoft.com/office/drawing/2014/main" id="{4D871E96-A648-4CC5-96FD-5D1E38E3CBB9}"/>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3" name="Rounded Rectangle 35">
                  <a:extLst>
                    <a:ext uri="{FF2B5EF4-FFF2-40B4-BE49-F238E27FC236}">
                      <a16:creationId xmlns:a16="http://schemas.microsoft.com/office/drawing/2014/main" id="{1110B8B5-BB0B-4491-A462-EC093E27A3D2}"/>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21" name="Rectangle 20">
                <a:extLst>
                  <a:ext uri="{FF2B5EF4-FFF2-40B4-BE49-F238E27FC236}">
                    <a16:creationId xmlns:a16="http://schemas.microsoft.com/office/drawing/2014/main" id="{FA93EA6D-475B-43F2-92C4-8034C0065E34}"/>
                  </a:ext>
                </a:extLst>
              </p:cNvPr>
              <p:cNvSpPr/>
              <p:nvPr/>
            </p:nvSpPr>
            <p:spPr>
              <a:xfrm>
                <a:off x="5361788" y="2104137"/>
                <a:ext cx="839496" cy="19677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grpSp>
          <p:nvGrpSpPr>
            <p:cNvPr id="4" name="Group 3">
              <a:extLst>
                <a:ext uri="{FF2B5EF4-FFF2-40B4-BE49-F238E27FC236}">
                  <a16:creationId xmlns:a16="http://schemas.microsoft.com/office/drawing/2014/main" id="{6D26F119-C04D-4ED1-872A-CD553E9A3C2C}"/>
                </a:ext>
              </a:extLst>
            </p:cNvPr>
            <p:cNvGrpSpPr/>
            <p:nvPr/>
          </p:nvGrpSpPr>
          <p:grpSpPr>
            <a:xfrm>
              <a:off x="2862987" y="1894632"/>
              <a:ext cx="1417556" cy="2448506"/>
              <a:chOff x="2862987" y="1894632"/>
              <a:chExt cx="1417556" cy="2448506"/>
            </a:xfrm>
          </p:grpSpPr>
          <p:sp>
            <p:nvSpPr>
              <p:cNvPr id="12" name="Rounded Rectangle 24">
                <a:extLst>
                  <a:ext uri="{FF2B5EF4-FFF2-40B4-BE49-F238E27FC236}">
                    <a16:creationId xmlns:a16="http://schemas.microsoft.com/office/drawing/2014/main" id="{AEB14E91-9ADD-41CC-B34E-545DCAE7CCC7}"/>
                  </a:ext>
                </a:extLst>
              </p:cNvPr>
              <p:cNvSpPr/>
              <p:nvPr userDrawn="1"/>
            </p:nvSpPr>
            <p:spPr>
              <a:xfrm>
                <a:off x="2862987" y="1894632"/>
                <a:ext cx="1417556" cy="2448506"/>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3" name="Rectangle 12">
                <a:extLst>
                  <a:ext uri="{FF2B5EF4-FFF2-40B4-BE49-F238E27FC236}">
                    <a16:creationId xmlns:a16="http://schemas.microsoft.com/office/drawing/2014/main" id="{AEC13E77-D04D-44A7-9660-15090CC34340}"/>
                  </a:ext>
                </a:extLst>
              </p:cNvPr>
              <p:cNvSpPr/>
              <p:nvPr userDrawn="1"/>
            </p:nvSpPr>
            <p:spPr>
              <a:xfrm>
                <a:off x="3478559" y="2015923"/>
                <a:ext cx="186408" cy="36001"/>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14" name="Group 13">
                <a:extLst>
                  <a:ext uri="{FF2B5EF4-FFF2-40B4-BE49-F238E27FC236}">
                    <a16:creationId xmlns:a16="http://schemas.microsoft.com/office/drawing/2014/main" id="{26F01269-0C7E-48BE-91AA-E4F322B3E96C}"/>
                  </a:ext>
                </a:extLst>
              </p:cNvPr>
              <p:cNvGrpSpPr/>
              <p:nvPr userDrawn="1"/>
            </p:nvGrpSpPr>
            <p:grpSpPr>
              <a:xfrm>
                <a:off x="3503099" y="4128565"/>
                <a:ext cx="137331" cy="151064"/>
                <a:chOff x="2453209" y="5151638"/>
                <a:chExt cx="191820" cy="211002"/>
              </a:xfrm>
            </p:grpSpPr>
            <p:sp>
              <p:nvSpPr>
                <p:cNvPr id="16" name="Oval 15">
                  <a:extLst>
                    <a:ext uri="{FF2B5EF4-FFF2-40B4-BE49-F238E27FC236}">
                      <a16:creationId xmlns:a16="http://schemas.microsoft.com/office/drawing/2014/main" id="{1EF61853-8635-404B-ADC5-A48E16C7C7B7}"/>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7" name="Rounded Rectangle 33">
                  <a:extLst>
                    <a:ext uri="{FF2B5EF4-FFF2-40B4-BE49-F238E27FC236}">
                      <a16:creationId xmlns:a16="http://schemas.microsoft.com/office/drawing/2014/main" id="{5D285D41-2BA6-41FE-B5EE-1641ABF80260}"/>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15" name="Rectangle 14">
                <a:extLst>
                  <a:ext uri="{FF2B5EF4-FFF2-40B4-BE49-F238E27FC236}">
                    <a16:creationId xmlns:a16="http://schemas.microsoft.com/office/drawing/2014/main" id="{132CE450-A1D8-496E-86C1-76864115384F}"/>
                  </a:ext>
                </a:extLst>
              </p:cNvPr>
              <p:cNvSpPr/>
              <p:nvPr/>
            </p:nvSpPr>
            <p:spPr>
              <a:xfrm>
                <a:off x="2958987" y="2104137"/>
                <a:ext cx="839496" cy="19677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nvGrpSpPr>
            <p:cNvPr id="5" name="Group 4">
              <a:extLst>
                <a:ext uri="{FF2B5EF4-FFF2-40B4-BE49-F238E27FC236}">
                  <a16:creationId xmlns:a16="http://schemas.microsoft.com/office/drawing/2014/main" id="{2CD8D002-4E69-4E03-ABBB-D7BDCDC74044}"/>
                </a:ext>
              </a:extLst>
            </p:cNvPr>
            <p:cNvGrpSpPr/>
            <p:nvPr/>
          </p:nvGrpSpPr>
          <p:grpSpPr>
            <a:xfrm>
              <a:off x="3789598" y="1731312"/>
              <a:ext cx="1559139" cy="2693058"/>
              <a:chOff x="3789598" y="1731312"/>
              <a:chExt cx="1559139" cy="2693058"/>
            </a:xfrm>
          </p:grpSpPr>
          <p:sp>
            <p:nvSpPr>
              <p:cNvPr id="6" name="Rounded Rectangle 27">
                <a:extLst>
                  <a:ext uri="{FF2B5EF4-FFF2-40B4-BE49-F238E27FC236}">
                    <a16:creationId xmlns:a16="http://schemas.microsoft.com/office/drawing/2014/main" id="{9D95B5E0-7E3E-4B81-9E33-1FB1F4C048E4}"/>
                  </a:ext>
                </a:extLst>
              </p:cNvPr>
              <p:cNvSpPr/>
              <p:nvPr userDrawn="1"/>
            </p:nvSpPr>
            <p:spPr>
              <a:xfrm>
                <a:off x="3789598" y="1731312"/>
                <a:ext cx="1559139" cy="2693058"/>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 name="Rectangle 6">
                <a:extLst>
                  <a:ext uri="{FF2B5EF4-FFF2-40B4-BE49-F238E27FC236}">
                    <a16:creationId xmlns:a16="http://schemas.microsoft.com/office/drawing/2014/main" id="{2449C468-B9C8-4394-85B6-AA18557890BC}"/>
                  </a:ext>
                </a:extLst>
              </p:cNvPr>
              <p:cNvSpPr/>
              <p:nvPr userDrawn="1"/>
            </p:nvSpPr>
            <p:spPr>
              <a:xfrm>
                <a:off x="4475963" y="1858631"/>
                <a:ext cx="186408" cy="36001"/>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8" name="Group 7">
                <a:extLst>
                  <a:ext uri="{FF2B5EF4-FFF2-40B4-BE49-F238E27FC236}">
                    <a16:creationId xmlns:a16="http://schemas.microsoft.com/office/drawing/2014/main" id="{AC6058DD-1ED3-4501-9CCC-CB6E96E23A01}"/>
                  </a:ext>
                </a:extLst>
              </p:cNvPr>
              <p:cNvGrpSpPr/>
              <p:nvPr userDrawn="1"/>
            </p:nvGrpSpPr>
            <p:grpSpPr>
              <a:xfrm>
                <a:off x="4493644" y="4176986"/>
                <a:ext cx="151047" cy="166152"/>
                <a:chOff x="2453209" y="5151638"/>
                <a:chExt cx="191820" cy="211002"/>
              </a:xfrm>
            </p:grpSpPr>
            <p:sp>
              <p:nvSpPr>
                <p:cNvPr id="10" name="Oval 9">
                  <a:extLst>
                    <a:ext uri="{FF2B5EF4-FFF2-40B4-BE49-F238E27FC236}">
                      <a16:creationId xmlns:a16="http://schemas.microsoft.com/office/drawing/2014/main" id="{46A4412E-B4A1-4BB0-81D5-13B7EB853614}"/>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1" name="Rounded Rectangle 31">
                  <a:extLst>
                    <a:ext uri="{FF2B5EF4-FFF2-40B4-BE49-F238E27FC236}">
                      <a16:creationId xmlns:a16="http://schemas.microsoft.com/office/drawing/2014/main" id="{6D2B3A01-9BD1-4BE8-9984-E4BD5D56314C}"/>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9" name="Rectangle 8">
                <a:extLst>
                  <a:ext uri="{FF2B5EF4-FFF2-40B4-BE49-F238E27FC236}">
                    <a16:creationId xmlns:a16="http://schemas.microsoft.com/office/drawing/2014/main" id="{A51DE70D-3AEA-4A2B-85D1-ECA37A76F9B4}"/>
                  </a:ext>
                </a:extLst>
              </p:cNvPr>
              <p:cNvSpPr/>
              <p:nvPr/>
            </p:nvSpPr>
            <p:spPr>
              <a:xfrm>
                <a:off x="3888524" y="1953447"/>
                <a:ext cx="1370057" cy="21625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sp>
        <p:nvSpPr>
          <p:cNvPr id="24" name="Picture Placeholder 2">
            <a:extLst>
              <a:ext uri="{FF2B5EF4-FFF2-40B4-BE49-F238E27FC236}">
                <a16:creationId xmlns:a16="http://schemas.microsoft.com/office/drawing/2014/main" id="{2C5EF023-4738-48BA-9BA0-15432147C42C}"/>
              </a:ext>
            </a:extLst>
          </p:cNvPr>
          <p:cNvSpPr>
            <a:spLocks noGrp="1"/>
          </p:cNvSpPr>
          <p:nvPr>
            <p:ph type="pic" idx="11" hasCustomPrompt="1"/>
          </p:nvPr>
        </p:nvSpPr>
        <p:spPr>
          <a:xfrm>
            <a:off x="5328994" y="1897629"/>
            <a:ext cx="1530045" cy="2403358"/>
          </a:xfrm>
          <a:prstGeom prst="rect">
            <a:avLst/>
          </a:prstGeom>
          <a:solidFill>
            <a:schemeClr val="bg1">
              <a:lumMod val="95000"/>
            </a:schemeClr>
          </a:solidFill>
          <a:ln w="127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25" name="Picture Placeholder 2">
            <a:extLst>
              <a:ext uri="{FF2B5EF4-FFF2-40B4-BE49-F238E27FC236}">
                <a16:creationId xmlns:a16="http://schemas.microsoft.com/office/drawing/2014/main" id="{1D4DB218-75D4-4C3B-8DAD-881511FC281C}"/>
              </a:ext>
            </a:extLst>
          </p:cNvPr>
          <p:cNvSpPr>
            <a:spLocks noGrp="1"/>
          </p:cNvSpPr>
          <p:nvPr>
            <p:ph type="pic" idx="12" hasCustomPrompt="1"/>
          </p:nvPr>
        </p:nvSpPr>
        <p:spPr>
          <a:xfrm>
            <a:off x="4289755" y="2057745"/>
            <a:ext cx="932980" cy="2194259"/>
          </a:xfrm>
          <a:prstGeom prst="rect">
            <a:avLst/>
          </a:prstGeom>
          <a:solidFill>
            <a:schemeClr val="bg1">
              <a:lumMod val="95000"/>
            </a:schemeClr>
          </a:solidFill>
          <a:ln w="127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26" name="Picture Placeholder 2">
            <a:extLst>
              <a:ext uri="{FF2B5EF4-FFF2-40B4-BE49-F238E27FC236}">
                <a16:creationId xmlns:a16="http://schemas.microsoft.com/office/drawing/2014/main" id="{D8052B6F-A924-4153-BB7F-B5908337DAA2}"/>
              </a:ext>
            </a:extLst>
          </p:cNvPr>
          <p:cNvSpPr>
            <a:spLocks noGrp="1"/>
          </p:cNvSpPr>
          <p:nvPr>
            <p:ph type="pic" idx="13" hasCustomPrompt="1"/>
          </p:nvPr>
        </p:nvSpPr>
        <p:spPr>
          <a:xfrm>
            <a:off x="6974022" y="2057745"/>
            <a:ext cx="932980" cy="2194259"/>
          </a:xfrm>
          <a:prstGeom prst="rect">
            <a:avLst/>
          </a:prstGeom>
          <a:solidFill>
            <a:schemeClr val="bg1">
              <a:lumMod val="95000"/>
            </a:schemeClr>
          </a:solidFill>
          <a:ln w="127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27" name="Text Placeholder 9">
            <a:extLst>
              <a:ext uri="{FF2B5EF4-FFF2-40B4-BE49-F238E27FC236}">
                <a16:creationId xmlns:a16="http://schemas.microsoft.com/office/drawing/2014/main" id="{BBE65526-7A64-4541-9EE3-A02D25575F58}"/>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199585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2667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Contents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95D3193-6C63-4653-A117-06D3E50573FB}"/>
              </a:ext>
            </a:extLst>
          </p:cNvPr>
          <p:cNvSpPr/>
          <p:nvPr userDrawn="1"/>
        </p:nvSpPr>
        <p:spPr>
          <a:xfrm>
            <a:off x="826852" y="0"/>
            <a:ext cx="4562272" cy="41731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그림 개체 틀 2">
            <a:extLst>
              <a:ext uri="{FF2B5EF4-FFF2-40B4-BE49-F238E27FC236}">
                <a16:creationId xmlns:a16="http://schemas.microsoft.com/office/drawing/2014/main" id="{C7413935-246E-41D7-B0BF-6C7AF3034127}"/>
              </a:ext>
            </a:extLst>
          </p:cNvPr>
          <p:cNvSpPr>
            <a:spLocks noGrp="1"/>
          </p:cNvSpPr>
          <p:nvPr>
            <p:ph type="pic" sz="quarter" idx="11" hasCustomPrompt="1"/>
          </p:nvPr>
        </p:nvSpPr>
        <p:spPr>
          <a:xfrm>
            <a:off x="2490281" y="3287949"/>
            <a:ext cx="8874868" cy="2922351"/>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lang="ko-KR" altLang="en-US" sz="1800" dirty="0">
                <a:solidFill>
                  <a:schemeClr val="tx1">
                    <a:lumMod val="75000"/>
                    <a:lumOff val="25000"/>
                  </a:schemeClr>
                </a:solidFill>
              </a:defRPr>
            </a:lvl1pPr>
          </a:lstStyle>
          <a:p>
            <a:pPr marL="0" lvl="0" algn="ctr"/>
            <a:r>
              <a:rPr lang="en-US" altLang="ko-KR" dirty="0"/>
              <a:t>Place Your Picture Here And Send To Back</a:t>
            </a:r>
            <a:endParaRPr lang="ko-KR" altLang="en-US" dirty="0"/>
          </a:p>
        </p:txBody>
      </p:sp>
    </p:spTree>
    <p:extLst>
      <p:ext uri="{BB962C8B-B14F-4D97-AF65-F5344CB8AC3E}">
        <p14:creationId xmlns:p14="http://schemas.microsoft.com/office/powerpoint/2010/main" val="24452834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86846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Contents slide layout">
    <p:spTree>
      <p:nvGrpSpPr>
        <p:cNvPr id="1" name=""/>
        <p:cNvGrpSpPr/>
        <p:nvPr/>
      </p:nvGrpSpPr>
      <p:grpSpPr>
        <a:xfrm>
          <a:off x="0" y="0"/>
          <a:ext cx="0" cy="0"/>
          <a:chOff x="0" y="0"/>
          <a:chExt cx="0" cy="0"/>
        </a:xfrm>
      </p:grpSpPr>
      <p:sp>
        <p:nvSpPr>
          <p:cNvPr id="2" name="Picture Placeholder 33">
            <a:extLst>
              <a:ext uri="{FF2B5EF4-FFF2-40B4-BE49-F238E27FC236}">
                <a16:creationId xmlns:a16="http://schemas.microsoft.com/office/drawing/2014/main" id="{8C9C815E-15D4-48E1-8EBE-7E07C11F17D3}"/>
              </a:ext>
            </a:extLst>
          </p:cNvPr>
          <p:cNvSpPr>
            <a:spLocks noGrp="1"/>
          </p:cNvSpPr>
          <p:nvPr>
            <p:ph type="pic" sz="quarter" idx="10" hasCustomPrompt="1"/>
          </p:nvPr>
        </p:nvSpPr>
        <p:spPr>
          <a:xfrm>
            <a:off x="5847486" y="342900"/>
            <a:ext cx="5926499" cy="6172200"/>
          </a:xfrm>
          <a:custGeom>
            <a:avLst/>
            <a:gdLst>
              <a:gd name="connsiteX0" fmla="*/ 1240972 w 5926499"/>
              <a:gd name="connsiteY0" fmla="*/ 0 h 6172200"/>
              <a:gd name="connsiteX1" fmla="*/ 5926499 w 5926499"/>
              <a:gd name="connsiteY1" fmla="*/ 0 h 6172200"/>
              <a:gd name="connsiteX2" fmla="*/ 5926499 w 5926499"/>
              <a:gd name="connsiteY2" fmla="*/ 6172200 h 6172200"/>
              <a:gd name="connsiteX3" fmla="*/ 1240972 w 5926499"/>
              <a:gd name="connsiteY3" fmla="*/ 6172200 h 6172200"/>
              <a:gd name="connsiteX4" fmla="*/ 1240972 w 5926499"/>
              <a:gd name="connsiteY4" fmla="*/ 6015988 h 6172200"/>
              <a:gd name="connsiteX5" fmla="*/ 92399 w 5926499"/>
              <a:gd name="connsiteY5" fmla="*/ 6015988 h 6172200"/>
              <a:gd name="connsiteX6" fmla="*/ 92399 w 5926499"/>
              <a:gd name="connsiteY6" fmla="*/ 5938701 h 6172200"/>
              <a:gd name="connsiteX7" fmla="*/ 1240972 w 5926499"/>
              <a:gd name="connsiteY7" fmla="*/ 5938701 h 6172200"/>
              <a:gd name="connsiteX8" fmla="*/ 1240972 w 5926499"/>
              <a:gd name="connsiteY8" fmla="*/ 5859778 h 6172200"/>
              <a:gd name="connsiteX9" fmla="*/ 497028 w 5926499"/>
              <a:gd name="connsiteY9" fmla="*/ 5859778 h 6172200"/>
              <a:gd name="connsiteX10" fmla="*/ 497028 w 5926499"/>
              <a:gd name="connsiteY10" fmla="*/ 5668190 h 6172200"/>
              <a:gd name="connsiteX11" fmla="*/ 1240972 w 5926499"/>
              <a:gd name="connsiteY11" fmla="*/ 5668190 h 6172200"/>
              <a:gd name="connsiteX12" fmla="*/ 1240972 w 5926499"/>
              <a:gd name="connsiteY12" fmla="*/ 5589267 h 6172200"/>
              <a:gd name="connsiteX13" fmla="*/ 2775704 w 5926499"/>
              <a:gd name="connsiteY13" fmla="*/ 5589267 h 6172200"/>
              <a:gd name="connsiteX14" fmla="*/ 2775704 w 5926499"/>
              <a:gd name="connsiteY14" fmla="*/ 5511980 h 6172200"/>
              <a:gd name="connsiteX15" fmla="*/ 1240972 w 5926499"/>
              <a:gd name="connsiteY15" fmla="*/ 5511980 h 6172200"/>
              <a:gd name="connsiteX16" fmla="*/ 1240972 w 5926499"/>
              <a:gd name="connsiteY16" fmla="*/ 5222694 h 6172200"/>
              <a:gd name="connsiteX17" fmla="*/ 2993421 w 5926499"/>
              <a:gd name="connsiteY17" fmla="*/ 5222694 h 6172200"/>
              <a:gd name="connsiteX18" fmla="*/ 2993421 w 5926499"/>
              <a:gd name="connsiteY18" fmla="*/ 5031107 h 6172200"/>
              <a:gd name="connsiteX19" fmla="*/ 1240972 w 5926499"/>
              <a:gd name="connsiteY19" fmla="*/ 5031107 h 6172200"/>
              <a:gd name="connsiteX20" fmla="*/ 1240972 w 5926499"/>
              <a:gd name="connsiteY20" fmla="*/ 4922382 h 6172200"/>
              <a:gd name="connsiteX21" fmla="*/ 225578 w 5926499"/>
              <a:gd name="connsiteY21" fmla="*/ 4922382 h 6172200"/>
              <a:gd name="connsiteX22" fmla="*/ 225578 w 5926499"/>
              <a:gd name="connsiteY22" fmla="*/ 4845095 h 6172200"/>
              <a:gd name="connsiteX23" fmla="*/ 1240972 w 5926499"/>
              <a:gd name="connsiteY23" fmla="*/ 4845095 h 6172200"/>
              <a:gd name="connsiteX24" fmla="*/ 1240972 w 5926499"/>
              <a:gd name="connsiteY24" fmla="*/ 4721133 h 6172200"/>
              <a:gd name="connsiteX25" fmla="*/ 2181818 w 5926499"/>
              <a:gd name="connsiteY25" fmla="*/ 4721133 h 6172200"/>
              <a:gd name="connsiteX26" fmla="*/ 2181818 w 5926499"/>
              <a:gd name="connsiteY26" fmla="*/ 4655818 h 6172200"/>
              <a:gd name="connsiteX27" fmla="*/ 1240972 w 5926499"/>
              <a:gd name="connsiteY27" fmla="*/ 4655818 h 6172200"/>
              <a:gd name="connsiteX28" fmla="*/ 1240972 w 5926499"/>
              <a:gd name="connsiteY28" fmla="*/ 4516481 h 6172200"/>
              <a:gd name="connsiteX29" fmla="*/ 497028 w 5926499"/>
              <a:gd name="connsiteY29" fmla="*/ 4516481 h 6172200"/>
              <a:gd name="connsiteX30" fmla="*/ 497028 w 5926499"/>
              <a:gd name="connsiteY30" fmla="*/ 4439194 h 6172200"/>
              <a:gd name="connsiteX31" fmla="*/ 1240972 w 5926499"/>
              <a:gd name="connsiteY31" fmla="*/ 4439194 h 6172200"/>
              <a:gd name="connsiteX32" fmla="*/ 1240972 w 5926499"/>
              <a:gd name="connsiteY32" fmla="*/ 4321628 h 6172200"/>
              <a:gd name="connsiteX33" fmla="*/ 2347278 w 5926499"/>
              <a:gd name="connsiteY33" fmla="*/ 4321628 h 6172200"/>
              <a:gd name="connsiteX34" fmla="*/ 2347278 w 5926499"/>
              <a:gd name="connsiteY34" fmla="*/ 4130040 h 6172200"/>
              <a:gd name="connsiteX35" fmla="*/ 1240972 w 5926499"/>
              <a:gd name="connsiteY35" fmla="*/ 4130040 h 6172200"/>
              <a:gd name="connsiteX36" fmla="*/ 1240972 w 5926499"/>
              <a:gd name="connsiteY36" fmla="*/ 3828776 h 6172200"/>
              <a:gd name="connsiteX37" fmla="*/ 2347278 w 5926499"/>
              <a:gd name="connsiteY37" fmla="*/ 3828776 h 6172200"/>
              <a:gd name="connsiteX38" fmla="*/ 2347278 w 5926499"/>
              <a:gd name="connsiteY38" fmla="*/ 3751489 h 6172200"/>
              <a:gd name="connsiteX39" fmla="*/ 1240972 w 5926499"/>
              <a:gd name="connsiteY39" fmla="*/ 3751489 h 6172200"/>
              <a:gd name="connsiteX40" fmla="*/ 1240972 w 5926499"/>
              <a:gd name="connsiteY40" fmla="*/ 3567249 h 6172200"/>
              <a:gd name="connsiteX41" fmla="*/ 544605 w 5926499"/>
              <a:gd name="connsiteY41" fmla="*/ 3567249 h 6172200"/>
              <a:gd name="connsiteX42" fmla="*/ 544605 w 5926499"/>
              <a:gd name="connsiteY42" fmla="*/ 3279866 h 6172200"/>
              <a:gd name="connsiteX43" fmla="*/ 1240972 w 5926499"/>
              <a:gd name="connsiteY43" fmla="*/ 3279866 h 6172200"/>
              <a:gd name="connsiteX44" fmla="*/ 1240972 w 5926499"/>
              <a:gd name="connsiteY44" fmla="*/ 3141069 h 6172200"/>
              <a:gd name="connsiteX45" fmla="*/ 0 w 5926499"/>
              <a:gd name="connsiteY45" fmla="*/ 3141069 h 6172200"/>
              <a:gd name="connsiteX46" fmla="*/ 0 w 5926499"/>
              <a:gd name="connsiteY46" fmla="*/ 3063782 h 6172200"/>
              <a:gd name="connsiteX47" fmla="*/ 1240972 w 5926499"/>
              <a:gd name="connsiteY47" fmla="*/ 3063782 h 6172200"/>
              <a:gd name="connsiteX48" fmla="*/ 1240972 w 5926499"/>
              <a:gd name="connsiteY48" fmla="*/ 2942953 h 6172200"/>
              <a:gd name="connsiteX49" fmla="*/ 343464 w 5926499"/>
              <a:gd name="connsiteY49" fmla="*/ 2942953 h 6172200"/>
              <a:gd name="connsiteX50" fmla="*/ 343464 w 5926499"/>
              <a:gd name="connsiteY50" fmla="*/ 2865666 h 6172200"/>
              <a:gd name="connsiteX51" fmla="*/ 1240972 w 5926499"/>
              <a:gd name="connsiteY51" fmla="*/ 2865666 h 6172200"/>
              <a:gd name="connsiteX52" fmla="*/ 1240972 w 5926499"/>
              <a:gd name="connsiteY52" fmla="*/ 2770414 h 6172200"/>
              <a:gd name="connsiteX53" fmla="*/ 2020709 w 5926499"/>
              <a:gd name="connsiteY53" fmla="*/ 2770414 h 6172200"/>
              <a:gd name="connsiteX54" fmla="*/ 2020709 w 5926499"/>
              <a:gd name="connsiteY54" fmla="*/ 2705099 h 6172200"/>
              <a:gd name="connsiteX55" fmla="*/ 1240972 w 5926499"/>
              <a:gd name="connsiteY55" fmla="*/ 2705099 h 6172200"/>
              <a:gd name="connsiteX56" fmla="*/ 1240972 w 5926499"/>
              <a:gd name="connsiteY56" fmla="*/ 2453364 h 6172200"/>
              <a:gd name="connsiteX57" fmla="*/ 2113162 w 5926499"/>
              <a:gd name="connsiteY57" fmla="*/ 2453364 h 6172200"/>
              <a:gd name="connsiteX58" fmla="*/ 2113162 w 5926499"/>
              <a:gd name="connsiteY58" fmla="*/ 2261777 h 6172200"/>
              <a:gd name="connsiteX59" fmla="*/ 1240972 w 5926499"/>
              <a:gd name="connsiteY59" fmla="*/ 2261777 h 6172200"/>
              <a:gd name="connsiteX60" fmla="*/ 1240972 w 5926499"/>
              <a:gd name="connsiteY60" fmla="*/ 2065018 h 6172200"/>
              <a:gd name="connsiteX61" fmla="*/ 544605 w 5926499"/>
              <a:gd name="connsiteY61" fmla="*/ 2065018 h 6172200"/>
              <a:gd name="connsiteX62" fmla="*/ 544605 w 5926499"/>
              <a:gd name="connsiteY62" fmla="*/ 1999703 h 6172200"/>
              <a:gd name="connsiteX63" fmla="*/ 1240972 w 5926499"/>
              <a:gd name="connsiteY63" fmla="*/ 1999703 h 6172200"/>
              <a:gd name="connsiteX64" fmla="*/ 1240972 w 5926499"/>
              <a:gd name="connsiteY64" fmla="*/ 1794507 h 6172200"/>
              <a:gd name="connsiteX65" fmla="*/ 2587402 w 5926499"/>
              <a:gd name="connsiteY65" fmla="*/ 1794507 h 6172200"/>
              <a:gd name="connsiteX66" fmla="*/ 2587402 w 5926499"/>
              <a:gd name="connsiteY66" fmla="*/ 1717220 h 6172200"/>
              <a:gd name="connsiteX67" fmla="*/ 1240972 w 5926499"/>
              <a:gd name="connsiteY67" fmla="*/ 1717220 h 6172200"/>
              <a:gd name="connsiteX68" fmla="*/ 1240972 w 5926499"/>
              <a:gd name="connsiteY68" fmla="*/ 1582782 h 6172200"/>
              <a:gd name="connsiteX69" fmla="*/ 191589 w 5926499"/>
              <a:gd name="connsiteY69" fmla="*/ 1582782 h 6172200"/>
              <a:gd name="connsiteX70" fmla="*/ 191589 w 5926499"/>
              <a:gd name="connsiteY70" fmla="*/ 1391193 h 6172200"/>
              <a:gd name="connsiteX71" fmla="*/ 1240972 w 5926499"/>
              <a:gd name="connsiteY71" fmla="*/ 1391193 h 6172200"/>
              <a:gd name="connsiteX72" fmla="*/ 1240972 w 5926499"/>
              <a:gd name="connsiteY72" fmla="*/ 1256756 h 6172200"/>
              <a:gd name="connsiteX73" fmla="*/ 2981203 w 5926499"/>
              <a:gd name="connsiteY73" fmla="*/ 1256756 h 6172200"/>
              <a:gd name="connsiteX74" fmla="*/ 2981203 w 5926499"/>
              <a:gd name="connsiteY74" fmla="*/ 1179469 h 6172200"/>
              <a:gd name="connsiteX75" fmla="*/ 1240972 w 5926499"/>
              <a:gd name="connsiteY75" fmla="*/ 1179469 h 6172200"/>
              <a:gd name="connsiteX76" fmla="*/ 1240972 w 5926499"/>
              <a:gd name="connsiteY76" fmla="*/ 1024346 h 6172200"/>
              <a:gd name="connsiteX77" fmla="*/ 2051188 w 5926499"/>
              <a:gd name="connsiteY77" fmla="*/ 1024346 h 6172200"/>
              <a:gd name="connsiteX78" fmla="*/ 2051188 w 5926499"/>
              <a:gd name="connsiteY78" fmla="*/ 828402 h 6172200"/>
              <a:gd name="connsiteX79" fmla="*/ 1240972 w 5926499"/>
              <a:gd name="connsiteY79" fmla="*/ 828402 h 6172200"/>
              <a:gd name="connsiteX80" fmla="*/ 1240972 w 5926499"/>
              <a:gd name="connsiteY80" fmla="*/ 695597 h 6172200"/>
              <a:gd name="connsiteX81" fmla="*/ 579440 w 5926499"/>
              <a:gd name="connsiteY81" fmla="*/ 695597 h 6172200"/>
              <a:gd name="connsiteX82" fmla="*/ 579440 w 5926499"/>
              <a:gd name="connsiteY82" fmla="*/ 504009 h 6172200"/>
              <a:gd name="connsiteX83" fmla="*/ 1240972 w 5926499"/>
              <a:gd name="connsiteY83" fmla="*/ 504009 h 6172200"/>
              <a:gd name="connsiteX84" fmla="*/ 1240972 w 5926499"/>
              <a:gd name="connsiteY84" fmla="*/ 447943 h 6172200"/>
              <a:gd name="connsiteX85" fmla="*/ 977276 w 5926499"/>
              <a:gd name="connsiteY85" fmla="*/ 447943 h 6172200"/>
              <a:gd name="connsiteX86" fmla="*/ 977276 w 5926499"/>
              <a:gd name="connsiteY86" fmla="*/ 370656 h 6172200"/>
              <a:gd name="connsiteX87" fmla="*/ 1240972 w 5926499"/>
              <a:gd name="connsiteY87" fmla="*/ 370656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5926499" h="6172200">
                <a:moveTo>
                  <a:pt x="1240972" y="0"/>
                </a:moveTo>
                <a:lnTo>
                  <a:pt x="5926499" y="0"/>
                </a:lnTo>
                <a:lnTo>
                  <a:pt x="5926499" y="6172200"/>
                </a:lnTo>
                <a:lnTo>
                  <a:pt x="1240972" y="6172200"/>
                </a:lnTo>
                <a:lnTo>
                  <a:pt x="1240972" y="6015988"/>
                </a:lnTo>
                <a:lnTo>
                  <a:pt x="92399" y="6015988"/>
                </a:lnTo>
                <a:lnTo>
                  <a:pt x="92399" y="5938701"/>
                </a:lnTo>
                <a:lnTo>
                  <a:pt x="1240972" y="5938701"/>
                </a:lnTo>
                <a:lnTo>
                  <a:pt x="1240972" y="5859778"/>
                </a:lnTo>
                <a:lnTo>
                  <a:pt x="497028" y="5859778"/>
                </a:lnTo>
                <a:lnTo>
                  <a:pt x="497028" y="5668190"/>
                </a:lnTo>
                <a:lnTo>
                  <a:pt x="1240972" y="5668190"/>
                </a:lnTo>
                <a:lnTo>
                  <a:pt x="1240972" y="5589267"/>
                </a:lnTo>
                <a:lnTo>
                  <a:pt x="2775704" y="5589267"/>
                </a:lnTo>
                <a:lnTo>
                  <a:pt x="2775704" y="5511980"/>
                </a:lnTo>
                <a:lnTo>
                  <a:pt x="1240972" y="5511980"/>
                </a:lnTo>
                <a:lnTo>
                  <a:pt x="1240972" y="5222694"/>
                </a:lnTo>
                <a:lnTo>
                  <a:pt x="2993421" y="5222694"/>
                </a:lnTo>
                <a:lnTo>
                  <a:pt x="2993421" y="5031107"/>
                </a:lnTo>
                <a:lnTo>
                  <a:pt x="1240972" y="5031107"/>
                </a:lnTo>
                <a:lnTo>
                  <a:pt x="1240972" y="4922382"/>
                </a:lnTo>
                <a:lnTo>
                  <a:pt x="225578" y="4922382"/>
                </a:lnTo>
                <a:lnTo>
                  <a:pt x="225578" y="4845095"/>
                </a:lnTo>
                <a:lnTo>
                  <a:pt x="1240972" y="4845095"/>
                </a:lnTo>
                <a:lnTo>
                  <a:pt x="1240972" y="4721133"/>
                </a:lnTo>
                <a:lnTo>
                  <a:pt x="2181818" y="4721133"/>
                </a:lnTo>
                <a:lnTo>
                  <a:pt x="2181818" y="4655818"/>
                </a:lnTo>
                <a:lnTo>
                  <a:pt x="1240972" y="4655818"/>
                </a:lnTo>
                <a:lnTo>
                  <a:pt x="1240972" y="4516481"/>
                </a:lnTo>
                <a:lnTo>
                  <a:pt x="497028" y="4516481"/>
                </a:lnTo>
                <a:lnTo>
                  <a:pt x="497028" y="4439194"/>
                </a:lnTo>
                <a:lnTo>
                  <a:pt x="1240972" y="4439194"/>
                </a:lnTo>
                <a:lnTo>
                  <a:pt x="1240972" y="4321628"/>
                </a:lnTo>
                <a:lnTo>
                  <a:pt x="2347278" y="4321628"/>
                </a:lnTo>
                <a:lnTo>
                  <a:pt x="2347278" y="4130040"/>
                </a:lnTo>
                <a:lnTo>
                  <a:pt x="1240972" y="4130040"/>
                </a:lnTo>
                <a:lnTo>
                  <a:pt x="1240972" y="3828776"/>
                </a:lnTo>
                <a:lnTo>
                  <a:pt x="2347278" y="3828776"/>
                </a:lnTo>
                <a:lnTo>
                  <a:pt x="2347278" y="3751489"/>
                </a:lnTo>
                <a:lnTo>
                  <a:pt x="1240972" y="3751489"/>
                </a:lnTo>
                <a:lnTo>
                  <a:pt x="1240972" y="3567249"/>
                </a:lnTo>
                <a:lnTo>
                  <a:pt x="544605" y="3567249"/>
                </a:lnTo>
                <a:lnTo>
                  <a:pt x="544605" y="3279866"/>
                </a:lnTo>
                <a:lnTo>
                  <a:pt x="1240972" y="3279866"/>
                </a:lnTo>
                <a:lnTo>
                  <a:pt x="1240972" y="3141069"/>
                </a:lnTo>
                <a:lnTo>
                  <a:pt x="0" y="3141069"/>
                </a:lnTo>
                <a:lnTo>
                  <a:pt x="0" y="3063782"/>
                </a:lnTo>
                <a:lnTo>
                  <a:pt x="1240972" y="3063782"/>
                </a:lnTo>
                <a:lnTo>
                  <a:pt x="1240972" y="2942953"/>
                </a:lnTo>
                <a:lnTo>
                  <a:pt x="343464" y="2942953"/>
                </a:lnTo>
                <a:lnTo>
                  <a:pt x="343464" y="2865666"/>
                </a:lnTo>
                <a:lnTo>
                  <a:pt x="1240972" y="2865666"/>
                </a:lnTo>
                <a:lnTo>
                  <a:pt x="1240972" y="2770414"/>
                </a:lnTo>
                <a:lnTo>
                  <a:pt x="2020709" y="2770414"/>
                </a:lnTo>
                <a:lnTo>
                  <a:pt x="2020709" y="2705099"/>
                </a:lnTo>
                <a:lnTo>
                  <a:pt x="1240972" y="2705099"/>
                </a:lnTo>
                <a:lnTo>
                  <a:pt x="1240972" y="2453364"/>
                </a:lnTo>
                <a:lnTo>
                  <a:pt x="2113162" y="2453364"/>
                </a:lnTo>
                <a:lnTo>
                  <a:pt x="2113162" y="2261777"/>
                </a:lnTo>
                <a:lnTo>
                  <a:pt x="1240972" y="2261777"/>
                </a:lnTo>
                <a:lnTo>
                  <a:pt x="1240972" y="2065018"/>
                </a:lnTo>
                <a:lnTo>
                  <a:pt x="544605" y="2065018"/>
                </a:lnTo>
                <a:lnTo>
                  <a:pt x="544605" y="1999703"/>
                </a:lnTo>
                <a:lnTo>
                  <a:pt x="1240972" y="1999703"/>
                </a:lnTo>
                <a:lnTo>
                  <a:pt x="1240972" y="1794507"/>
                </a:lnTo>
                <a:lnTo>
                  <a:pt x="2587402" y="1794507"/>
                </a:lnTo>
                <a:lnTo>
                  <a:pt x="2587402" y="1717220"/>
                </a:lnTo>
                <a:lnTo>
                  <a:pt x="1240972" y="1717220"/>
                </a:lnTo>
                <a:lnTo>
                  <a:pt x="1240972" y="1582782"/>
                </a:lnTo>
                <a:lnTo>
                  <a:pt x="191589" y="1582782"/>
                </a:lnTo>
                <a:lnTo>
                  <a:pt x="191589" y="1391193"/>
                </a:lnTo>
                <a:lnTo>
                  <a:pt x="1240972" y="1391193"/>
                </a:lnTo>
                <a:lnTo>
                  <a:pt x="1240972" y="1256756"/>
                </a:lnTo>
                <a:lnTo>
                  <a:pt x="2981203" y="1256756"/>
                </a:lnTo>
                <a:lnTo>
                  <a:pt x="2981203" y="1179469"/>
                </a:lnTo>
                <a:lnTo>
                  <a:pt x="1240972" y="1179469"/>
                </a:lnTo>
                <a:lnTo>
                  <a:pt x="1240972" y="1024346"/>
                </a:lnTo>
                <a:lnTo>
                  <a:pt x="2051188" y="1024346"/>
                </a:lnTo>
                <a:lnTo>
                  <a:pt x="2051188" y="828402"/>
                </a:lnTo>
                <a:lnTo>
                  <a:pt x="1240972" y="828402"/>
                </a:lnTo>
                <a:lnTo>
                  <a:pt x="1240972" y="695597"/>
                </a:lnTo>
                <a:lnTo>
                  <a:pt x="579440" y="695597"/>
                </a:lnTo>
                <a:lnTo>
                  <a:pt x="579440" y="504009"/>
                </a:lnTo>
                <a:lnTo>
                  <a:pt x="1240972" y="504009"/>
                </a:lnTo>
                <a:lnTo>
                  <a:pt x="1240972" y="447943"/>
                </a:lnTo>
                <a:lnTo>
                  <a:pt x="977276" y="447943"/>
                </a:lnTo>
                <a:lnTo>
                  <a:pt x="977276" y="370656"/>
                </a:lnTo>
                <a:lnTo>
                  <a:pt x="1240972" y="370656"/>
                </a:lnTo>
                <a:close/>
              </a:path>
            </a:pathLst>
          </a:custGeom>
          <a:solidFill>
            <a:schemeClr val="bg1">
              <a:lumMod val="95000"/>
            </a:schemeClr>
          </a:solidFill>
          <a:ln w="152400">
            <a:noFill/>
          </a:ln>
          <a:effectLst/>
        </p:spPr>
        <p:txBody>
          <a:bodyPr wrap="square" anchor="ctr">
            <a:noAutofit/>
          </a:bodyPr>
          <a:lstStyle>
            <a:lvl1pPr marL="0" indent="0" algn="ctr">
              <a:buFontTx/>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39188379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55743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3_Contents slide layout">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A247CFD5-A527-42E9-9A1D-7256EE24AE71}"/>
              </a:ext>
            </a:extLst>
          </p:cNvPr>
          <p:cNvSpPr>
            <a:spLocks noGrp="1"/>
          </p:cNvSpPr>
          <p:nvPr>
            <p:ph type="pic" sz="quarter" idx="10" hasCustomPrompt="1"/>
          </p:nvPr>
        </p:nvSpPr>
        <p:spPr>
          <a:xfrm>
            <a:off x="5658418" y="2"/>
            <a:ext cx="6533583" cy="6857999"/>
          </a:xfrm>
          <a:custGeom>
            <a:avLst/>
            <a:gdLst>
              <a:gd name="connsiteX0" fmla="*/ 2592666 w 6533583"/>
              <a:gd name="connsiteY0" fmla="*/ 0 h 6857999"/>
              <a:gd name="connsiteX1" fmla="*/ 6533583 w 6533583"/>
              <a:gd name="connsiteY1" fmla="*/ 0 h 6857999"/>
              <a:gd name="connsiteX2" fmla="*/ 6533583 w 6533583"/>
              <a:gd name="connsiteY2" fmla="*/ 1085634 h 6857999"/>
              <a:gd name="connsiteX3" fmla="*/ 4351340 w 6533583"/>
              <a:gd name="connsiteY3" fmla="*/ 6857999 h 6857999"/>
              <a:gd name="connsiteX4" fmla="*/ 0 w 6533583"/>
              <a:gd name="connsiteY4" fmla="*/ 6857999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33583" h="6857999">
                <a:moveTo>
                  <a:pt x="2592666" y="0"/>
                </a:moveTo>
                <a:lnTo>
                  <a:pt x="6533583" y="0"/>
                </a:lnTo>
                <a:lnTo>
                  <a:pt x="6533583" y="1085634"/>
                </a:lnTo>
                <a:lnTo>
                  <a:pt x="4351340" y="6857999"/>
                </a:lnTo>
                <a:lnTo>
                  <a:pt x="0" y="6857999"/>
                </a:lnTo>
                <a:close/>
              </a:path>
            </a:pathLst>
          </a:cu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800"/>
            </a:lvl1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37509740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4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63662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5_Contents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1B953A2-1280-43A2-971F-52F369FC529E}"/>
              </a:ext>
            </a:extLst>
          </p:cNvPr>
          <p:cNvSpPr/>
          <p:nvPr userDrawn="1"/>
        </p:nvSpPr>
        <p:spPr>
          <a:xfrm>
            <a:off x="-3" y="-1"/>
            <a:ext cx="12192003" cy="35550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그림 개체 틀 2">
            <a:extLst>
              <a:ext uri="{FF2B5EF4-FFF2-40B4-BE49-F238E27FC236}">
                <a16:creationId xmlns:a16="http://schemas.microsoft.com/office/drawing/2014/main" id="{15904462-1962-43CF-B3A5-72AC0978C97F}"/>
              </a:ext>
            </a:extLst>
          </p:cNvPr>
          <p:cNvSpPr>
            <a:spLocks noGrp="1"/>
          </p:cNvSpPr>
          <p:nvPr>
            <p:ph type="pic" sz="quarter" idx="65" hasCustomPrompt="1"/>
          </p:nvPr>
        </p:nvSpPr>
        <p:spPr>
          <a:xfrm>
            <a:off x="5100846" y="1934706"/>
            <a:ext cx="2997472" cy="4107184"/>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4" name="그림 개체 틀 2">
            <a:extLst>
              <a:ext uri="{FF2B5EF4-FFF2-40B4-BE49-F238E27FC236}">
                <a16:creationId xmlns:a16="http://schemas.microsoft.com/office/drawing/2014/main" id="{AD6C93BA-F12A-47BA-9075-666D41862635}"/>
              </a:ext>
            </a:extLst>
          </p:cNvPr>
          <p:cNvSpPr>
            <a:spLocks noGrp="1"/>
          </p:cNvSpPr>
          <p:nvPr>
            <p:ph type="pic" sz="quarter" idx="66" hasCustomPrompt="1"/>
          </p:nvPr>
        </p:nvSpPr>
        <p:spPr>
          <a:xfrm>
            <a:off x="8480425" y="1934706"/>
            <a:ext cx="2997472" cy="4107184"/>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5" name="Text Placeholder 9">
            <a:extLst>
              <a:ext uri="{FF2B5EF4-FFF2-40B4-BE49-F238E27FC236}">
                <a16:creationId xmlns:a16="http://schemas.microsoft.com/office/drawing/2014/main" id="{ECA5DA5D-7E69-4BFD-88A9-3FBB40DC9EB7}"/>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bg1"/>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9649280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48309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24463927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3136765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472024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18" Type="http://schemas.openxmlformats.org/officeDocument/2006/relationships/slideLayout" Target="../slideLayouts/slideLayout2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 Type="http://schemas.openxmlformats.org/officeDocument/2006/relationships/slideLayout" Target="../slideLayouts/slideLayout4.xml"/><Relationship Id="rId16" Type="http://schemas.openxmlformats.org/officeDocument/2006/relationships/slideLayout" Target="../slideLayouts/slideLayout18.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19" Type="http://schemas.openxmlformats.org/officeDocument/2006/relationships/theme" Target="../theme/theme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5990320"/>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5311501"/>
      </p:ext>
    </p:extLst>
  </p:cSld>
  <p:clrMap bg1="lt1" tx1="dk1" bg2="lt2" tx2="dk2" accent1="accent1" accent2="accent2" accent3="accent3" accent4="accent4" accent5="accent5" accent6="accent6" hlink="hlink" folHlink="folHlink"/>
  <p:sldLayoutIdLst>
    <p:sldLayoutId id="2147483652" r:id="rId1"/>
    <p:sldLayoutId id="214748365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9" r:id="rId15"/>
    <p:sldLayoutId id="2147483687" r:id="rId16"/>
    <p:sldLayoutId id="2147483671" r:id="rId17"/>
    <p:sldLayoutId id="2147483672" r:id="rId1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8408049"/>
      </p:ext>
    </p:extLst>
  </p:cSld>
  <p:clrMap bg1="lt1" tx1="dk1" bg2="lt2" tx2="dk2" accent1="accent1" accent2="accent2" accent3="accent3" accent4="accent4" accent5="accent5" accent6="accent6" hlink="hlink" folHlink="folHlink"/>
  <p:sldLayoutIdLst>
    <p:sldLayoutId id="2147483674"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hangmanwords.com/play/custom?g=ZWxlY3Rpb24lMEE" TargetMode="Externa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Arrow: Pentagon 20">
            <a:extLst>
              <a:ext uri="{FF2B5EF4-FFF2-40B4-BE49-F238E27FC236}">
                <a16:creationId xmlns:a16="http://schemas.microsoft.com/office/drawing/2014/main" id="{FD6BAE17-F101-4EB0-8865-CFDDD51E2DCF}"/>
              </a:ext>
            </a:extLst>
          </p:cNvPr>
          <p:cNvSpPr/>
          <p:nvPr/>
        </p:nvSpPr>
        <p:spPr>
          <a:xfrm flipH="1">
            <a:off x="0" y="4350295"/>
            <a:ext cx="12192001" cy="2497015"/>
          </a:xfrm>
          <a:prstGeom prst="homePlate">
            <a:avLst>
              <a:gd name="adj" fmla="val 0"/>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03B4C724-0776-4328-8F0A-B72DA1579537}"/>
              </a:ext>
            </a:extLst>
          </p:cNvPr>
          <p:cNvSpPr txBox="1"/>
          <p:nvPr/>
        </p:nvSpPr>
        <p:spPr>
          <a:xfrm>
            <a:off x="-194553" y="4767805"/>
            <a:ext cx="12192000" cy="830997"/>
          </a:xfrm>
          <a:prstGeom prst="rect">
            <a:avLst/>
          </a:prstGeom>
          <a:noFill/>
        </p:spPr>
        <p:txBody>
          <a:bodyPr wrap="square" rtlCol="0" anchor="ctr">
            <a:spAutoFit/>
          </a:bodyPr>
          <a:lstStyle/>
          <a:p>
            <a:pPr algn="ctr"/>
            <a:r>
              <a:rPr lang="vi-VN" sz="4800" b="1" dirty="0" smtClean="0"/>
              <a:t>UNIT </a:t>
            </a:r>
            <a:r>
              <a:rPr lang="en-US" sz="4800" b="1" dirty="0"/>
              <a:t>6</a:t>
            </a:r>
            <a:r>
              <a:rPr lang="vi-VN" sz="4800" b="1" dirty="0" smtClean="0"/>
              <a:t>: </a:t>
            </a:r>
            <a:r>
              <a:rPr lang="en-US" sz="4800" b="1" cap="all" dirty="0" smtClean="0"/>
              <a:t>TRANSITIONS</a:t>
            </a:r>
            <a:endParaRPr lang="en-US" sz="4800" dirty="0"/>
          </a:p>
        </p:txBody>
      </p:sp>
      <p:sp>
        <p:nvSpPr>
          <p:cNvPr id="9" name="TextBox 8">
            <a:extLst>
              <a:ext uri="{FF2B5EF4-FFF2-40B4-BE49-F238E27FC236}">
                <a16:creationId xmlns:a16="http://schemas.microsoft.com/office/drawing/2014/main" id="{2B6167FF-AD5E-41E4-8385-3024DC936CF2}"/>
              </a:ext>
            </a:extLst>
          </p:cNvPr>
          <p:cNvSpPr txBox="1"/>
          <p:nvPr/>
        </p:nvSpPr>
        <p:spPr>
          <a:xfrm>
            <a:off x="-1417" y="5923120"/>
            <a:ext cx="12192000" cy="584775"/>
          </a:xfrm>
          <a:prstGeom prst="rect">
            <a:avLst/>
          </a:prstGeom>
          <a:noFill/>
        </p:spPr>
        <p:txBody>
          <a:bodyPr wrap="square" rtlCol="0" anchor="ctr">
            <a:spAutoFit/>
          </a:bodyPr>
          <a:lstStyle/>
          <a:p>
            <a:pPr algn="ctr"/>
            <a:r>
              <a:rPr lang="vi-VN" sz="3200" b="1" dirty="0">
                <a:solidFill>
                  <a:srgbClr val="0070C0"/>
                </a:solidFill>
              </a:rPr>
              <a:t>Class period </a:t>
            </a:r>
            <a:r>
              <a:rPr lang="en-US" sz="3200" b="1" dirty="0" smtClean="0">
                <a:solidFill>
                  <a:srgbClr val="0070C0"/>
                </a:solidFill>
              </a:rPr>
              <a:t>50</a:t>
            </a:r>
            <a:r>
              <a:rPr lang="vi-VN" sz="3200" b="1" dirty="0" smtClean="0">
                <a:solidFill>
                  <a:srgbClr val="0070C0"/>
                </a:solidFill>
              </a:rPr>
              <a:t>: </a:t>
            </a:r>
            <a:r>
              <a:rPr lang="en-US" sz="3200" b="1" dirty="0" smtClean="0">
                <a:solidFill>
                  <a:srgbClr val="0070C0"/>
                </a:solidFill>
              </a:rPr>
              <a:t>Writing </a:t>
            </a:r>
            <a:endParaRPr lang="en-US" sz="3200" dirty="0">
              <a:solidFill>
                <a:srgbClr val="0070C0"/>
              </a:solidFill>
            </a:endParaRPr>
          </a:p>
        </p:txBody>
      </p:sp>
    </p:spTree>
    <p:extLst>
      <p:ext uri="{BB962C8B-B14F-4D97-AF65-F5344CB8AC3E}">
        <p14:creationId xmlns:p14="http://schemas.microsoft.com/office/powerpoint/2010/main" val="13942970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20A64B3-C8A8-4696-81BE-5E3D7AE6A0F4}"/>
              </a:ext>
            </a:extLst>
          </p:cNvPr>
          <p:cNvCxnSpPr>
            <a:cxnSpLocks/>
          </p:cNvCxnSpPr>
          <p:nvPr/>
        </p:nvCxnSpPr>
        <p:spPr>
          <a:xfrm>
            <a:off x="0" y="5752735"/>
            <a:ext cx="12192000" cy="110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Arrow: Pentagon 5">
            <a:extLst>
              <a:ext uri="{FF2B5EF4-FFF2-40B4-BE49-F238E27FC236}">
                <a16:creationId xmlns:a16="http://schemas.microsoft.com/office/drawing/2014/main" id="{6BE5C2E8-24C8-4A4D-86A8-1650D10703F6}"/>
              </a:ext>
            </a:extLst>
          </p:cNvPr>
          <p:cNvSpPr/>
          <p:nvPr/>
        </p:nvSpPr>
        <p:spPr>
          <a:xfrm>
            <a:off x="5353878" y="101437"/>
            <a:ext cx="3882887" cy="945485"/>
          </a:xfrm>
          <a:prstGeom prst="homePlate">
            <a:avLst>
              <a:gd name="adj" fmla="val 31849"/>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smtClean="0">
                <a:solidFill>
                  <a:schemeClr val="tx1"/>
                </a:solidFill>
              </a:rPr>
              <a:t>Warm up</a:t>
            </a:r>
            <a:endParaRPr lang="en-US" sz="4000" b="1" dirty="0">
              <a:solidFill>
                <a:schemeClr val="tx1"/>
              </a:solidFill>
            </a:endParaRPr>
          </a:p>
        </p:txBody>
      </p:sp>
      <p:sp>
        <p:nvSpPr>
          <p:cNvPr id="6" name="Rectangle 5"/>
          <p:cNvSpPr/>
          <p:nvPr/>
        </p:nvSpPr>
        <p:spPr>
          <a:xfrm>
            <a:off x="4003331" y="1229757"/>
            <a:ext cx="7632973" cy="545727"/>
          </a:xfrm>
          <a:prstGeom prst="rect">
            <a:avLst/>
          </a:prstGeom>
        </p:spPr>
        <p:txBody>
          <a:bodyPr wrap="square">
            <a:spAutoFit/>
          </a:bodyPr>
          <a:lstStyle/>
          <a:p>
            <a:pPr marR="1905" algn="ctr">
              <a:lnSpc>
                <a:spcPct val="115000"/>
              </a:lnSpc>
              <a:spcBef>
                <a:spcPts val="200"/>
              </a:spcBef>
              <a:spcAft>
                <a:spcPts val="200"/>
              </a:spcAft>
            </a:pPr>
            <a:r>
              <a:rPr lang="en-US" sz="2800" i="1" dirty="0" smtClean="0"/>
              <a:t>Hangman</a:t>
            </a:r>
            <a:endParaRPr lang="en-US" sz="2800" i="1" dirty="0" smtClean="0"/>
          </a:p>
        </p:txBody>
      </p:sp>
      <p:sp>
        <p:nvSpPr>
          <p:cNvPr id="5" name="Rectangle 4"/>
          <p:cNvSpPr/>
          <p:nvPr/>
        </p:nvSpPr>
        <p:spPr>
          <a:xfrm>
            <a:off x="3193774" y="1921788"/>
            <a:ext cx="8346917" cy="400110"/>
          </a:xfrm>
          <a:prstGeom prst="rect">
            <a:avLst/>
          </a:prstGeom>
          <a:solidFill>
            <a:schemeClr val="tx1"/>
          </a:solidFill>
        </p:spPr>
        <p:txBody>
          <a:bodyPr wrap="square">
            <a:spAutoFit/>
          </a:bodyPr>
          <a:lstStyle/>
          <a:p>
            <a:r>
              <a:rPr lang="en-US" sz="2000" dirty="0">
                <a:solidFill>
                  <a:srgbClr val="FF0000"/>
                </a:solidFill>
                <a:hlinkClick r:id="rId2"/>
              </a:rPr>
              <a:t>https://www.hangmanwords.com/play/custom?g=ZWxlY3Rpb24lMEE</a:t>
            </a:r>
            <a:r>
              <a:rPr lang="en-US" sz="2000" dirty="0" smtClean="0">
                <a:solidFill>
                  <a:srgbClr val="FF0000"/>
                </a:solidFill>
              </a:rPr>
              <a:t>= </a:t>
            </a:r>
            <a:endParaRPr lang="en-US" sz="2400" dirty="0">
              <a:solidFill>
                <a:srgbClr val="FF0000"/>
              </a:solidFill>
            </a:endParaRPr>
          </a:p>
        </p:txBody>
      </p:sp>
      <p:sp>
        <p:nvSpPr>
          <p:cNvPr id="7" name="Rectangle 6"/>
          <p:cNvSpPr/>
          <p:nvPr/>
        </p:nvSpPr>
        <p:spPr>
          <a:xfrm>
            <a:off x="3703983" y="2634422"/>
            <a:ext cx="6096000" cy="1569660"/>
          </a:xfrm>
          <a:prstGeom prst="rect">
            <a:avLst/>
          </a:prstGeom>
        </p:spPr>
        <p:txBody>
          <a:bodyPr>
            <a:spAutoFit/>
          </a:bodyPr>
          <a:lstStyle/>
          <a:p>
            <a:pPr algn="just">
              <a:spcBef>
                <a:spcPts val="200"/>
              </a:spcBef>
              <a:spcAft>
                <a:spcPts val="200"/>
              </a:spcAft>
            </a:pPr>
            <a:r>
              <a:rPr lang="vi-VN" sz="2400" dirty="0">
                <a:latin typeface="Times New Roman" panose="02020603050405020304" pitchFamily="18" charset="0"/>
                <a:cs typeface="Times New Roman" panose="02020603050405020304" pitchFamily="18" charset="0"/>
              </a:rPr>
              <a:t>Rule: Students try to figure out an unknown word by guessing letters. If too many letters which do not appear in the word are guessed, the player is hanged (and loses)</a:t>
            </a:r>
            <a:r>
              <a:rPr lang="en-US" sz="2400" dirty="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9" name="AutoShape 2" descr="11 Best Hangman Ideas and Strategies for Dominating the Game"/>
          <p:cNvSpPr>
            <a:spLocks noChangeAspect="1" noChangeArrowheads="1"/>
          </p:cNvSpPr>
          <p:nvPr/>
        </p:nvSpPr>
        <p:spPr bwMode="auto">
          <a:xfrm>
            <a:off x="231914" y="2572062"/>
            <a:ext cx="175216" cy="17521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8" name="Picture 4" descr="Hangman! - Learn in the game - Apps on Google Pla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914" y="2321898"/>
            <a:ext cx="2803455" cy="280345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0" name="Table 9"/>
          <p:cNvGraphicFramePr>
            <a:graphicFrameLocks noGrp="1"/>
          </p:cNvGraphicFramePr>
          <p:nvPr>
            <p:extLst>
              <p:ext uri="{D42A27DB-BD31-4B8C-83A1-F6EECF244321}">
                <p14:modId xmlns:p14="http://schemas.microsoft.com/office/powerpoint/2010/main" val="3707031466"/>
              </p:ext>
            </p:extLst>
          </p:nvPr>
        </p:nvGraphicFramePr>
        <p:xfrm>
          <a:off x="3404153" y="4516606"/>
          <a:ext cx="7040218" cy="1615440"/>
        </p:xfrm>
        <a:graphic>
          <a:graphicData uri="http://schemas.openxmlformats.org/drawingml/2006/table">
            <a:tbl>
              <a:tblPr>
                <a:tableStyleId>{5C22544A-7EE6-4342-B048-85BDC9FD1C3A}</a:tableStyleId>
              </a:tblPr>
              <a:tblGrid>
                <a:gridCol w="7040218">
                  <a:extLst>
                    <a:ext uri="{9D8B030D-6E8A-4147-A177-3AD203B41FA5}">
                      <a16:colId xmlns:a16="http://schemas.microsoft.com/office/drawing/2014/main" val="3697618601"/>
                    </a:ext>
                  </a:extLst>
                </a:gridCol>
              </a:tblGrid>
              <a:tr h="1605898">
                <a:tc>
                  <a:txBody>
                    <a:bodyPr/>
                    <a:lstStyle/>
                    <a:p>
                      <a:pPr algn="just">
                        <a:spcBef>
                          <a:spcPts val="200"/>
                        </a:spcBef>
                        <a:spcAft>
                          <a:spcPts val="200"/>
                        </a:spcAft>
                      </a:pPr>
                      <a:r>
                        <a:rPr lang="en-US" sz="2400" dirty="0">
                          <a:effectLst/>
                          <a:latin typeface="Times New Roman" panose="02020603050405020304" pitchFamily="18" charset="0"/>
                          <a:cs typeface="Times New Roman" panose="02020603050405020304" pitchFamily="18" charset="0"/>
                        </a:rPr>
                        <a:t>Clues</a:t>
                      </a:r>
                    </a:p>
                    <a:p>
                      <a:pPr marL="342900" lvl="0" indent="-342900" algn="just">
                        <a:spcBef>
                          <a:spcPts val="200"/>
                        </a:spcBef>
                        <a:spcAft>
                          <a:spcPts val="200"/>
                        </a:spcAft>
                        <a:buFont typeface="Times New Roman" panose="02020603050405020304" pitchFamily="18" charset="0"/>
                        <a:buChar char="-"/>
                      </a:pPr>
                      <a:r>
                        <a:rPr lang="en-US" sz="2400" dirty="0">
                          <a:effectLst/>
                          <a:latin typeface="Times New Roman" panose="02020603050405020304" pitchFamily="18" charset="0"/>
                          <a:cs typeface="Times New Roman" panose="02020603050405020304" pitchFamily="18" charset="0"/>
                        </a:rPr>
                        <a:t>It has 8 letters</a:t>
                      </a:r>
                    </a:p>
                    <a:p>
                      <a:pPr marL="342900" lvl="0" indent="-342900" algn="just">
                        <a:spcBef>
                          <a:spcPts val="200"/>
                        </a:spcBef>
                        <a:spcAft>
                          <a:spcPts val="200"/>
                        </a:spcAft>
                        <a:buFont typeface="Times New Roman" panose="02020603050405020304" pitchFamily="18" charset="0"/>
                        <a:buChar char="-"/>
                      </a:pPr>
                      <a:r>
                        <a:rPr lang="en-US" sz="2400" dirty="0">
                          <a:effectLst/>
                          <a:latin typeface="Times New Roman" panose="02020603050405020304" pitchFamily="18" charset="0"/>
                          <a:cs typeface="Times New Roman" panose="02020603050405020304" pitchFamily="18" charset="0"/>
                        </a:rPr>
                        <a:t>It’s a human right</a:t>
                      </a:r>
                    </a:p>
                    <a:p>
                      <a:pPr marL="342900" lvl="0" indent="-342900" algn="just">
                        <a:spcBef>
                          <a:spcPts val="200"/>
                        </a:spcBef>
                        <a:spcAft>
                          <a:spcPts val="200"/>
                        </a:spcAft>
                        <a:buFont typeface="Times New Roman" panose="02020603050405020304" pitchFamily="18" charset="0"/>
                        <a:buChar char="-"/>
                      </a:pPr>
                      <a:r>
                        <a:rPr lang="en-US" sz="2400" dirty="0">
                          <a:effectLst/>
                          <a:latin typeface="Times New Roman" panose="02020603050405020304" pitchFamily="18" charset="0"/>
                          <a:cs typeface="Times New Roman" panose="02020603050405020304" pitchFamily="18" charset="0"/>
                        </a:rPr>
                        <a:t>It marks  transition into adulthood</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14300" marR="114300" marT="0" marB="0"/>
                </a:tc>
                <a:extLst>
                  <a:ext uri="{0D108BD9-81ED-4DB2-BD59-A6C34878D82A}">
                    <a16:rowId xmlns:a16="http://schemas.microsoft.com/office/drawing/2014/main" val="2610127922"/>
                  </a:ext>
                </a:extLst>
              </a:tr>
            </a:tbl>
          </a:graphicData>
        </a:graphic>
      </p:graphicFrame>
    </p:spTree>
    <p:extLst>
      <p:ext uri="{BB962C8B-B14F-4D97-AF65-F5344CB8AC3E}">
        <p14:creationId xmlns:p14="http://schemas.microsoft.com/office/powerpoint/2010/main" val="27379425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20A64B3-C8A8-4696-81BE-5E3D7AE6A0F4}"/>
              </a:ext>
            </a:extLst>
          </p:cNvPr>
          <p:cNvCxnSpPr>
            <a:cxnSpLocks/>
          </p:cNvCxnSpPr>
          <p:nvPr/>
        </p:nvCxnSpPr>
        <p:spPr>
          <a:xfrm>
            <a:off x="0" y="5752735"/>
            <a:ext cx="12192000" cy="110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1179445" y="463635"/>
            <a:ext cx="3260034" cy="781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1"/>
                </a:solidFill>
              </a:rPr>
              <a:t>Writing strategy</a:t>
            </a:r>
            <a:endParaRPr lang="en-US" sz="2800" b="1" dirty="0">
              <a:solidFill>
                <a:schemeClr val="tx1"/>
              </a:solidFill>
            </a:endParaRPr>
          </a:p>
        </p:txBody>
      </p:sp>
      <p:pic>
        <p:nvPicPr>
          <p:cNvPr id="1026" name="Picture 2" descr="Writing Guide: Tips to Hone Your Writing Skills | Grammarly"/>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527299" y="2333327"/>
            <a:ext cx="2202650" cy="193366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stretch>
            <a:fillRect/>
          </a:stretch>
        </p:blipFill>
        <p:spPr>
          <a:xfrm>
            <a:off x="3014256" y="1771650"/>
            <a:ext cx="9045222" cy="3171411"/>
          </a:xfrm>
          <a:prstGeom prst="rect">
            <a:avLst/>
          </a:prstGeom>
        </p:spPr>
      </p:pic>
    </p:spTree>
    <p:extLst>
      <p:ext uri="{BB962C8B-B14F-4D97-AF65-F5344CB8AC3E}">
        <p14:creationId xmlns:p14="http://schemas.microsoft.com/office/powerpoint/2010/main" val="5793966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20A64B3-C8A8-4696-81BE-5E3D7AE6A0F4}"/>
              </a:ext>
            </a:extLst>
          </p:cNvPr>
          <p:cNvCxnSpPr>
            <a:cxnSpLocks/>
          </p:cNvCxnSpPr>
          <p:nvPr/>
        </p:nvCxnSpPr>
        <p:spPr>
          <a:xfrm>
            <a:off x="0" y="5752735"/>
            <a:ext cx="12192000" cy="110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1179445" y="463635"/>
            <a:ext cx="3260034" cy="781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1"/>
                </a:solidFill>
              </a:rPr>
              <a:t>Writing strategy</a:t>
            </a:r>
            <a:endParaRPr lang="en-US" sz="2800" b="1" dirty="0">
              <a:solidFill>
                <a:schemeClr val="tx1"/>
              </a:solidFill>
            </a:endParaRPr>
          </a:p>
        </p:txBody>
      </p:sp>
      <p:pic>
        <p:nvPicPr>
          <p:cNvPr id="1026" name="Picture 2" descr="Writing Guide: Tips to Hone Your Writing Skills | Grammarly"/>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527299" y="2333327"/>
            <a:ext cx="2202650" cy="193366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Table 6"/>
          <p:cNvGraphicFramePr>
            <a:graphicFrameLocks noGrp="1"/>
          </p:cNvGraphicFramePr>
          <p:nvPr>
            <p:extLst>
              <p:ext uri="{D42A27DB-BD31-4B8C-83A1-F6EECF244321}">
                <p14:modId xmlns:p14="http://schemas.microsoft.com/office/powerpoint/2010/main" val="1117566293"/>
              </p:ext>
            </p:extLst>
          </p:nvPr>
        </p:nvGraphicFramePr>
        <p:xfrm>
          <a:off x="4113530" y="1868557"/>
          <a:ext cx="7614644" cy="3392768"/>
        </p:xfrm>
        <a:graphic>
          <a:graphicData uri="http://schemas.openxmlformats.org/drawingml/2006/table">
            <a:tbl>
              <a:tblPr firstRow="1" firstCol="1" bandRow="1">
                <a:tableStyleId>{5C22544A-7EE6-4342-B048-85BDC9FD1C3A}</a:tableStyleId>
              </a:tblPr>
              <a:tblGrid>
                <a:gridCol w="7614644">
                  <a:extLst>
                    <a:ext uri="{9D8B030D-6E8A-4147-A177-3AD203B41FA5}">
                      <a16:colId xmlns:a16="http://schemas.microsoft.com/office/drawing/2014/main" val="3879481784"/>
                    </a:ext>
                  </a:extLst>
                </a:gridCol>
              </a:tblGrid>
              <a:tr h="3392768">
                <a:tc>
                  <a:txBody>
                    <a:bodyPr/>
                    <a:lstStyle/>
                    <a:p>
                      <a:pPr marR="18415" algn="ctr">
                        <a:lnSpc>
                          <a:spcPct val="115000"/>
                        </a:lnSpc>
                        <a:spcBef>
                          <a:spcPts val="200"/>
                        </a:spcBef>
                        <a:spcAft>
                          <a:spcPts val="200"/>
                        </a:spcAft>
                        <a:tabLst>
                          <a:tab pos="1012190" algn="l"/>
                        </a:tabLst>
                      </a:pPr>
                      <a:r>
                        <a:rPr lang="en-US" sz="2400" b="1" dirty="0" smtClean="0">
                          <a:solidFill>
                            <a:schemeClr val="tx1"/>
                          </a:solidFill>
                          <a:effectLst/>
                          <a:latin typeface="Times New Roman" panose="02020603050405020304" pitchFamily="18" charset="0"/>
                          <a:cs typeface="Times New Roman" panose="02020603050405020304" pitchFamily="18" charset="0"/>
                        </a:rPr>
                        <a:t>Using </a:t>
                      </a:r>
                      <a:r>
                        <a:rPr lang="en-US" sz="2400" b="1" dirty="0">
                          <a:solidFill>
                            <a:schemeClr val="tx1"/>
                          </a:solidFill>
                          <a:effectLst/>
                          <a:latin typeface="Times New Roman" panose="02020603050405020304" pitchFamily="18" charset="0"/>
                          <a:cs typeface="Times New Roman" panose="02020603050405020304" pitchFamily="18" charset="0"/>
                        </a:rPr>
                        <a:t>Time Expressions</a:t>
                      </a:r>
                      <a:endParaRPr lang="en-US" sz="1600" b="1" dirty="0">
                        <a:solidFill>
                          <a:schemeClr val="tx1"/>
                        </a:solidFill>
                        <a:effectLst/>
                        <a:latin typeface="Times New Roman" panose="02020603050405020304" pitchFamily="18" charset="0"/>
                        <a:cs typeface="Times New Roman" panose="02020603050405020304" pitchFamily="18" charset="0"/>
                      </a:endParaRPr>
                    </a:p>
                    <a:p>
                      <a:pPr marR="18415" algn="just">
                        <a:lnSpc>
                          <a:spcPct val="115000"/>
                        </a:lnSpc>
                        <a:spcBef>
                          <a:spcPts val="200"/>
                        </a:spcBef>
                        <a:spcAft>
                          <a:spcPts val="200"/>
                        </a:spcAft>
                        <a:tabLst>
                          <a:tab pos="1012190" algn="l"/>
                        </a:tabLst>
                      </a:pPr>
                      <a:r>
                        <a:rPr lang="en-US" sz="2400" b="0" dirty="0">
                          <a:solidFill>
                            <a:schemeClr val="tx1"/>
                          </a:solidFill>
                          <a:effectLst/>
                          <a:latin typeface="Times New Roman" panose="02020603050405020304" pitchFamily="18" charset="0"/>
                          <a:cs typeface="Times New Roman" panose="02020603050405020304" pitchFamily="18" charset="0"/>
                        </a:rPr>
                        <a:t>Time expressions act as signals to the reader that facilitate understanding. They tell the reader when an action or event happened in relation to the other actions / events in the text, connecting ideas and helping to organize the text. Coherence is an important aspect of any text, and students should be aware of and be reminded to use signal words such as time expressions when writing </a:t>
                      </a:r>
                      <a:endParaRPr lang="en-US" sz="16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487516719"/>
                  </a:ext>
                </a:extLst>
              </a:tr>
            </a:tbl>
          </a:graphicData>
        </a:graphic>
      </p:graphicFrame>
    </p:spTree>
    <p:extLst>
      <p:ext uri="{BB962C8B-B14F-4D97-AF65-F5344CB8AC3E}">
        <p14:creationId xmlns:p14="http://schemas.microsoft.com/office/powerpoint/2010/main" val="27167342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20A64B3-C8A8-4696-81BE-5E3D7AE6A0F4}"/>
              </a:ext>
            </a:extLst>
          </p:cNvPr>
          <p:cNvCxnSpPr>
            <a:cxnSpLocks/>
          </p:cNvCxnSpPr>
          <p:nvPr/>
        </p:nvCxnSpPr>
        <p:spPr>
          <a:xfrm>
            <a:off x="-106017" y="7369500"/>
            <a:ext cx="12192000" cy="110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503582" y="550906"/>
            <a:ext cx="11145080" cy="830997"/>
          </a:xfrm>
          <a:prstGeom prst="rect">
            <a:avLst/>
          </a:prstGeom>
        </p:spPr>
        <p:txBody>
          <a:bodyPr wrap="square">
            <a:spAutoFit/>
          </a:bodyPr>
          <a:lstStyle/>
          <a:p>
            <a:pPr algn="just"/>
            <a:r>
              <a:rPr lang="en-US" sz="2400" b="1" i="1" dirty="0">
                <a:solidFill>
                  <a:srgbClr val="0070C0"/>
                </a:solidFill>
              </a:rPr>
              <a:t>Exercise C: Read the sample paragraph and discuss the questions below with a </a:t>
            </a:r>
            <a:r>
              <a:rPr lang="en-US" sz="2400" b="1" i="1" dirty="0" smtClean="0">
                <a:solidFill>
                  <a:srgbClr val="0070C0"/>
                </a:solidFill>
              </a:rPr>
              <a:t>partner (page 72)</a:t>
            </a:r>
            <a:endParaRPr lang="en-US" sz="3200" i="1" dirty="0">
              <a:solidFill>
                <a:srgbClr val="0070C0"/>
              </a:solidFill>
            </a:endParaRPr>
          </a:p>
        </p:txBody>
      </p:sp>
      <p:pic>
        <p:nvPicPr>
          <p:cNvPr id="8" name="Picture 7"/>
          <p:cNvPicPr>
            <a:picLocks noChangeAspect="1"/>
          </p:cNvPicPr>
          <p:nvPr/>
        </p:nvPicPr>
        <p:blipFill>
          <a:blip r:embed="rId2"/>
          <a:stretch>
            <a:fillRect/>
          </a:stretch>
        </p:blipFill>
        <p:spPr>
          <a:xfrm>
            <a:off x="911654" y="1575765"/>
            <a:ext cx="10356000" cy="4917799"/>
          </a:xfrm>
          <a:prstGeom prst="rect">
            <a:avLst/>
          </a:prstGeom>
        </p:spPr>
      </p:pic>
    </p:spTree>
    <p:extLst>
      <p:ext uri="{BB962C8B-B14F-4D97-AF65-F5344CB8AC3E}">
        <p14:creationId xmlns:p14="http://schemas.microsoft.com/office/powerpoint/2010/main" val="1392131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20A64B3-C8A8-4696-81BE-5E3D7AE6A0F4}"/>
              </a:ext>
            </a:extLst>
          </p:cNvPr>
          <p:cNvCxnSpPr>
            <a:cxnSpLocks/>
          </p:cNvCxnSpPr>
          <p:nvPr/>
        </p:nvCxnSpPr>
        <p:spPr>
          <a:xfrm>
            <a:off x="-106017" y="7369500"/>
            <a:ext cx="12192000" cy="110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503582" y="550906"/>
            <a:ext cx="11145080" cy="830997"/>
          </a:xfrm>
          <a:prstGeom prst="rect">
            <a:avLst/>
          </a:prstGeom>
        </p:spPr>
        <p:txBody>
          <a:bodyPr wrap="square">
            <a:spAutoFit/>
          </a:bodyPr>
          <a:lstStyle/>
          <a:p>
            <a:pPr algn="just"/>
            <a:r>
              <a:rPr lang="en-US" sz="2400" b="1" i="1" dirty="0">
                <a:solidFill>
                  <a:srgbClr val="0070C0"/>
                </a:solidFill>
              </a:rPr>
              <a:t>Exercise C: Read the sample paragraph and discuss the questions below with a </a:t>
            </a:r>
            <a:r>
              <a:rPr lang="en-US" sz="2400" b="1" i="1" dirty="0" smtClean="0">
                <a:solidFill>
                  <a:srgbClr val="0070C0"/>
                </a:solidFill>
              </a:rPr>
              <a:t>partner (page 72)</a:t>
            </a:r>
            <a:endParaRPr lang="en-US" sz="3200" i="1" dirty="0">
              <a:solidFill>
                <a:srgbClr val="0070C0"/>
              </a:solidFill>
            </a:endParaRPr>
          </a:p>
        </p:txBody>
      </p:sp>
      <p:pic>
        <p:nvPicPr>
          <p:cNvPr id="8" name="Picture 7"/>
          <p:cNvPicPr>
            <a:picLocks noChangeAspect="1"/>
          </p:cNvPicPr>
          <p:nvPr/>
        </p:nvPicPr>
        <p:blipFill>
          <a:blip r:embed="rId2"/>
          <a:stretch>
            <a:fillRect/>
          </a:stretch>
        </p:blipFill>
        <p:spPr>
          <a:xfrm>
            <a:off x="6149010" y="1209238"/>
            <a:ext cx="5820450" cy="2763983"/>
          </a:xfrm>
          <a:prstGeom prst="rect">
            <a:avLst/>
          </a:prstGeom>
        </p:spPr>
      </p:pic>
      <p:sp>
        <p:nvSpPr>
          <p:cNvPr id="2" name="Rectangle 1"/>
          <p:cNvSpPr/>
          <p:nvPr/>
        </p:nvSpPr>
        <p:spPr>
          <a:xfrm>
            <a:off x="901148" y="3860992"/>
            <a:ext cx="10548730" cy="2308324"/>
          </a:xfrm>
          <a:prstGeom prst="rect">
            <a:avLst/>
          </a:prstGeom>
        </p:spPr>
        <p:txBody>
          <a:bodyPr wrap="square">
            <a:spAutoFit/>
          </a:bodyPr>
          <a:lstStyle/>
          <a:p>
            <a:pPr>
              <a:lnSpc>
                <a:spcPct val="150000"/>
              </a:lnSpc>
            </a:pPr>
            <a:r>
              <a:rPr lang="en-US" sz="2400" b="1" dirty="0">
                <a:solidFill>
                  <a:srgbClr val="242021"/>
                </a:solidFill>
                <a:latin typeface="Times New Roman" panose="02020603050405020304" pitchFamily="18" charset="0"/>
                <a:cs typeface="Times New Roman" panose="02020603050405020304" pitchFamily="18" charset="0"/>
              </a:rPr>
              <a:t>1. </a:t>
            </a:r>
            <a:r>
              <a:rPr lang="en-US" sz="2400" dirty="0">
                <a:solidFill>
                  <a:srgbClr val="242021"/>
                </a:solidFill>
                <a:latin typeface="Times New Roman" panose="02020603050405020304" pitchFamily="18" charset="0"/>
                <a:cs typeface="Times New Roman" panose="02020603050405020304" pitchFamily="18" charset="0"/>
              </a:rPr>
              <a:t>What is the topic sentence in this paragraph?</a:t>
            </a:r>
            <a:br>
              <a:rPr lang="en-US" sz="2400" dirty="0">
                <a:solidFill>
                  <a:srgbClr val="242021"/>
                </a:solidFill>
                <a:latin typeface="Times New Roman" panose="02020603050405020304" pitchFamily="18" charset="0"/>
                <a:cs typeface="Times New Roman" panose="02020603050405020304" pitchFamily="18" charset="0"/>
              </a:rPr>
            </a:br>
            <a:r>
              <a:rPr lang="en-US" sz="2400" b="1" dirty="0">
                <a:solidFill>
                  <a:srgbClr val="242021"/>
                </a:solidFill>
                <a:latin typeface="Times New Roman" panose="02020603050405020304" pitchFamily="18" charset="0"/>
                <a:cs typeface="Times New Roman" panose="02020603050405020304" pitchFamily="18" charset="0"/>
              </a:rPr>
              <a:t>2. </a:t>
            </a:r>
            <a:r>
              <a:rPr lang="en-US" sz="2400" dirty="0">
                <a:solidFill>
                  <a:srgbClr val="242021"/>
                </a:solidFill>
                <a:latin typeface="Times New Roman" panose="02020603050405020304" pitchFamily="18" charset="0"/>
                <a:cs typeface="Times New Roman" panose="02020603050405020304" pitchFamily="18" charset="0"/>
              </a:rPr>
              <a:t>What two examples support the topic sentence?</a:t>
            </a:r>
            <a:br>
              <a:rPr lang="en-US" sz="2400" dirty="0">
                <a:solidFill>
                  <a:srgbClr val="242021"/>
                </a:solidFill>
                <a:latin typeface="Times New Roman" panose="02020603050405020304" pitchFamily="18" charset="0"/>
                <a:cs typeface="Times New Roman" panose="02020603050405020304" pitchFamily="18" charset="0"/>
              </a:rPr>
            </a:br>
            <a:r>
              <a:rPr lang="en-US" sz="2400" b="1" dirty="0">
                <a:solidFill>
                  <a:srgbClr val="242021"/>
                </a:solidFill>
                <a:latin typeface="Times New Roman" panose="02020603050405020304" pitchFamily="18" charset="0"/>
                <a:cs typeface="Times New Roman" panose="02020603050405020304" pitchFamily="18" charset="0"/>
              </a:rPr>
              <a:t>3. </a:t>
            </a:r>
            <a:r>
              <a:rPr lang="en-US" sz="2400" dirty="0">
                <a:solidFill>
                  <a:srgbClr val="242021"/>
                </a:solidFill>
                <a:latin typeface="Times New Roman" panose="02020603050405020304" pitchFamily="18" charset="0"/>
                <a:cs typeface="Times New Roman" panose="02020603050405020304" pitchFamily="18" charset="0"/>
              </a:rPr>
              <a:t>How did the writer feel about this transition in his or her life?</a:t>
            </a:r>
            <a:br>
              <a:rPr lang="en-US" sz="2400" dirty="0">
                <a:solidFill>
                  <a:srgbClr val="242021"/>
                </a:solidFill>
                <a:latin typeface="Times New Roman" panose="02020603050405020304" pitchFamily="18" charset="0"/>
                <a:cs typeface="Times New Roman" panose="02020603050405020304" pitchFamily="18" charset="0"/>
              </a:rPr>
            </a:br>
            <a:r>
              <a:rPr lang="en-US" sz="2400" b="1" dirty="0">
                <a:solidFill>
                  <a:srgbClr val="242021"/>
                </a:solidFill>
                <a:latin typeface="Times New Roman" panose="02020603050405020304" pitchFamily="18" charset="0"/>
                <a:cs typeface="Times New Roman" panose="02020603050405020304" pitchFamily="18" charset="0"/>
              </a:rPr>
              <a:t>4. </a:t>
            </a:r>
            <a:r>
              <a:rPr lang="en-US" sz="2400" dirty="0">
                <a:solidFill>
                  <a:srgbClr val="242021"/>
                </a:solidFill>
                <a:latin typeface="Times New Roman" panose="02020603050405020304" pitchFamily="18" charset="0"/>
                <a:cs typeface="Times New Roman" panose="02020603050405020304" pitchFamily="18" charset="0"/>
              </a:rPr>
              <a:t>How do the bolded expressions help you understand the writer’s meaning</a:t>
            </a:r>
            <a:r>
              <a:rPr lang="en-US" sz="2400" dirty="0" smtClean="0">
                <a:solidFill>
                  <a:srgbClr val="242021"/>
                </a:solidFill>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39633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20A64B3-C8A8-4696-81BE-5E3D7AE6A0F4}"/>
              </a:ext>
            </a:extLst>
          </p:cNvPr>
          <p:cNvCxnSpPr>
            <a:cxnSpLocks/>
          </p:cNvCxnSpPr>
          <p:nvPr/>
        </p:nvCxnSpPr>
        <p:spPr>
          <a:xfrm>
            <a:off x="-106017" y="7369500"/>
            <a:ext cx="12192000" cy="110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503582" y="550906"/>
            <a:ext cx="11145080" cy="830997"/>
          </a:xfrm>
          <a:prstGeom prst="rect">
            <a:avLst/>
          </a:prstGeom>
        </p:spPr>
        <p:txBody>
          <a:bodyPr wrap="square">
            <a:spAutoFit/>
          </a:bodyPr>
          <a:lstStyle/>
          <a:p>
            <a:pPr algn="just"/>
            <a:r>
              <a:rPr lang="en-US" sz="2400" b="1" i="1" dirty="0">
                <a:solidFill>
                  <a:srgbClr val="0070C0"/>
                </a:solidFill>
              </a:rPr>
              <a:t>Exercise C: Read the sample paragraph and discuss the questions below with a </a:t>
            </a:r>
            <a:r>
              <a:rPr lang="en-US" sz="2400" b="1" i="1" dirty="0" smtClean="0">
                <a:solidFill>
                  <a:srgbClr val="0070C0"/>
                </a:solidFill>
              </a:rPr>
              <a:t>partner (page 72)</a:t>
            </a:r>
            <a:endParaRPr lang="en-US" sz="3200" i="1" dirty="0">
              <a:solidFill>
                <a:srgbClr val="0070C0"/>
              </a:solidFill>
            </a:endParaRPr>
          </a:p>
        </p:txBody>
      </p:sp>
      <p:sp>
        <p:nvSpPr>
          <p:cNvPr id="2" name="Rectangle 1"/>
          <p:cNvSpPr/>
          <p:nvPr/>
        </p:nvSpPr>
        <p:spPr>
          <a:xfrm>
            <a:off x="801757" y="1381903"/>
            <a:ext cx="10548730" cy="4319452"/>
          </a:xfrm>
          <a:prstGeom prst="rect">
            <a:avLst/>
          </a:prstGeom>
        </p:spPr>
        <p:txBody>
          <a:bodyPr wrap="square">
            <a:spAutoFit/>
          </a:bodyPr>
          <a:lstStyle/>
          <a:p>
            <a:pPr>
              <a:lnSpc>
                <a:spcPct val="300000"/>
              </a:lnSpc>
            </a:pPr>
            <a:r>
              <a:rPr lang="en-US" sz="2400" b="1" dirty="0" smtClean="0">
                <a:solidFill>
                  <a:srgbClr val="242021"/>
                </a:solidFill>
                <a:latin typeface="Times New Roman" panose="02020603050405020304" pitchFamily="18" charset="0"/>
                <a:cs typeface="Times New Roman" panose="02020603050405020304" pitchFamily="18" charset="0"/>
              </a:rPr>
              <a:t>1. </a:t>
            </a:r>
            <a:r>
              <a:rPr lang="en-US" sz="2400" dirty="0" smtClean="0">
                <a:solidFill>
                  <a:srgbClr val="242021"/>
                </a:solidFill>
                <a:latin typeface="Times New Roman" panose="02020603050405020304" pitchFamily="18" charset="0"/>
                <a:cs typeface="Times New Roman" panose="02020603050405020304" pitchFamily="18" charset="0"/>
              </a:rPr>
              <a:t>What is the topic sentence in this paragraph?</a:t>
            </a:r>
            <a:br>
              <a:rPr lang="en-US" sz="2400" dirty="0" smtClean="0">
                <a:solidFill>
                  <a:srgbClr val="242021"/>
                </a:solidFill>
                <a:latin typeface="Times New Roman" panose="02020603050405020304" pitchFamily="18" charset="0"/>
                <a:cs typeface="Times New Roman" panose="02020603050405020304" pitchFamily="18" charset="0"/>
              </a:rPr>
            </a:br>
            <a:r>
              <a:rPr lang="en-US" sz="2400" b="1" dirty="0" smtClean="0">
                <a:solidFill>
                  <a:srgbClr val="242021"/>
                </a:solidFill>
                <a:latin typeface="Times New Roman" panose="02020603050405020304" pitchFamily="18" charset="0"/>
                <a:cs typeface="Times New Roman" panose="02020603050405020304" pitchFamily="18" charset="0"/>
              </a:rPr>
              <a:t>2. </a:t>
            </a:r>
            <a:r>
              <a:rPr lang="en-US" sz="2400" dirty="0" smtClean="0">
                <a:solidFill>
                  <a:srgbClr val="242021"/>
                </a:solidFill>
                <a:latin typeface="Times New Roman" panose="02020603050405020304" pitchFamily="18" charset="0"/>
                <a:cs typeface="Times New Roman" panose="02020603050405020304" pitchFamily="18" charset="0"/>
              </a:rPr>
              <a:t>What two examples support the topic sentence?</a:t>
            </a:r>
            <a:br>
              <a:rPr lang="en-US" sz="2400" dirty="0" smtClean="0">
                <a:solidFill>
                  <a:srgbClr val="242021"/>
                </a:solidFill>
                <a:latin typeface="Times New Roman" panose="02020603050405020304" pitchFamily="18" charset="0"/>
                <a:cs typeface="Times New Roman" panose="02020603050405020304" pitchFamily="18" charset="0"/>
              </a:rPr>
            </a:br>
            <a:r>
              <a:rPr lang="en-US" sz="2400" b="1" dirty="0" smtClean="0">
                <a:solidFill>
                  <a:srgbClr val="242021"/>
                </a:solidFill>
                <a:latin typeface="Times New Roman" panose="02020603050405020304" pitchFamily="18" charset="0"/>
                <a:cs typeface="Times New Roman" panose="02020603050405020304" pitchFamily="18" charset="0"/>
              </a:rPr>
              <a:t>3. </a:t>
            </a:r>
            <a:r>
              <a:rPr lang="en-US" sz="2400" dirty="0" smtClean="0">
                <a:solidFill>
                  <a:srgbClr val="242021"/>
                </a:solidFill>
                <a:latin typeface="Times New Roman" panose="02020603050405020304" pitchFamily="18" charset="0"/>
                <a:cs typeface="Times New Roman" panose="02020603050405020304" pitchFamily="18" charset="0"/>
              </a:rPr>
              <a:t>How did the writer feel about this transition in his or her life?</a:t>
            </a:r>
            <a:br>
              <a:rPr lang="en-US" sz="2400" dirty="0" smtClean="0">
                <a:solidFill>
                  <a:srgbClr val="242021"/>
                </a:solidFill>
                <a:latin typeface="Times New Roman" panose="02020603050405020304" pitchFamily="18" charset="0"/>
                <a:cs typeface="Times New Roman" panose="02020603050405020304" pitchFamily="18" charset="0"/>
              </a:rPr>
            </a:br>
            <a:r>
              <a:rPr lang="en-US" sz="2400" b="1" dirty="0" smtClean="0">
                <a:solidFill>
                  <a:srgbClr val="242021"/>
                </a:solidFill>
                <a:latin typeface="Times New Roman" panose="02020603050405020304" pitchFamily="18" charset="0"/>
                <a:cs typeface="Times New Roman" panose="02020603050405020304" pitchFamily="18" charset="0"/>
              </a:rPr>
              <a:t>4. </a:t>
            </a:r>
            <a:r>
              <a:rPr lang="en-US" sz="2400" dirty="0" smtClean="0">
                <a:solidFill>
                  <a:srgbClr val="242021"/>
                </a:solidFill>
                <a:latin typeface="Times New Roman" panose="02020603050405020304" pitchFamily="18" charset="0"/>
                <a:cs typeface="Times New Roman" panose="02020603050405020304" pitchFamily="18" charset="0"/>
              </a:rPr>
              <a:t>How do the bolded expressions help you understand the writer’s meaning?</a:t>
            </a:r>
            <a:endParaRPr lang="en-US" sz="2400" dirty="0">
              <a:latin typeface="Times New Roman" panose="02020603050405020304" pitchFamily="18" charset="0"/>
              <a:cs typeface="Times New Roman" panose="02020603050405020304" pitchFamily="18" charset="0"/>
            </a:endParaRPr>
          </a:p>
        </p:txBody>
      </p:sp>
      <p:sp>
        <p:nvSpPr>
          <p:cNvPr id="5" name="Rectangle 4"/>
          <p:cNvSpPr/>
          <p:nvPr/>
        </p:nvSpPr>
        <p:spPr>
          <a:xfrm>
            <a:off x="1258957" y="2390218"/>
            <a:ext cx="6096000" cy="461665"/>
          </a:xfrm>
          <a:prstGeom prst="rect">
            <a:avLst/>
          </a:prstGeom>
        </p:spPr>
        <p:txBody>
          <a:bodyPr>
            <a:spAutoFit/>
          </a:bodyPr>
          <a:lstStyle/>
          <a:p>
            <a:r>
              <a:rPr lang="en-US" sz="2400" dirty="0">
                <a:solidFill>
                  <a:srgbClr val="EC028D"/>
                </a:solidFill>
                <a:latin typeface="TektonPro-Regular"/>
              </a:rPr>
              <a:t>T</a:t>
            </a:r>
            <a:r>
              <a:rPr lang="en-US" sz="2400" dirty="0" smtClean="0">
                <a:solidFill>
                  <a:srgbClr val="EC028D"/>
                </a:solidFill>
                <a:latin typeface="TektonPro-Regular"/>
              </a:rPr>
              <a:t>he first sentence</a:t>
            </a:r>
            <a:r>
              <a:rPr lang="en-US" sz="2400" dirty="0" smtClean="0"/>
              <a:t> </a:t>
            </a:r>
            <a:endParaRPr lang="en-US" sz="2400" dirty="0"/>
          </a:p>
        </p:txBody>
      </p:sp>
      <p:sp>
        <p:nvSpPr>
          <p:cNvPr id="6" name="Rectangle 5"/>
          <p:cNvSpPr/>
          <p:nvPr/>
        </p:nvSpPr>
        <p:spPr>
          <a:xfrm>
            <a:off x="1099930" y="4581705"/>
            <a:ext cx="7699513" cy="461665"/>
          </a:xfrm>
          <a:prstGeom prst="rect">
            <a:avLst/>
          </a:prstGeom>
        </p:spPr>
        <p:txBody>
          <a:bodyPr wrap="square">
            <a:spAutoFit/>
          </a:bodyPr>
          <a:lstStyle/>
          <a:p>
            <a:r>
              <a:rPr lang="en-US" sz="2400" dirty="0">
                <a:solidFill>
                  <a:srgbClr val="EC028D"/>
                </a:solidFill>
                <a:latin typeface="TektonPro-Regular"/>
              </a:rPr>
              <a:t>It felt like moving from childhood toward adulthood.</a:t>
            </a:r>
            <a:r>
              <a:rPr lang="en-US" sz="2400" dirty="0"/>
              <a:t> </a:t>
            </a:r>
          </a:p>
        </p:txBody>
      </p:sp>
      <p:sp>
        <p:nvSpPr>
          <p:cNvPr id="7" name="Rectangle 6"/>
          <p:cNvSpPr/>
          <p:nvPr/>
        </p:nvSpPr>
        <p:spPr>
          <a:xfrm>
            <a:off x="1099930" y="5744770"/>
            <a:ext cx="10548732" cy="461665"/>
          </a:xfrm>
          <a:prstGeom prst="rect">
            <a:avLst/>
          </a:prstGeom>
        </p:spPr>
        <p:txBody>
          <a:bodyPr wrap="square">
            <a:spAutoFit/>
          </a:bodyPr>
          <a:lstStyle/>
          <a:p>
            <a:r>
              <a:rPr lang="en-US" sz="2400" dirty="0">
                <a:solidFill>
                  <a:srgbClr val="EC028D"/>
                </a:solidFill>
                <a:latin typeface="TektonPro-Regular"/>
              </a:rPr>
              <a:t>The expressions help readers understand when different event happened.</a:t>
            </a:r>
            <a:r>
              <a:rPr lang="en-US" sz="2400" dirty="0"/>
              <a:t> </a:t>
            </a:r>
          </a:p>
        </p:txBody>
      </p:sp>
      <p:sp>
        <p:nvSpPr>
          <p:cNvPr id="9" name="Rectangle 8"/>
          <p:cNvSpPr/>
          <p:nvPr/>
        </p:nvSpPr>
        <p:spPr>
          <a:xfrm>
            <a:off x="1258957" y="3400008"/>
            <a:ext cx="10185481" cy="707886"/>
          </a:xfrm>
          <a:prstGeom prst="rect">
            <a:avLst/>
          </a:prstGeom>
        </p:spPr>
        <p:txBody>
          <a:bodyPr wrap="square">
            <a:spAutoFit/>
          </a:bodyPr>
          <a:lstStyle/>
          <a:p>
            <a:r>
              <a:rPr lang="en-US" sz="2000" dirty="0">
                <a:solidFill>
                  <a:srgbClr val="EC028D"/>
                </a:solidFill>
                <a:latin typeface="TektonPro-Regular"/>
              </a:rPr>
              <a:t>The writer </a:t>
            </a:r>
            <a:r>
              <a:rPr lang="en-US" sz="2000" dirty="0" smtClean="0">
                <a:solidFill>
                  <a:srgbClr val="EC028D"/>
                </a:solidFill>
                <a:latin typeface="TektonPro-Regular"/>
              </a:rPr>
              <a:t>became responsible for doing </a:t>
            </a:r>
            <a:r>
              <a:rPr lang="en-US" sz="2000" dirty="0">
                <a:solidFill>
                  <a:srgbClr val="EC028D"/>
                </a:solidFill>
                <a:latin typeface="TektonPro-Regular"/>
              </a:rPr>
              <a:t>the </a:t>
            </a:r>
            <a:r>
              <a:rPr lang="en-US" sz="2000" dirty="0" smtClean="0">
                <a:solidFill>
                  <a:srgbClr val="EC028D"/>
                </a:solidFill>
                <a:latin typeface="TektonPro-Regular"/>
              </a:rPr>
              <a:t>whole family’s laundry, and </a:t>
            </a:r>
            <a:r>
              <a:rPr lang="en-US" sz="2000" dirty="0">
                <a:solidFill>
                  <a:srgbClr val="EC028D"/>
                </a:solidFill>
                <a:latin typeface="TektonPro-Regular"/>
              </a:rPr>
              <a:t>for </a:t>
            </a:r>
            <a:r>
              <a:rPr lang="en-US" sz="2000" dirty="0" smtClean="0">
                <a:solidFill>
                  <a:srgbClr val="EC028D"/>
                </a:solidFill>
                <a:latin typeface="TektonPro-Regular"/>
              </a:rPr>
              <a:t>buying groceries </a:t>
            </a:r>
            <a:r>
              <a:rPr lang="en-US" sz="2000" dirty="0">
                <a:solidFill>
                  <a:srgbClr val="EC028D"/>
                </a:solidFill>
                <a:latin typeface="TektonPro-Regular"/>
              </a:rPr>
              <a:t>for </a:t>
            </a:r>
            <a:r>
              <a:rPr lang="en-US" sz="2000" dirty="0" smtClean="0">
                <a:solidFill>
                  <a:srgbClr val="EC028D"/>
                </a:solidFill>
                <a:latin typeface="TektonPro-Regular"/>
              </a:rPr>
              <a:t>their grandmother</a:t>
            </a:r>
            <a:r>
              <a:rPr lang="en-US" sz="2000" dirty="0">
                <a:solidFill>
                  <a:srgbClr val="EC028D"/>
                </a:solidFill>
                <a:latin typeface="TektonPro-Regular"/>
              </a:rPr>
              <a:t>.</a:t>
            </a:r>
            <a:r>
              <a:rPr lang="en-US" sz="2000" dirty="0"/>
              <a:t> </a:t>
            </a:r>
          </a:p>
        </p:txBody>
      </p:sp>
    </p:spTree>
    <p:extLst>
      <p:ext uri="{BB962C8B-B14F-4D97-AF65-F5344CB8AC3E}">
        <p14:creationId xmlns:p14="http://schemas.microsoft.com/office/powerpoint/2010/main" val="1209385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randombar(horizont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20A64B3-C8A8-4696-81BE-5E3D7AE6A0F4}"/>
              </a:ext>
            </a:extLst>
          </p:cNvPr>
          <p:cNvCxnSpPr>
            <a:cxnSpLocks/>
          </p:cNvCxnSpPr>
          <p:nvPr/>
        </p:nvCxnSpPr>
        <p:spPr>
          <a:xfrm>
            <a:off x="-106017" y="7369500"/>
            <a:ext cx="12192000" cy="110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543338" y="410817"/>
            <a:ext cx="11145080" cy="781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18415" algn="just">
              <a:lnSpc>
                <a:spcPct val="115000"/>
              </a:lnSpc>
              <a:spcBef>
                <a:spcPts val="200"/>
              </a:spcBef>
              <a:spcAft>
                <a:spcPts val="200"/>
              </a:spcAft>
              <a:tabLst>
                <a:tab pos="1012190" algn="l"/>
              </a:tabLst>
            </a:pPr>
            <a:r>
              <a:rPr lang="en-US" sz="2400" b="1" dirty="0">
                <a:solidFill>
                  <a:schemeClr val="tx1"/>
                </a:solidFill>
              </a:rPr>
              <a:t>Exercise D: Complete the questionnaire</a:t>
            </a:r>
            <a:r>
              <a:rPr lang="en-US" sz="2400" b="1" dirty="0" smtClean="0">
                <a:solidFill>
                  <a:schemeClr val="tx1"/>
                </a:solidFill>
              </a:rPr>
              <a:t>. Write answers in your notebook.</a:t>
            </a:r>
            <a:endParaRPr lang="en-US" sz="1400" b="1" dirty="0">
              <a:solidFill>
                <a:schemeClr val="tx1"/>
              </a:solidFill>
              <a:latin typeface="Times New Roman" panose="02020603050405020304" pitchFamily="18" charset="0"/>
              <a:ea typeface="Times New Roman" panose="02020603050405020304" pitchFamily="18" charset="0"/>
            </a:endParaRPr>
          </a:p>
        </p:txBody>
      </p:sp>
      <p:pic>
        <p:nvPicPr>
          <p:cNvPr id="6" name="Picture 5"/>
          <p:cNvPicPr>
            <a:picLocks noChangeAspect="1"/>
          </p:cNvPicPr>
          <p:nvPr/>
        </p:nvPicPr>
        <p:blipFill>
          <a:blip r:embed="rId2"/>
          <a:stretch>
            <a:fillRect/>
          </a:stretch>
        </p:blipFill>
        <p:spPr>
          <a:xfrm>
            <a:off x="543337" y="1631465"/>
            <a:ext cx="11729467" cy="4411525"/>
          </a:xfrm>
          <a:prstGeom prst="rect">
            <a:avLst/>
          </a:prstGeom>
        </p:spPr>
      </p:pic>
    </p:spTree>
    <p:extLst>
      <p:ext uri="{BB962C8B-B14F-4D97-AF65-F5344CB8AC3E}">
        <p14:creationId xmlns:p14="http://schemas.microsoft.com/office/powerpoint/2010/main" val="32759259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20A64B3-C8A8-4696-81BE-5E3D7AE6A0F4}"/>
              </a:ext>
            </a:extLst>
          </p:cNvPr>
          <p:cNvCxnSpPr>
            <a:cxnSpLocks/>
          </p:cNvCxnSpPr>
          <p:nvPr/>
        </p:nvCxnSpPr>
        <p:spPr>
          <a:xfrm>
            <a:off x="-106017" y="7369500"/>
            <a:ext cx="12192000" cy="110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543338" y="410817"/>
            <a:ext cx="11145080" cy="781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18415" algn="just">
              <a:lnSpc>
                <a:spcPct val="115000"/>
              </a:lnSpc>
              <a:spcBef>
                <a:spcPts val="200"/>
              </a:spcBef>
              <a:spcAft>
                <a:spcPts val="200"/>
              </a:spcAft>
              <a:tabLst>
                <a:tab pos="1012190" algn="l"/>
              </a:tabLst>
            </a:pPr>
            <a:r>
              <a:rPr lang="en-US" sz="2400" b="1" dirty="0">
                <a:solidFill>
                  <a:schemeClr val="tx1"/>
                </a:solidFill>
              </a:rPr>
              <a:t>Exercise D: Complete the questionnaire</a:t>
            </a:r>
            <a:r>
              <a:rPr lang="en-US" sz="2400" b="1" dirty="0" smtClean="0">
                <a:solidFill>
                  <a:schemeClr val="tx1"/>
                </a:solidFill>
              </a:rPr>
              <a:t>. Write answers in your notebook.</a:t>
            </a:r>
            <a:endParaRPr lang="en-US" sz="1400" b="1" dirty="0">
              <a:solidFill>
                <a:schemeClr val="tx1"/>
              </a:solidFill>
              <a:latin typeface="Times New Roman" panose="02020603050405020304" pitchFamily="18" charset="0"/>
              <a:ea typeface="Times New Roman" panose="02020603050405020304" pitchFamily="18" charset="0"/>
            </a:endParaRPr>
          </a:p>
        </p:txBody>
      </p:sp>
      <p:pic>
        <p:nvPicPr>
          <p:cNvPr id="6" name="Picture 5"/>
          <p:cNvPicPr>
            <a:picLocks noChangeAspect="1"/>
          </p:cNvPicPr>
          <p:nvPr/>
        </p:nvPicPr>
        <p:blipFill>
          <a:blip r:embed="rId2"/>
          <a:stretch>
            <a:fillRect/>
          </a:stretch>
        </p:blipFill>
        <p:spPr>
          <a:xfrm>
            <a:off x="3074503" y="1512197"/>
            <a:ext cx="6665846" cy="2507066"/>
          </a:xfrm>
          <a:prstGeom prst="rect">
            <a:avLst/>
          </a:prstGeom>
        </p:spPr>
      </p:pic>
      <p:sp>
        <p:nvSpPr>
          <p:cNvPr id="2" name="TextBox 1"/>
          <p:cNvSpPr txBox="1"/>
          <p:nvPr/>
        </p:nvSpPr>
        <p:spPr>
          <a:xfrm>
            <a:off x="1793962" y="4542741"/>
            <a:ext cx="8520281" cy="646331"/>
          </a:xfrm>
          <a:prstGeom prst="rect">
            <a:avLst/>
          </a:prstGeom>
          <a:noFill/>
        </p:spPr>
        <p:txBody>
          <a:bodyPr wrap="none" rtlCol="0">
            <a:spAutoFit/>
          </a:bodyPr>
          <a:lstStyle/>
          <a:p>
            <a:r>
              <a:rPr lang="en-US" sz="3600" dirty="0" smtClean="0"/>
              <a:t>Stand up and interview at least 2 friends </a:t>
            </a:r>
            <a:endParaRPr lang="en-US" sz="3600" dirty="0"/>
          </a:p>
        </p:txBody>
      </p:sp>
    </p:spTree>
    <p:extLst>
      <p:ext uri="{BB962C8B-B14F-4D97-AF65-F5344CB8AC3E}">
        <p14:creationId xmlns:p14="http://schemas.microsoft.com/office/powerpoint/2010/main" val="33199895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20A64B3-C8A8-4696-81BE-5E3D7AE6A0F4}"/>
              </a:ext>
            </a:extLst>
          </p:cNvPr>
          <p:cNvCxnSpPr>
            <a:cxnSpLocks/>
          </p:cNvCxnSpPr>
          <p:nvPr/>
        </p:nvCxnSpPr>
        <p:spPr>
          <a:xfrm>
            <a:off x="-106017" y="7369500"/>
            <a:ext cx="12192000" cy="110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543338" y="410817"/>
            <a:ext cx="11145080" cy="781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18415" algn="just">
              <a:lnSpc>
                <a:spcPct val="115000"/>
              </a:lnSpc>
              <a:spcBef>
                <a:spcPts val="200"/>
              </a:spcBef>
              <a:spcAft>
                <a:spcPts val="200"/>
              </a:spcAft>
              <a:tabLst>
                <a:tab pos="1012190" algn="l"/>
              </a:tabLst>
            </a:pPr>
            <a:r>
              <a:rPr lang="en-US" sz="2800" b="1" dirty="0" smtClean="0">
                <a:solidFill>
                  <a:schemeClr val="tx1"/>
                </a:solidFill>
                <a:latin typeface="Times New Roman" panose="02020603050405020304" pitchFamily="18" charset="0"/>
                <a:cs typeface="Times New Roman" panose="02020603050405020304" pitchFamily="18" charset="0"/>
              </a:rPr>
              <a:t>Goal check: Describe </a:t>
            </a:r>
            <a:r>
              <a:rPr lang="en-US" sz="2800" b="1" dirty="0">
                <a:solidFill>
                  <a:schemeClr val="tx1"/>
                </a:solidFill>
                <a:latin typeface="Times New Roman" panose="02020603050405020304" pitchFamily="18" charset="0"/>
                <a:cs typeface="Times New Roman" panose="02020603050405020304" pitchFamily="18" charset="0"/>
              </a:rPr>
              <a:t>an important transition in life </a:t>
            </a:r>
            <a:endParaRPr lang="en-US" sz="2800" b="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Rectangle 3"/>
          <p:cNvSpPr/>
          <p:nvPr/>
        </p:nvSpPr>
        <p:spPr>
          <a:xfrm>
            <a:off x="957824" y="1640822"/>
            <a:ext cx="10611324" cy="4616648"/>
          </a:xfrm>
          <a:prstGeom prst="rect">
            <a:avLst/>
          </a:prstGeom>
        </p:spPr>
        <p:txBody>
          <a:bodyPr wrap="square">
            <a:spAutoFit/>
          </a:bodyPr>
          <a:lstStyle/>
          <a:p>
            <a:pPr>
              <a:lnSpc>
                <a:spcPct val="150000"/>
              </a:lnSpc>
            </a:pPr>
            <a:r>
              <a:rPr lang="en-US" sz="2800" dirty="0" smtClean="0">
                <a:latin typeface="Times New Roman" panose="02020603050405020304" pitchFamily="18" charset="0"/>
                <a:ea typeface="Times New Roman" panose="02020603050405020304" pitchFamily="18" charset="0"/>
                <a:cs typeface="Times New Roman" panose="02020603050405020304" pitchFamily="18" charset="0"/>
              </a:rPr>
              <a:t>Work in small groups in 15 minutes</a:t>
            </a:r>
          </a:p>
          <a:p>
            <a:pPr>
              <a:lnSpc>
                <a:spcPct val="150000"/>
              </a:lnSpc>
            </a:pPr>
            <a:r>
              <a:rPr lang="en-US" sz="2800" dirty="0">
                <a:latin typeface="Times New Roman" panose="02020603050405020304" pitchFamily="18" charset="0"/>
                <a:cs typeface="Times New Roman" panose="02020603050405020304" pitchFamily="18" charset="0"/>
              </a:rPr>
              <a:t>Read your answers to the questionnaire—especially to question 7. Write </a:t>
            </a:r>
            <a:r>
              <a:rPr lang="en-US" sz="2800" dirty="0" smtClean="0">
                <a:latin typeface="Times New Roman" panose="02020603050405020304" pitchFamily="18" charset="0"/>
                <a:cs typeface="Times New Roman" panose="02020603050405020304" pitchFamily="18" charset="0"/>
              </a:rPr>
              <a:t>a well-organized </a:t>
            </a:r>
            <a:r>
              <a:rPr lang="en-US" sz="2800" dirty="0">
                <a:latin typeface="Times New Roman" panose="02020603050405020304" pitchFamily="18" charset="0"/>
                <a:cs typeface="Times New Roman" panose="02020603050405020304" pitchFamily="18" charset="0"/>
              </a:rPr>
              <a:t>paragraph (150–180 words) about a life transition and </a:t>
            </a:r>
            <a:r>
              <a:rPr lang="en-US" sz="2800" dirty="0" smtClean="0">
                <a:latin typeface="Times New Roman" panose="02020603050405020304" pitchFamily="18" charset="0"/>
                <a:cs typeface="Times New Roman" panose="02020603050405020304" pitchFamily="18" charset="0"/>
              </a:rPr>
              <a:t>make sure </a:t>
            </a:r>
            <a:r>
              <a:rPr lang="en-US" sz="2800" dirty="0">
                <a:latin typeface="Times New Roman" panose="02020603050405020304" pitchFamily="18" charset="0"/>
                <a:cs typeface="Times New Roman" panose="02020603050405020304" pitchFamily="18" charset="0"/>
              </a:rPr>
              <a:t>it includes the following:</a:t>
            </a:r>
            <a:r>
              <a:rPr lang="en-US" sz="2800" dirty="0">
                <a:latin typeface="Times New Roman" panose="02020603050405020304" pitchFamily="18" charset="0"/>
                <a:cs typeface="Times New Roman" panose="02020603050405020304" pitchFamily="18" charset="0"/>
              </a:rPr>
              <a:t> </a:t>
            </a:r>
            <a:endParaRPr lang="en-US" sz="2800" dirty="0" smtClean="0">
              <a:latin typeface="Times New Roman" panose="02020603050405020304" pitchFamily="18" charset="0"/>
              <a:cs typeface="Times New Roman" panose="02020603050405020304" pitchFamily="18" charset="0"/>
            </a:endParaRPr>
          </a:p>
          <a:p>
            <a:pPr marL="1200150" lvl="2" indent="-28575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a good topic </a:t>
            </a:r>
            <a:r>
              <a:rPr lang="en-US" sz="2800" dirty="0" smtClean="0">
                <a:latin typeface="Times New Roman" panose="02020603050405020304" pitchFamily="18" charset="0"/>
                <a:cs typeface="Times New Roman" panose="02020603050405020304" pitchFamily="18" charset="0"/>
              </a:rPr>
              <a:t>sentence</a:t>
            </a:r>
            <a:endParaRPr lang="en-US" sz="2800" dirty="0">
              <a:latin typeface="Times New Roman" panose="02020603050405020304" pitchFamily="18" charset="0"/>
              <a:cs typeface="Times New Roman" panose="02020603050405020304" pitchFamily="18" charset="0"/>
            </a:endParaRPr>
          </a:p>
          <a:p>
            <a:pPr marL="1200150" lvl="2" indent="-285750">
              <a:lnSpc>
                <a:spcPct val="150000"/>
              </a:lnSpc>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plenty </a:t>
            </a:r>
            <a:r>
              <a:rPr lang="en-US" sz="2800" dirty="0">
                <a:latin typeface="Times New Roman" panose="02020603050405020304" pitchFamily="18" charset="0"/>
                <a:cs typeface="Times New Roman" panose="02020603050405020304" pitchFamily="18" charset="0"/>
              </a:rPr>
              <a:t>of interesting </a:t>
            </a:r>
            <a:r>
              <a:rPr lang="en-US" sz="2800" dirty="0" smtClean="0">
                <a:latin typeface="Times New Roman" panose="02020603050405020304" pitchFamily="18" charset="0"/>
                <a:cs typeface="Times New Roman" panose="02020603050405020304" pitchFamily="18" charset="0"/>
              </a:rPr>
              <a:t>details</a:t>
            </a:r>
            <a:endParaRPr lang="en-US" sz="2800" dirty="0">
              <a:latin typeface="Times New Roman" panose="02020603050405020304" pitchFamily="18" charset="0"/>
              <a:cs typeface="Times New Roman" panose="02020603050405020304" pitchFamily="18" charset="0"/>
            </a:endParaRPr>
          </a:p>
          <a:p>
            <a:pPr marL="1200150" lvl="2" indent="-285750">
              <a:lnSpc>
                <a:spcPct val="150000"/>
              </a:lnSpc>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time </a:t>
            </a:r>
            <a:r>
              <a:rPr lang="en-US" sz="2800" dirty="0">
                <a:latin typeface="Times New Roman" panose="02020603050405020304" pitchFamily="18" charset="0"/>
                <a:cs typeface="Times New Roman" panose="02020603050405020304" pitchFamily="18" charset="0"/>
              </a:rPr>
              <a:t>expressions to show </a:t>
            </a:r>
            <a:r>
              <a:rPr lang="en-US" sz="2800" dirty="0" smtClean="0">
                <a:latin typeface="Times New Roman" panose="02020603050405020304" pitchFamily="18" charset="0"/>
                <a:cs typeface="Times New Roman" panose="02020603050405020304" pitchFamily="18" charset="0"/>
              </a:rPr>
              <a:t>when things </a:t>
            </a:r>
            <a:r>
              <a:rPr lang="en-US" sz="2800" dirty="0">
                <a:latin typeface="Times New Roman" panose="02020603050405020304" pitchFamily="18" charset="0"/>
                <a:cs typeface="Times New Roman" panose="02020603050405020304" pitchFamily="18" charset="0"/>
              </a:rPr>
              <a:t>happened</a:t>
            </a:r>
            <a:r>
              <a:rPr lang="en-US" sz="2800" dirty="0">
                <a:latin typeface="Times New Roman" panose="02020603050405020304" pitchFamily="18" charset="0"/>
                <a:cs typeface="Times New Roman" panose="02020603050405020304" pitchFamily="18" charset="0"/>
              </a:rPr>
              <a:t> </a:t>
            </a:r>
          </a:p>
        </p:txBody>
      </p:sp>
      <p:sp>
        <p:nvSpPr>
          <p:cNvPr id="8" name="Cloud 7"/>
          <p:cNvSpPr/>
          <p:nvPr/>
        </p:nvSpPr>
        <p:spPr>
          <a:xfrm>
            <a:off x="8441636" y="4121235"/>
            <a:ext cx="2160104" cy="1007357"/>
          </a:xfrm>
          <a:prstGeom prst="cloud">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make a brief outline </a:t>
            </a:r>
            <a:endParaRPr lang="en-US" dirty="0"/>
          </a:p>
        </p:txBody>
      </p:sp>
    </p:spTree>
    <p:extLst>
      <p:ext uri="{BB962C8B-B14F-4D97-AF65-F5344CB8AC3E}">
        <p14:creationId xmlns:p14="http://schemas.microsoft.com/office/powerpoint/2010/main" val="10733984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20A64B3-C8A8-4696-81BE-5E3D7AE6A0F4}"/>
              </a:ext>
            </a:extLst>
          </p:cNvPr>
          <p:cNvCxnSpPr>
            <a:cxnSpLocks/>
          </p:cNvCxnSpPr>
          <p:nvPr/>
        </p:nvCxnSpPr>
        <p:spPr>
          <a:xfrm>
            <a:off x="-106017" y="7369500"/>
            <a:ext cx="12192000" cy="110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543338" y="410817"/>
            <a:ext cx="11145080" cy="781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18415" algn="just">
              <a:lnSpc>
                <a:spcPct val="115000"/>
              </a:lnSpc>
              <a:spcBef>
                <a:spcPts val="200"/>
              </a:spcBef>
              <a:spcAft>
                <a:spcPts val="200"/>
              </a:spcAft>
              <a:tabLst>
                <a:tab pos="1012190" algn="l"/>
              </a:tabLst>
            </a:pPr>
            <a:r>
              <a:rPr lang="en-US" sz="2800" b="1" dirty="0" smtClean="0">
                <a:solidFill>
                  <a:schemeClr val="tx1"/>
                </a:solidFill>
                <a:latin typeface="Times New Roman" panose="02020603050405020304" pitchFamily="18" charset="0"/>
                <a:cs typeface="Times New Roman" panose="02020603050405020304" pitchFamily="18" charset="0"/>
              </a:rPr>
              <a:t>Goal check: Describe </a:t>
            </a:r>
            <a:r>
              <a:rPr lang="en-US" sz="2800" b="1" dirty="0">
                <a:solidFill>
                  <a:schemeClr val="tx1"/>
                </a:solidFill>
                <a:latin typeface="Times New Roman" panose="02020603050405020304" pitchFamily="18" charset="0"/>
                <a:cs typeface="Times New Roman" panose="02020603050405020304" pitchFamily="18" charset="0"/>
              </a:rPr>
              <a:t>an important transition in life </a:t>
            </a:r>
            <a:endParaRPr lang="en-US" sz="2800" b="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Rectangle 3"/>
          <p:cNvSpPr/>
          <p:nvPr/>
        </p:nvSpPr>
        <p:spPr>
          <a:xfrm>
            <a:off x="957824" y="1640822"/>
            <a:ext cx="10611324" cy="4408194"/>
          </a:xfrm>
          <a:prstGeom prst="rect">
            <a:avLst/>
          </a:prstGeom>
        </p:spPr>
        <p:txBody>
          <a:bodyPr wrap="square">
            <a:spAutoFit/>
          </a:bodyPr>
          <a:lstStyle/>
          <a:p>
            <a:pPr marR="18415" algn="just">
              <a:lnSpc>
                <a:spcPct val="115000"/>
              </a:lnSpc>
              <a:spcBef>
                <a:spcPts val="200"/>
              </a:spcBef>
              <a:spcAft>
                <a:spcPts val="200"/>
              </a:spcAft>
              <a:tabLst>
                <a:tab pos="1012190" algn="l"/>
              </a:tabLst>
            </a:pPr>
            <a:r>
              <a:rPr lang="en-US" sz="2400" dirty="0">
                <a:latin typeface="Times New Roman" panose="02020603050405020304" pitchFamily="18" charset="0"/>
                <a:cs typeface="Times New Roman" panose="02020603050405020304" pitchFamily="18" charset="0"/>
              </a:rPr>
              <a:t> One of the most significant stages in human life is infancy. Infancy, typically covering the first year of life, is a period of rapid growth and development. </a:t>
            </a:r>
          </a:p>
          <a:p>
            <a:pPr marR="18415" algn="just">
              <a:lnSpc>
                <a:spcPct val="115000"/>
              </a:lnSpc>
              <a:spcBef>
                <a:spcPts val="200"/>
              </a:spcBef>
              <a:spcAft>
                <a:spcPts val="200"/>
              </a:spcAft>
              <a:tabLst>
                <a:tab pos="1012190" algn="l"/>
              </a:tabLst>
            </a:pPr>
            <a:r>
              <a:rPr lang="en-US" sz="2400" dirty="0">
                <a:latin typeface="Times New Roman" panose="02020603050405020304" pitchFamily="18" charset="0"/>
                <a:cs typeface="Times New Roman" panose="02020603050405020304" pitchFamily="18" charset="0"/>
              </a:rPr>
              <a:t>       I think this is the most important because during the infancy stage, babies undergo significant physical, cognitive, and socio-emotional </a:t>
            </a:r>
            <a:r>
              <a:rPr lang="en-US" sz="2400" dirty="0" smtClean="0">
                <a:latin typeface="Times New Roman" panose="02020603050405020304" pitchFamily="18" charset="0"/>
                <a:cs typeface="Times New Roman" panose="02020603050405020304" pitchFamily="18" charset="0"/>
              </a:rPr>
              <a:t>development. Physically</a:t>
            </a:r>
            <a:r>
              <a:rPr lang="en-US" sz="2400" dirty="0">
                <a:latin typeface="Times New Roman" panose="02020603050405020304" pitchFamily="18" charset="0"/>
                <a:cs typeface="Times New Roman" panose="02020603050405020304" pitchFamily="18" charset="0"/>
              </a:rPr>
              <a:t>, they experience tremendous growth in their weight, length. They acquire new motor skills, such as rolling over, sitting up, crawling, and eventually walking.</a:t>
            </a:r>
          </a:p>
          <a:p>
            <a:pPr marR="18415" algn="just">
              <a:lnSpc>
                <a:spcPct val="115000"/>
              </a:lnSpc>
              <a:spcBef>
                <a:spcPts val="200"/>
              </a:spcBef>
              <a:spcAft>
                <a:spcPts val="200"/>
              </a:spcAft>
              <a:tabLst>
                <a:tab pos="1012190" algn="l"/>
              </a:tabLst>
            </a:pPr>
            <a:r>
              <a:rPr lang="en-US" sz="2400" dirty="0">
                <a:latin typeface="Times New Roman" panose="02020603050405020304" pitchFamily="18" charset="0"/>
                <a:cs typeface="Times New Roman" panose="02020603050405020304" pitchFamily="18" charset="0"/>
              </a:rPr>
              <a:t>      Cognitively, infants begin to explore and understand the world around them. They show increasing awareness of their environment, respond to sounds and sights, and start to recognize familiar faces and voices. Language development also begins during this stage, with babies babbling and imitating sounds.</a:t>
            </a:r>
          </a:p>
        </p:txBody>
      </p:sp>
    </p:spTree>
    <p:extLst>
      <p:ext uri="{BB962C8B-B14F-4D97-AF65-F5344CB8AC3E}">
        <p14:creationId xmlns:p14="http://schemas.microsoft.com/office/powerpoint/2010/main" val="27995800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Thư Pháp Viết Tay Good Bye Viết Tay Với Các Chữ Cái Vẽ Cọ Hiện Đại Minh Họa  Vectơ Hình minh họa Sẵn có - Tải xuống Hình ảnh Ngay bây giờ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6762" y="580874"/>
            <a:ext cx="7568259" cy="6022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2700256"/>
      </p:ext>
    </p:extLst>
  </p:cSld>
  <p:clrMapOvr>
    <a:masterClrMapping/>
  </p:clrMapOvr>
  <p:timing>
    <p:tnLst>
      <p:par>
        <p:cTn id="1" dur="indefinite" restart="never" nodeType="tmRoot"/>
      </p:par>
    </p:tnLst>
  </p:timing>
</p:sld>
</file>

<file path=ppt/theme/theme1.xml><?xml version="1.0" encoding="utf-8"?>
<a:theme xmlns:a="http://schemas.openxmlformats.org/drawingml/2006/main" name="Cover and End Slide Master">
  <a:themeElements>
    <a:clrScheme name="Custom 19">
      <a:dk1>
        <a:sysClr val="windowText" lastClr="000000"/>
      </a:dk1>
      <a:lt1>
        <a:sysClr val="window" lastClr="FFFFFF"/>
      </a:lt1>
      <a:dk2>
        <a:srgbClr val="44546A"/>
      </a:dk2>
      <a:lt2>
        <a:srgbClr val="E7E6E6"/>
      </a:lt2>
      <a:accent1>
        <a:srgbClr val="F8A047"/>
      </a:accent1>
      <a:accent2>
        <a:srgbClr val="F07C4F"/>
      </a:accent2>
      <a:accent3>
        <a:srgbClr val="F05A59"/>
      </a:accent3>
      <a:accent4>
        <a:srgbClr val="E44088"/>
      </a:accent4>
      <a:accent5>
        <a:srgbClr val="E04088"/>
      </a:accent5>
      <a:accent6>
        <a:srgbClr val="E23FA6"/>
      </a:accent6>
      <a:hlink>
        <a:srgbClr val="FFFFFF"/>
      </a:hlink>
      <a:folHlink>
        <a:srgbClr val="262626"/>
      </a:folHlink>
    </a:clrScheme>
    <a:fontScheme name="ALLPPT PONTS">
      <a:majorFont>
        <a:latin typeface="Arial"/>
        <a:ea typeface="Malgun Gothic"/>
        <a:cs typeface=""/>
      </a:majorFont>
      <a:minorFont>
        <a:latin typeface="Arial"/>
        <a:ea typeface="맑은 고딕"/>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Custom 19">
      <a:dk1>
        <a:sysClr val="windowText" lastClr="000000"/>
      </a:dk1>
      <a:lt1>
        <a:sysClr val="window" lastClr="FFFFFF"/>
      </a:lt1>
      <a:dk2>
        <a:srgbClr val="44546A"/>
      </a:dk2>
      <a:lt2>
        <a:srgbClr val="E7E6E6"/>
      </a:lt2>
      <a:accent1>
        <a:srgbClr val="F8A047"/>
      </a:accent1>
      <a:accent2>
        <a:srgbClr val="F07C4F"/>
      </a:accent2>
      <a:accent3>
        <a:srgbClr val="F05A59"/>
      </a:accent3>
      <a:accent4>
        <a:srgbClr val="E43E5F"/>
      </a:accent4>
      <a:accent5>
        <a:srgbClr val="E04088"/>
      </a:accent5>
      <a:accent6>
        <a:srgbClr val="E23FA6"/>
      </a:accent6>
      <a:hlink>
        <a:srgbClr val="FFFFFF"/>
      </a:hlink>
      <a:folHlink>
        <a:srgbClr val="262626"/>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ection Break Slide Master">
  <a:themeElements>
    <a:clrScheme name="Custom 19">
      <a:dk1>
        <a:sysClr val="windowText" lastClr="000000"/>
      </a:dk1>
      <a:lt1>
        <a:sysClr val="window" lastClr="FFFFFF"/>
      </a:lt1>
      <a:dk2>
        <a:srgbClr val="44546A"/>
      </a:dk2>
      <a:lt2>
        <a:srgbClr val="E7E6E6"/>
      </a:lt2>
      <a:accent1>
        <a:srgbClr val="F8A047"/>
      </a:accent1>
      <a:accent2>
        <a:srgbClr val="F07C4F"/>
      </a:accent2>
      <a:accent3>
        <a:srgbClr val="F05A59"/>
      </a:accent3>
      <a:accent4>
        <a:srgbClr val="E44088"/>
      </a:accent4>
      <a:accent5>
        <a:srgbClr val="E04088"/>
      </a:accent5>
      <a:accent6>
        <a:srgbClr val="E23FA6"/>
      </a:accent6>
      <a:hlink>
        <a:srgbClr val="FFFFFF"/>
      </a:hlink>
      <a:folHlink>
        <a:srgbClr val="262626"/>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3579</TotalTime>
  <Words>601</Words>
  <Application>Microsoft Office PowerPoint</Application>
  <PresentationFormat>Widescreen</PresentationFormat>
  <Paragraphs>37</Paragraphs>
  <Slides>12</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12</vt:i4>
      </vt:variant>
    </vt:vector>
  </HeadingPairs>
  <TitlesOfParts>
    <vt:vector size="21" baseType="lpstr">
      <vt:lpstr>Arial Unicode MS</vt:lpstr>
      <vt:lpstr>Malgun Gothic</vt:lpstr>
      <vt:lpstr>TektonPro-Regular</vt:lpstr>
      <vt:lpstr>Arial</vt:lpstr>
      <vt:lpstr>Calibri</vt:lpstr>
      <vt:lpstr>Times New Roman</vt:lpstr>
      <vt:lpstr>Cover and End Slide Master</vt:lpstr>
      <vt:lpstr>Contents Slide Master</vt:lpstr>
      <vt:lpstr>Section Break Slide 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ADMIN</cp:lastModifiedBy>
  <cp:revision>142</cp:revision>
  <dcterms:created xsi:type="dcterms:W3CDTF">2020-01-20T05:08:25Z</dcterms:created>
  <dcterms:modified xsi:type="dcterms:W3CDTF">2023-08-17T09:04:08Z</dcterms:modified>
</cp:coreProperties>
</file>