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59" r:id="rId12"/>
    <p:sldId id="25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Reading: </a:t>
            </a:r>
            <a:br>
              <a:rPr lang="en-US" dirty="0"/>
            </a:br>
            <a:r>
              <a:rPr lang="en-US" b="1" dirty="0">
                <a:solidFill>
                  <a:srgbClr val="0070C0"/>
                </a:solidFill>
              </a:rPr>
              <a:t>A ZERO WASTE LIFESTYLES</a:t>
            </a:r>
            <a:r>
              <a:rPr lang="en-US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UNIT 7 – THINGS THAT MATTER</a:t>
            </a:r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48584-8887-4C01-9B03-143B0418C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game: What’s your lifestyle?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182B6-0DB3-47B6-A9A8-D327AEFC4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BC2B68-9AFD-432A-8DA4-54571606B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829946"/>
            <a:ext cx="10297962" cy="47536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6B4E48-B2D4-4C05-B6E2-7082C03FB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7166" y="3122681"/>
            <a:ext cx="2234924" cy="230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2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C9BEE-33BD-4477-8379-6BC4FA05A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game: What’s your lifestyle?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42272-1211-40DD-B7A3-984F16042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1DDD22-28A4-4385-9740-13F159F54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52" y="1906571"/>
            <a:ext cx="10355120" cy="47822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D1E3C7-52BE-4811-847F-9966C0D3A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708" y="3220791"/>
            <a:ext cx="2212493" cy="223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34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C9BEE-33BD-4477-8379-6BC4FA05A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game: What’s your lifestyle?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42272-1211-40DD-B7A3-984F16042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C41317-BD55-4D4A-950E-B0677270E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50" y="1958966"/>
            <a:ext cx="10383699" cy="46774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C62817-F0E0-43B5-B922-CA7DC1E9E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274" y="3313387"/>
            <a:ext cx="2342960" cy="230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C9BEE-33BD-4477-8379-6BC4FA05A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game: What’s your lifestyle?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42272-1211-40DD-B7A3-984F16042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58CF2E-4BA2-4456-8308-7F616EB57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331" y="2084832"/>
            <a:ext cx="10326541" cy="47250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A1E12F-1529-4B35-8B2A-ECE778C4C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699" y="3429000"/>
            <a:ext cx="2280525" cy="221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12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C9BEE-33BD-4477-8379-6BC4FA05A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game: What’s your lifestyle?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42272-1211-40DD-B7A3-984F16042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60BD64-0220-4332-932C-19B5C571A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29" y="1882755"/>
            <a:ext cx="10326541" cy="48298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74C1C5-9A3F-4F6F-9B04-5E5AA805D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4764" y="3195990"/>
            <a:ext cx="2174593" cy="216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22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C9BEE-33BD-4477-8379-6BC4FA05A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game: What’s your lifestyle?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42272-1211-40DD-B7A3-984F16042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91C402-F8EC-4444-90EC-028AA3295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2084832"/>
            <a:ext cx="10250330" cy="46679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DC46D0-6277-44A2-9274-D3F8E6980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357" y="3429000"/>
            <a:ext cx="2215017" cy="218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33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C9BEE-33BD-4477-8379-6BC4FA05A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game: What’s your lifestyle?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42272-1211-40DD-B7A3-984F16042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CC4917-DAD0-4A68-B390-1B1CE988E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677" y="1958966"/>
            <a:ext cx="10364646" cy="46774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AF0B1F-D8E8-4558-B9A2-8FD5A1B70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891" y="3321230"/>
            <a:ext cx="2154606" cy="216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07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107B9-D235-4624-98E3-AB5745D30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Brainstorming: what is a lifestyle?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BA099-732C-45A7-81C4-F2B4DC8B7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954923"/>
            <a:ext cx="9720073" cy="4603531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3600" dirty="0"/>
              <a:t>Definition: typical living conditions, behaviors, and habits of certain people/group of people.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Examples: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b="0" i="0" dirty="0">
                <a:solidFill>
                  <a:srgbClr val="202124"/>
                </a:solidFill>
                <a:effectLst/>
                <a:latin typeface="Google Sans"/>
              </a:rPr>
              <a:t>Active Lifestyle.</a:t>
            </a:r>
            <a:endParaRPr lang="en-US" sz="3600" b="0" i="0" dirty="0">
              <a:solidFill>
                <a:srgbClr val="202124"/>
              </a:solidFill>
              <a:effectLst/>
              <a:latin typeface="Google Sans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b="0" i="0" dirty="0">
                <a:solidFill>
                  <a:srgbClr val="202124"/>
                </a:solidFill>
                <a:effectLst/>
                <a:latin typeface="Google Sans"/>
              </a:rPr>
              <a:t>Healthy Lifestyle</a:t>
            </a:r>
            <a:endParaRPr lang="en-US" sz="3600" dirty="0">
              <a:solidFill>
                <a:srgbClr val="202124"/>
              </a:solidFill>
              <a:latin typeface="Google Sans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b="0" i="0" dirty="0">
                <a:solidFill>
                  <a:srgbClr val="202124"/>
                </a:solidFill>
                <a:effectLst/>
                <a:latin typeface="Google Sans"/>
              </a:rPr>
              <a:t>Solo Lifestyle</a:t>
            </a:r>
            <a:endParaRPr lang="en-US" sz="3600" b="0" i="0" dirty="0">
              <a:solidFill>
                <a:srgbClr val="202124"/>
              </a:solidFill>
              <a:effectLst/>
              <a:latin typeface="Google Sans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b="0" i="0" dirty="0">
                <a:solidFill>
                  <a:srgbClr val="202124"/>
                </a:solidFill>
                <a:effectLst/>
                <a:latin typeface="Google Sans"/>
              </a:rPr>
              <a:t>Rural Lifestyle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b="0" i="0" dirty="0">
                <a:solidFill>
                  <a:srgbClr val="202124"/>
                </a:solidFill>
                <a:effectLst/>
                <a:latin typeface="Google Sans"/>
              </a:rPr>
              <a:t>Urban Lifestyle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b="0" i="0" dirty="0">
                <a:solidFill>
                  <a:srgbClr val="202124"/>
                </a:solidFill>
                <a:effectLst/>
                <a:latin typeface="Google Sans"/>
              </a:rPr>
              <a:t>Etc.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784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07A27-1F20-4EE5-AA59-A99605429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48640"/>
            <a:ext cx="9720072" cy="1499616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rgbClr val="EE1D25"/>
                </a:solidFill>
                <a:latin typeface="HelveticaLTStd-Blk"/>
              </a:rPr>
              <a:t>MY WORLD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Which would you choose, and why? 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07CBA-EC77-48B8-8D30-2D1DCEFEB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048256"/>
            <a:ext cx="9720073" cy="48097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b="1" dirty="0"/>
              <a:t>More money or more free time?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b="1" dirty="0"/>
              <a:t>A larger home or traveling more?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b="1" dirty="0"/>
              <a:t>A new car or a cleaner environment?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b="1" dirty="0"/>
              <a:t>Nice things for yourself or for your children?</a:t>
            </a:r>
          </a:p>
        </p:txBody>
      </p:sp>
    </p:spTree>
    <p:extLst>
      <p:ext uri="{BB962C8B-B14F-4D97-AF65-F5344CB8AC3E}">
        <p14:creationId xmlns:p14="http://schemas.microsoft.com/office/powerpoint/2010/main" val="186139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2300DA-4FB5-4130-A4B9-112374C063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82614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72D51F-0209-4CFF-BAFE-20574E9B7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enw_sb02_u07_036">
            <a:hlinkClick r:id="" action="ppaction://media"/>
            <a:extLst>
              <a:ext uri="{FF2B5EF4-FFF2-40B4-BE49-F238E27FC236}">
                <a16:creationId xmlns:a16="http://schemas.microsoft.com/office/drawing/2014/main" id="{60D73103-2CD2-4BD2-9765-64B406A083B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15560" y="313145"/>
            <a:ext cx="406400" cy="4064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D7BA65-B28B-469E-915F-A0F387BD9B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740" y="516345"/>
            <a:ext cx="10810520" cy="65649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536AD7-E162-4A24-A28A-02AC2CFC338F}"/>
              </a:ext>
            </a:extLst>
          </p:cNvPr>
          <p:cNvSpPr txBox="1"/>
          <p:nvPr/>
        </p:nvSpPr>
        <p:spPr>
          <a:xfrm>
            <a:off x="1024128" y="-122670"/>
            <a:ext cx="9720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0" dirty="0">
                <a:solidFill>
                  <a:srgbClr val="FFC000"/>
                </a:solidFill>
                <a:effectLst/>
                <a:latin typeface="HelveticaLTStd-Cond"/>
              </a:rPr>
              <a:t>A Zero-Waste 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HelveticaLTStd-BlkCond"/>
              </a:rPr>
              <a:t>Lifestyle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048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2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32373-2EEC-448D-AE0F-98F6C03CB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190" y="147928"/>
            <a:ext cx="9720072" cy="1499616"/>
          </a:xfrm>
        </p:spPr>
        <p:txBody>
          <a:bodyPr/>
          <a:lstStyle/>
          <a:p>
            <a:r>
              <a:rPr lang="en-US" dirty="0"/>
              <a:t>Vocabulary: match words and definitions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2A50595-1443-4E64-880D-81664842BB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1192572"/>
              </p:ext>
            </p:extLst>
          </p:nvPr>
        </p:nvGraphicFramePr>
        <p:xfrm>
          <a:off x="1200150" y="1554163"/>
          <a:ext cx="10588625" cy="470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Document" r:id="rId3" imgW="5757256" imgH="2563289" progId="Word.Document.12">
                  <p:embed/>
                </p:oleObj>
              </mc:Choice>
              <mc:Fallback>
                <p:oleObj name="Document" r:id="rId3" imgW="5757256" imgH="25632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0150" y="1554163"/>
                        <a:ext cx="10588625" cy="470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BA5D717-F266-4B2B-A8DE-D3206D5CBEFA}"/>
              </a:ext>
            </a:extLst>
          </p:cNvPr>
          <p:cNvSpPr/>
          <p:nvPr/>
        </p:nvSpPr>
        <p:spPr>
          <a:xfrm>
            <a:off x="2214880" y="1554162"/>
            <a:ext cx="1920240" cy="2814637"/>
          </a:xfrm>
          <a:custGeom>
            <a:avLst/>
            <a:gdLst>
              <a:gd name="connsiteX0" fmla="*/ 0 w 1341120"/>
              <a:gd name="connsiteY0" fmla="*/ 161965 h 1763531"/>
              <a:gd name="connsiteX1" fmla="*/ 355600 w 1341120"/>
              <a:gd name="connsiteY1" fmla="*/ 121325 h 1763531"/>
              <a:gd name="connsiteX2" fmla="*/ 883920 w 1341120"/>
              <a:gd name="connsiteY2" fmla="*/ 1513245 h 1763531"/>
              <a:gd name="connsiteX3" fmla="*/ 1341120 w 1341120"/>
              <a:gd name="connsiteY3" fmla="*/ 1757085 h 1763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1120" h="1763531">
                <a:moveTo>
                  <a:pt x="0" y="161965"/>
                </a:moveTo>
                <a:cubicBezTo>
                  <a:pt x="104140" y="29038"/>
                  <a:pt x="208280" y="-103888"/>
                  <a:pt x="355600" y="121325"/>
                </a:cubicBezTo>
                <a:cubicBezTo>
                  <a:pt x="502920" y="346538"/>
                  <a:pt x="719667" y="1240618"/>
                  <a:pt x="883920" y="1513245"/>
                </a:cubicBezTo>
                <a:cubicBezTo>
                  <a:pt x="1048173" y="1785872"/>
                  <a:pt x="1194646" y="1771478"/>
                  <a:pt x="1341120" y="1757085"/>
                </a:cubicBezTo>
              </a:path>
            </a:pathLst>
          </a:cu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3872104-F3AC-4AED-97ED-0850F54B946E}"/>
              </a:ext>
            </a:extLst>
          </p:cNvPr>
          <p:cNvSpPr/>
          <p:nvPr/>
        </p:nvSpPr>
        <p:spPr>
          <a:xfrm>
            <a:off x="3078480" y="1586751"/>
            <a:ext cx="1097280" cy="2846039"/>
          </a:xfrm>
          <a:custGeom>
            <a:avLst/>
            <a:gdLst>
              <a:gd name="connsiteX0" fmla="*/ 0 w 1097280"/>
              <a:gd name="connsiteY0" fmla="*/ 2832849 h 2846039"/>
              <a:gd name="connsiteX1" fmla="*/ 558800 w 1097280"/>
              <a:gd name="connsiteY1" fmla="*/ 2456929 h 2846039"/>
              <a:gd name="connsiteX2" fmla="*/ 660400 w 1097280"/>
              <a:gd name="connsiteY2" fmla="*/ 252209 h 2846039"/>
              <a:gd name="connsiteX3" fmla="*/ 1097280 w 1097280"/>
              <a:gd name="connsiteY3" fmla="*/ 140449 h 2846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7280" h="2846039">
                <a:moveTo>
                  <a:pt x="0" y="2832849"/>
                </a:moveTo>
                <a:cubicBezTo>
                  <a:pt x="224366" y="2859942"/>
                  <a:pt x="448733" y="2887036"/>
                  <a:pt x="558800" y="2456929"/>
                </a:cubicBezTo>
                <a:cubicBezTo>
                  <a:pt x="668867" y="2026822"/>
                  <a:pt x="570653" y="638289"/>
                  <a:pt x="660400" y="252209"/>
                </a:cubicBezTo>
                <a:cubicBezTo>
                  <a:pt x="750147" y="-133871"/>
                  <a:pt x="923713" y="3289"/>
                  <a:pt x="1097280" y="140449"/>
                </a:cubicBezTo>
              </a:path>
            </a:pathLst>
          </a:custGeom>
          <a:ln w="2857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D297634-9D81-471C-BF1D-0E7B570808C4}"/>
              </a:ext>
            </a:extLst>
          </p:cNvPr>
          <p:cNvSpPr/>
          <p:nvPr/>
        </p:nvSpPr>
        <p:spPr>
          <a:xfrm>
            <a:off x="2638097" y="2354317"/>
            <a:ext cx="1324303" cy="2501462"/>
          </a:xfrm>
          <a:custGeom>
            <a:avLst/>
            <a:gdLst>
              <a:gd name="connsiteX0" fmla="*/ 0 w 1324303"/>
              <a:gd name="connsiteY0" fmla="*/ 0 h 2501462"/>
              <a:gd name="connsiteX1" fmla="*/ 1324303 w 1324303"/>
              <a:gd name="connsiteY1" fmla="*/ 2501462 h 2501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24303" h="2501462">
                <a:moveTo>
                  <a:pt x="0" y="0"/>
                </a:moveTo>
                <a:lnTo>
                  <a:pt x="1324303" y="2501462"/>
                </a:lnTo>
              </a:path>
            </a:pathLst>
          </a:custGeom>
          <a:noFill/>
          <a:ln w="254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479B0CB-6D6E-43A1-B480-5F98D1D4D515}"/>
              </a:ext>
            </a:extLst>
          </p:cNvPr>
          <p:cNvSpPr/>
          <p:nvPr/>
        </p:nvSpPr>
        <p:spPr>
          <a:xfrm>
            <a:off x="2564524" y="3394841"/>
            <a:ext cx="1376855" cy="1933904"/>
          </a:xfrm>
          <a:custGeom>
            <a:avLst/>
            <a:gdLst>
              <a:gd name="connsiteX0" fmla="*/ 0 w 1376855"/>
              <a:gd name="connsiteY0" fmla="*/ 0 h 1933904"/>
              <a:gd name="connsiteX1" fmla="*/ 1376855 w 1376855"/>
              <a:gd name="connsiteY1" fmla="*/ 1933904 h 193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6855" h="1933904">
                <a:moveTo>
                  <a:pt x="0" y="0"/>
                </a:moveTo>
                <a:lnTo>
                  <a:pt x="1376855" y="1933904"/>
                </a:lnTo>
              </a:path>
            </a:pathLst>
          </a:cu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069717-FAB0-4571-9F82-E97566D00A94}"/>
              </a:ext>
            </a:extLst>
          </p:cNvPr>
          <p:cNvCxnSpPr>
            <a:cxnSpLocks/>
          </p:cNvCxnSpPr>
          <p:nvPr/>
        </p:nvCxnSpPr>
        <p:spPr>
          <a:xfrm flipH="1">
            <a:off x="2827283" y="2354317"/>
            <a:ext cx="1135117" cy="2532994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937DC1D-D600-418B-A845-E2AC7A4C3905}"/>
              </a:ext>
            </a:extLst>
          </p:cNvPr>
          <p:cNvSpPr/>
          <p:nvPr/>
        </p:nvSpPr>
        <p:spPr>
          <a:xfrm>
            <a:off x="2291255" y="3415862"/>
            <a:ext cx="1786759" cy="2178222"/>
          </a:xfrm>
          <a:custGeom>
            <a:avLst/>
            <a:gdLst>
              <a:gd name="connsiteX0" fmla="*/ 0 w 1786759"/>
              <a:gd name="connsiteY0" fmla="*/ 2102069 h 2178222"/>
              <a:gd name="connsiteX1" fmla="*/ 683173 w 1786759"/>
              <a:gd name="connsiteY1" fmla="*/ 1923393 h 2178222"/>
              <a:gd name="connsiteX2" fmla="*/ 1786759 w 1786759"/>
              <a:gd name="connsiteY2" fmla="*/ 0 h 2178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6759" h="2178222">
                <a:moveTo>
                  <a:pt x="0" y="2102069"/>
                </a:moveTo>
                <a:cubicBezTo>
                  <a:pt x="192690" y="2187903"/>
                  <a:pt x="385380" y="2273738"/>
                  <a:pt x="683173" y="1923393"/>
                </a:cubicBezTo>
                <a:cubicBezTo>
                  <a:pt x="980966" y="1573048"/>
                  <a:pt x="1383862" y="786524"/>
                  <a:pt x="1786759" y="0"/>
                </a:cubicBezTo>
              </a:path>
            </a:pathLst>
          </a:cu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2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7" grpId="0" animBg="1"/>
      <p:bldP spid="8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68D8EF-9E26-45AD-B1B2-26F06BA7E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72" y="167783"/>
            <a:ext cx="12118428" cy="73834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B10090-0560-485C-B03D-D71A8A7DB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3495320" cy="1453791"/>
          </a:xfrm>
          <a:solidFill>
            <a:srgbClr val="FF6600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B14AD-F5DF-4C92-B91B-53AA61188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064286" cy="2695903"/>
          </a:xfrm>
          <a:solidFill>
            <a:schemeClr val="accent3">
              <a:lumMod val="20000"/>
              <a:lumOff val="80000"/>
              <a:alpha val="11000"/>
            </a:schemeClr>
          </a:solidFill>
        </p:spPr>
        <p:txBody>
          <a:bodyPr>
            <a:norm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3200" b="1" dirty="0">
                <a:solidFill>
                  <a:srgbClr val="FFFF00"/>
                </a:solidFill>
              </a:rPr>
              <a:t>What do you think </a:t>
            </a:r>
            <a:r>
              <a:rPr lang="en-US" sz="3200" b="1" dirty="0">
                <a:solidFill>
                  <a:srgbClr val="FFFF00"/>
                </a:solidFill>
                <a:latin typeface="HelveticaLTStd-Cond"/>
              </a:rPr>
              <a:t>A Zero-Waste </a:t>
            </a:r>
            <a:r>
              <a:rPr lang="en-US" sz="3200" b="1" dirty="0">
                <a:solidFill>
                  <a:srgbClr val="FFFF00"/>
                </a:solidFill>
                <a:latin typeface="HelveticaLTStd-BlkCond"/>
              </a:rPr>
              <a:t>Lifestyle</a:t>
            </a:r>
            <a:r>
              <a:rPr lang="en-US" sz="3200" b="1" dirty="0">
                <a:solidFill>
                  <a:srgbClr val="FFFF00"/>
                </a:solidFill>
              </a:rPr>
              <a:t> means?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3200" b="1" dirty="0">
                <a:solidFill>
                  <a:srgbClr val="FFFF00"/>
                </a:solidFill>
              </a:rPr>
              <a:t>Do you think some people live a “zero-waste” lifestyle?</a:t>
            </a:r>
          </a:p>
        </p:txBody>
      </p:sp>
    </p:spTree>
    <p:extLst>
      <p:ext uri="{BB962C8B-B14F-4D97-AF65-F5344CB8AC3E}">
        <p14:creationId xmlns:p14="http://schemas.microsoft.com/office/powerpoint/2010/main" val="2148455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60B72-1820-420F-AF85-F0A1861EB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the article </a:t>
            </a:r>
            <a:br>
              <a:rPr lang="en-US" dirty="0"/>
            </a:br>
            <a:r>
              <a:rPr lang="en-US" sz="3600" dirty="0"/>
              <a:t>Circle </a:t>
            </a:r>
            <a:r>
              <a:rPr lang="en-US" sz="3600" dirty="0">
                <a:solidFill>
                  <a:srgbClr val="FF0000"/>
                </a:solidFill>
              </a:rPr>
              <a:t>T</a:t>
            </a:r>
            <a:r>
              <a:rPr lang="en-US" sz="3600" dirty="0"/>
              <a:t> for </a:t>
            </a:r>
            <a:r>
              <a:rPr lang="en-US" sz="3600" dirty="0">
                <a:solidFill>
                  <a:srgbClr val="FF0000"/>
                </a:solidFill>
              </a:rPr>
              <a:t>true</a:t>
            </a:r>
            <a:r>
              <a:rPr lang="en-US" sz="3600" dirty="0"/>
              <a:t> or </a:t>
            </a:r>
            <a:r>
              <a:rPr lang="en-US" sz="3600" dirty="0">
                <a:solidFill>
                  <a:srgbClr val="FF0000"/>
                </a:solidFill>
              </a:rPr>
              <a:t>F</a:t>
            </a:r>
            <a:r>
              <a:rPr lang="en-US" sz="3600" dirty="0"/>
              <a:t> for </a:t>
            </a:r>
            <a:r>
              <a:rPr lang="en-US" sz="3600" dirty="0">
                <a:solidFill>
                  <a:srgbClr val="FF0000"/>
                </a:solidFill>
              </a:rPr>
              <a:t>false.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AA8FE-7795-438C-BF03-A86DCC687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859" y="2168914"/>
            <a:ext cx="9720073" cy="4400051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600" dirty="0"/>
              <a:t>Kathryn Kellogg and her husband produce 680 kilos of trash each year.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Posts on Kellogg's blog encourage people to make better choices.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The </a:t>
            </a:r>
            <a:r>
              <a:rPr lang="en-US" sz="3600" dirty="0" err="1"/>
              <a:t>Frugalwoods</a:t>
            </a:r>
            <a:r>
              <a:rPr lang="en-US" sz="3600" dirty="0"/>
              <a:t>' main goal is to save money.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The </a:t>
            </a:r>
            <a:r>
              <a:rPr lang="en-US" sz="3600" dirty="0" err="1"/>
              <a:t>Frugalwoods</a:t>
            </a:r>
            <a:r>
              <a:rPr lang="en-US" sz="3600" dirty="0"/>
              <a:t>' daughter enjoys being outdoors with her parents.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So far, the zero-waste lifestyle is popular only in the US.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BB41CB-202A-440C-84BF-B03E98E4E928}"/>
              </a:ext>
            </a:extLst>
          </p:cNvPr>
          <p:cNvSpPr txBox="1"/>
          <p:nvPr/>
        </p:nvSpPr>
        <p:spPr>
          <a:xfrm>
            <a:off x="10466307" y="2084832"/>
            <a:ext cx="156341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T          F</a:t>
            </a:r>
          </a:p>
          <a:p>
            <a:endParaRPr lang="en-US" sz="2800" b="1" dirty="0">
              <a:solidFill>
                <a:srgbClr val="0070C0"/>
              </a:solidFill>
            </a:endParaRPr>
          </a:p>
          <a:p>
            <a:r>
              <a:rPr lang="en-US" sz="2800" b="1" dirty="0">
                <a:solidFill>
                  <a:srgbClr val="0070C0"/>
                </a:solidFill>
              </a:rPr>
              <a:t>T          F</a:t>
            </a:r>
          </a:p>
          <a:p>
            <a:endParaRPr lang="en-US" sz="2800" b="1" dirty="0">
              <a:solidFill>
                <a:srgbClr val="0070C0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rgbClr val="0070C0"/>
                </a:solidFill>
              </a:rPr>
              <a:t>T          F</a:t>
            </a:r>
          </a:p>
          <a:p>
            <a:pPr>
              <a:spcAft>
                <a:spcPts val="3600"/>
              </a:spcAft>
            </a:pPr>
            <a:r>
              <a:rPr lang="en-US" sz="2800" b="1" dirty="0">
                <a:solidFill>
                  <a:srgbClr val="0070C0"/>
                </a:solidFill>
              </a:rPr>
              <a:t>T          F</a:t>
            </a:r>
          </a:p>
          <a:p>
            <a:pPr>
              <a:spcAft>
                <a:spcPts val="3600"/>
              </a:spcAft>
            </a:pPr>
            <a:r>
              <a:rPr lang="en-US" sz="2800" b="1" dirty="0">
                <a:solidFill>
                  <a:srgbClr val="0070C0"/>
                </a:solidFill>
              </a:rPr>
              <a:t>T          F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67CB6B3-8A68-401A-BAA3-FDF2948A39C6}"/>
              </a:ext>
            </a:extLst>
          </p:cNvPr>
          <p:cNvSpPr/>
          <p:nvPr/>
        </p:nvSpPr>
        <p:spPr>
          <a:xfrm>
            <a:off x="11529849" y="2116362"/>
            <a:ext cx="489361" cy="437651"/>
          </a:xfrm>
          <a:prstGeom prst="ellipse">
            <a:avLst/>
          </a:prstGeom>
          <a:solidFill>
            <a:schemeClr val="lt1">
              <a:alpha val="0"/>
            </a:schemeClr>
          </a:solidFill>
          <a:ln w="444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221025-EC0F-440D-B225-BB419CD931E3}"/>
              </a:ext>
            </a:extLst>
          </p:cNvPr>
          <p:cNvSpPr/>
          <p:nvPr/>
        </p:nvSpPr>
        <p:spPr>
          <a:xfrm>
            <a:off x="10398621" y="2980839"/>
            <a:ext cx="489361" cy="437651"/>
          </a:xfrm>
          <a:prstGeom prst="ellipse">
            <a:avLst/>
          </a:prstGeom>
          <a:solidFill>
            <a:schemeClr val="lt1">
              <a:alpha val="0"/>
            </a:schemeClr>
          </a:solidFill>
          <a:ln w="444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E8FE80E-B2BB-48CF-A98E-D4B6D5D5FB94}"/>
              </a:ext>
            </a:extLst>
          </p:cNvPr>
          <p:cNvSpPr/>
          <p:nvPr/>
        </p:nvSpPr>
        <p:spPr>
          <a:xfrm>
            <a:off x="11472671" y="3834803"/>
            <a:ext cx="489361" cy="437651"/>
          </a:xfrm>
          <a:prstGeom prst="ellipse">
            <a:avLst/>
          </a:prstGeom>
          <a:solidFill>
            <a:schemeClr val="lt1">
              <a:alpha val="0"/>
            </a:schemeClr>
          </a:solidFill>
          <a:ln w="444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CF89A38-468B-4A21-B690-668FAFBE5BF9}"/>
              </a:ext>
            </a:extLst>
          </p:cNvPr>
          <p:cNvSpPr/>
          <p:nvPr/>
        </p:nvSpPr>
        <p:spPr>
          <a:xfrm>
            <a:off x="10434777" y="4401049"/>
            <a:ext cx="489361" cy="437651"/>
          </a:xfrm>
          <a:prstGeom prst="ellipse">
            <a:avLst/>
          </a:prstGeom>
          <a:solidFill>
            <a:schemeClr val="lt1">
              <a:alpha val="0"/>
            </a:schemeClr>
          </a:solidFill>
          <a:ln w="444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17A0630-4F3C-4D2A-AF26-644F7D01483F}"/>
              </a:ext>
            </a:extLst>
          </p:cNvPr>
          <p:cNvSpPr/>
          <p:nvPr/>
        </p:nvSpPr>
        <p:spPr>
          <a:xfrm>
            <a:off x="11530479" y="5322190"/>
            <a:ext cx="489361" cy="437651"/>
          </a:xfrm>
          <a:prstGeom prst="ellipse">
            <a:avLst/>
          </a:prstGeom>
          <a:solidFill>
            <a:schemeClr val="lt1">
              <a:alpha val="0"/>
            </a:schemeClr>
          </a:solidFill>
          <a:ln w="444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3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9076F-046B-46A1-977A-F92216FD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432148" cy="1499616"/>
          </a:xfrm>
        </p:spPr>
        <p:txBody>
          <a:bodyPr>
            <a:normAutofit/>
          </a:bodyPr>
          <a:lstStyle/>
          <a:p>
            <a:r>
              <a:rPr lang="en-US" b="1" i="0" dirty="0">
                <a:solidFill>
                  <a:srgbClr val="081C36"/>
                </a:solidFill>
                <a:effectLst/>
                <a:latin typeface="SegoeuiPc"/>
              </a:rPr>
              <a:t>Find words that mean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39AA9-FD46-49F1-B9E2-2160DA378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725" y="1739462"/>
            <a:ext cx="10767848" cy="4533322"/>
          </a:xfrm>
        </p:spPr>
        <p:txBody>
          <a:bodyPr>
            <a:normAutofit/>
          </a:bodyPr>
          <a:lstStyle/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en-US" sz="2400" b="1" i="0" dirty="0">
                <a:solidFill>
                  <a:srgbClr val="081C36"/>
                </a:solidFill>
                <a:effectLst/>
                <a:latin typeface="SegoeuiPc"/>
              </a:rPr>
              <a:t>waste materials or things that you no longer need </a:t>
            </a:r>
            <a:r>
              <a:rPr lang="en-US" sz="2400" b="0" i="1" dirty="0">
                <a:solidFill>
                  <a:srgbClr val="081C36"/>
                </a:solidFill>
                <a:effectLst/>
                <a:latin typeface="SegoeuiPc"/>
              </a:rPr>
              <a:t>(noun, paragraph 1)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81C36"/>
                </a:solidFill>
                <a:latin typeface="SegoeuiPc"/>
              </a:rPr>
              <a:t>a container with a wide opening at the top </a:t>
            </a:r>
            <a:r>
              <a:rPr lang="en-US" sz="2400" i="1" dirty="0">
                <a:solidFill>
                  <a:srgbClr val="081C36"/>
                </a:solidFill>
                <a:latin typeface="SegoeuiPc"/>
              </a:rPr>
              <a:t>(noun, paragraph 1)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81C36"/>
                </a:solidFill>
                <a:latin typeface="SegoeuiPc"/>
              </a:rPr>
              <a:t>a purpose or target </a:t>
            </a:r>
            <a:r>
              <a:rPr lang="en-US" sz="2400" i="1" dirty="0">
                <a:solidFill>
                  <a:srgbClr val="081C36"/>
                </a:solidFill>
                <a:latin typeface="SegoeuiPc"/>
              </a:rPr>
              <a:t>(noun, paragraph 3) 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81C36"/>
                </a:solidFill>
                <a:latin typeface="SegoeuiPc"/>
              </a:rPr>
              <a:t>loves very much</a:t>
            </a:r>
            <a:r>
              <a:rPr lang="en-US" sz="2400" dirty="0">
                <a:solidFill>
                  <a:srgbClr val="081C36"/>
                </a:solidFill>
                <a:latin typeface="SegoeuiPc"/>
              </a:rPr>
              <a:t> </a:t>
            </a:r>
            <a:r>
              <a:rPr lang="en-US" sz="2400" i="1" dirty="0">
                <a:solidFill>
                  <a:srgbClr val="081C36"/>
                </a:solidFill>
                <a:latin typeface="SegoeuiPc"/>
              </a:rPr>
              <a:t>(verb, paragraph 3)</a:t>
            </a:r>
          </a:p>
          <a:p>
            <a:pPr marL="457200" indent="-457200">
              <a:buFont typeface="+mj-lt"/>
              <a:buAutoNum type="arabicPeriod"/>
            </a:pP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07C0F2-160A-49B5-A268-647EF249AD40}"/>
              </a:ext>
            </a:extLst>
          </p:cNvPr>
          <p:cNvSpPr txBox="1"/>
          <p:nvPr/>
        </p:nvSpPr>
        <p:spPr>
          <a:xfrm>
            <a:off x="2722179" y="2554014"/>
            <a:ext cx="2984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trash</a:t>
            </a:r>
            <a:endParaRPr lang="en-US" sz="2800" b="1" i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65628D-18B9-4899-AFD2-2192B8566966}"/>
              </a:ext>
            </a:extLst>
          </p:cNvPr>
          <p:cNvSpPr txBox="1"/>
          <p:nvPr/>
        </p:nvSpPr>
        <p:spPr>
          <a:xfrm>
            <a:off x="2601310" y="3780767"/>
            <a:ext cx="2984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Segoe Print" panose="02000600000000000000" pitchFamily="2" charset="0"/>
              </a:rPr>
              <a:t>glass jar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1F0E70-530A-4B1F-BA4A-8C02FB0C2489}"/>
              </a:ext>
            </a:extLst>
          </p:cNvPr>
          <p:cNvSpPr txBox="1"/>
          <p:nvPr/>
        </p:nvSpPr>
        <p:spPr>
          <a:xfrm>
            <a:off x="2511973" y="4921342"/>
            <a:ext cx="2984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Segoe Print" panose="02000600000000000000" pitchFamily="2" charset="0"/>
              </a:rPr>
              <a:t>goal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71FD0D-2CB9-4AE7-B926-779086A947AA}"/>
              </a:ext>
            </a:extLst>
          </p:cNvPr>
          <p:cNvSpPr txBox="1"/>
          <p:nvPr/>
        </p:nvSpPr>
        <p:spPr>
          <a:xfrm>
            <a:off x="2280744" y="5999922"/>
            <a:ext cx="2984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Segoe Print" panose="02000600000000000000" pitchFamily="2" charset="0"/>
              </a:rPr>
              <a:t>adores</a:t>
            </a:r>
          </a:p>
        </p:txBody>
      </p:sp>
    </p:spTree>
    <p:extLst>
      <p:ext uri="{BB962C8B-B14F-4D97-AF65-F5344CB8AC3E}">
        <p14:creationId xmlns:p14="http://schemas.microsoft.com/office/powerpoint/2010/main" val="242116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69712-CFF3-4AC2-90C3-9837F85ED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i="0" dirty="0">
                <a:solidFill>
                  <a:srgbClr val="24408E"/>
                </a:solidFill>
                <a:effectLst/>
                <a:latin typeface="HelveticaLTStd-Blk"/>
              </a:rPr>
              <a:t>GOAL CHECK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EAB74-0772-45C3-B8CF-AF55460F2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923393"/>
            <a:ext cx="9720073" cy="4385967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/>
              <a:t>What might you like and dislike about a person's lifestyle?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/>
              <a:t>What might make a lifestyle satisfying for the person?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A869B1-AC8C-4457-ADB9-BA591CC61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28" y="4577097"/>
            <a:ext cx="5281410" cy="21463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B123E7-7E8D-46B1-9963-A85FE5C81E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981" y="4577097"/>
            <a:ext cx="5761291" cy="212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926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B6307-0E59-4947-B8C0-D90CA245A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AA688-DFD0-4019-95B4-7F33F5A76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FC1E49-02E2-4965-97E8-6A924E009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774" y="873337"/>
            <a:ext cx="9808780" cy="511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4409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242</TotalTime>
  <Words>339</Words>
  <Application>Microsoft Office PowerPoint</Application>
  <PresentationFormat>Widescreen</PresentationFormat>
  <Paragraphs>53</Paragraphs>
  <Slides>17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Google Sans</vt:lpstr>
      <vt:lpstr>HelveticaLTStd-Blk</vt:lpstr>
      <vt:lpstr>HelveticaLTStd-BlkCond</vt:lpstr>
      <vt:lpstr>HelveticaLTStd-Cond</vt:lpstr>
      <vt:lpstr>Segoe Print</vt:lpstr>
      <vt:lpstr>SegoeuiPc</vt:lpstr>
      <vt:lpstr>Tw Cen MT</vt:lpstr>
      <vt:lpstr>Tw Cen MT Condensed</vt:lpstr>
      <vt:lpstr>Wingdings</vt:lpstr>
      <vt:lpstr>Wingdings 3</vt:lpstr>
      <vt:lpstr>Integral</vt:lpstr>
      <vt:lpstr>Document</vt:lpstr>
      <vt:lpstr>Reading:  A ZERO WASTE LIFESTYLES </vt:lpstr>
      <vt:lpstr>Warm-up game: What’s your lifestyle?</vt:lpstr>
      <vt:lpstr>Warm-up game: What’s your lifestyle?</vt:lpstr>
      <vt:lpstr>Warm-up game: What’s your lifestyle?</vt:lpstr>
      <vt:lpstr>Warm-up game: What’s your lifestyle?</vt:lpstr>
      <vt:lpstr>Warm-up game: What’s your lifestyle?</vt:lpstr>
      <vt:lpstr>Warm-up game: What’s your lifestyle?</vt:lpstr>
      <vt:lpstr>Warm-up game: What’s your lifestyle?</vt:lpstr>
      <vt:lpstr>Brainstorming: what is a lifestyle?</vt:lpstr>
      <vt:lpstr>MY WORLD  Which would you choose, and why?   </vt:lpstr>
      <vt:lpstr>PowerPoint Presentation</vt:lpstr>
      <vt:lpstr>Vocabulary: match words and definitions</vt:lpstr>
      <vt:lpstr>Discussion</vt:lpstr>
      <vt:lpstr>Read the article  Circle T for true or F for false.</vt:lpstr>
      <vt:lpstr>Find words that mean</vt:lpstr>
      <vt:lpstr>GOAL CHECK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Lương Thị Minh Phương</cp:lastModifiedBy>
  <cp:revision>32</cp:revision>
  <dcterms:created xsi:type="dcterms:W3CDTF">2023-08-16T18:36:49Z</dcterms:created>
  <dcterms:modified xsi:type="dcterms:W3CDTF">2023-09-02T09:51:46Z</dcterms:modified>
</cp:coreProperties>
</file>