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9" r:id="rId4"/>
    <p:sldId id="272" r:id="rId5"/>
    <p:sldId id="273" r:id="rId6"/>
    <p:sldId id="270" r:id="rId7"/>
    <p:sldId id="274" r:id="rId8"/>
    <p:sldId id="257" r:id="rId9"/>
    <p:sldId id="275" r:id="rId10"/>
    <p:sldId id="271" r:id="rId11"/>
    <p:sldId id="258" r:id="rId12"/>
    <p:sldId id="261" r:id="rId13"/>
    <p:sldId id="260" r:id="rId14"/>
    <p:sldId id="262" r:id="rId15"/>
    <p:sldId id="264" r:id="rId16"/>
    <p:sldId id="265" r:id="rId17"/>
    <p:sldId id="266" r:id="rId18"/>
    <p:sldId id="267" r:id="rId19"/>
    <p:sldId id="263" r:id="rId20"/>
    <p:sldId id="25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	opener - vocabulary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8– CONSERVATION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ED58-32CD-4B6D-BDA3-5A651D0B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672" y="247904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Warm-up: Let’s watch a video</a:t>
            </a:r>
          </a:p>
        </p:txBody>
      </p:sp>
      <p:pic>
        <p:nvPicPr>
          <p:cNvPr id="4" name="Causes and Effects of Climate Change _ National Geographic">
            <a:hlinkClick r:id="" action="ppaction://media"/>
            <a:extLst>
              <a:ext uri="{FF2B5EF4-FFF2-40B4-BE49-F238E27FC236}">
                <a16:creationId xmlns:a16="http://schemas.microsoft.com/office/drawing/2014/main" id="{E00AFA0C-2C91-4F8F-8F22-6C6C9912878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5672" y="1747520"/>
            <a:ext cx="7780655" cy="4376510"/>
          </a:xfrm>
        </p:spPr>
      </p:pic>
    </p:spTree>
    <p:extLst>
      <p:ext uri="{BB962C8B-B14F-4D97-AF65-F5344CB8AC3E}">
        <p14:creationId xmlns:p14="http://schemas.microsoft.com/office/powerpoint/2010/main" val="129241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77973-025B-45FA-BC2F-277847F95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Causes and effects according to the video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524608-7249-4D0B-ABEC-95CFA256F11F}"/>
              </a:ext>
            </a:extLst>
          </p:cNvPr>
          <p:cNvSpPr txBox="1"/>
          <p:nvPr/>
        </p:nvSpPr>
        <p:spPr>
          <a:xfrm>
            <a:off x="566928" y="2158844"/>
            <a:ext cx="5811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Causes: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The green-house effect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52F26A-66E2-4A1C-8DD1-DFF60BF9C3C1}"/>
              </a:ext>
            </a:extLst>
          </p:cNvPr>
          <p:cNvSpPr txBox="1"/>
          <p:nvPr/>
        </p:nvSpPr>
        <p:spPr>
          <a:xfrm>
            <a:off x="7517827" y="2058057"/>
            <a:ext cx="168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Effects: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E4C1B2-9637-41D8-AA66-00FF6683ABB7}"/>
              </a:ext>
            </a:extLst>
          </p:cNvPr>
          <p:cNvSpPr txBox="1"/>
          <p:nvPr/>
        </p:nvSpPr>
        <p:spPr>
          <a:xfrm>
            <a:off x="4734560" y="2782669"/>
            <a:ext cx="719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>
              <a:buFontTx/>
              <a:buChar char="-"/>
            </a:pPr>
            <a:r>
              <a:rPr lang="en-US" sz="3600" b="1" dirty="0">
                <a:solidFill>
                  <a:srgbClr val="0070C0"/>
                </a:solidFill>
              </a:rPr>
              <a:t>Increasing Earth’s temperature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13C3C-D7DE-4F35-BF88-EDD9A6444615}"/>
              </a:ext>
            </a:extLst>
          </p:cNvPr>
          <p:cNvSpPr txBox="1"/>
          <p:nvPr/>
        </p:nvSpPr>
        <p:spPr>
          <a:xfrm>
            <a:off x="4444999" y="3373018"/>
            <a:ext cx="5252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>
              <a:buFontTx/>
              <a:buChar char="-"/>
            </a:pPr>
            <a:r>
              <a:rPr lang="en-US" sz="3600" b="1" dirty="0">
                <a:solidFill>
                  <a:srgbClr val="0070C0"/>
                </a:solidFill>
              </a:rPr>
              <a:t>Changing weather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2D8117-6D48-4172-8BA8-B8AFF2B7901A}"/>
              </a:ext>
            </a:extLst>
          </p:cNvPr>
          <p:cNvSpPr txBox="1"/>
          <p:nvPr/>
        </p:nvSpPr>
        <p:spPr>
          <a:xfrm>
            <a:off x="4297679" y="3944320"/>
            <a:ext cx="6146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>
              <a:buFontTx/>
              <a:buChar char="-"/>
            </a:pPr>
            <a:r>
              <a:rPr lang="en-US" sz="3600" b="1" dirty="0">
                <a:solidFill>
                  <a:srgbClr val="0070C0"/>
                </a:solidFill>
              </a:rPr>
              <a:t>Agriculture challenges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65FFA7-E94B-47F5-BF8B-040DC9785EC8}"/>
              </a:ext>
            </a:extLst>
          </p:cNvPr>
          <p:cNvSpPr txBox="1"/>
          <p:nvPr/>
        </p:nvSpPr>
        <p:spPr>
          <a:xfrm>
            <a:off x="5028627" y="4518072"/>
            <a:ext cx="4236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>
              <a:buFontTx/>
              <a:buChar char="-"/>
            </a:pPr>
            <a:r>
              <a:rPr lang="en-US" sz="3600" b="1" dirty="0">
                <a:solidFill>
                  <a:srgbClr val="0070C0"/>
                </a:solidFill>
              </a:rPr>
              <a:t>Affecting health</a:t>
            </a:r>
          </a:p>
        </p:txBody>
      </p:sp>
    </p:spTree>
    <p:extLst>
      <p:ext uri="{BB962C8B-B14F-4D97-AF65-F5344CB8AC3E}">
        <p14:creationId xmlns:p14="http://schemas.microsoft.com/office/powerpoint/2010/main" val="420896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4398-20AA-45DC-9FE6-1A1EDC85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517632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Conservation &amp; environmental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C9F37-2CD3-4917-B3A9-11E9F2420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Conservation</a:t>
            </a:r>
            <a:r>
              <a:rPr lang="en-US" sz="32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(n): prevention of </a:t>
            </a:r>
            <a:r>
              <a:rPr lang="en-US" sz="3200" b="1" i="0" strike="noStrike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wasteful</a:t>
            </a:r>
            <a:r>
              <a:rPr lang="en-US" sz="32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use of a resource.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</a:rPr>
              <a:t>Environmental issue </a:t>
            </a:r>
            <a:r>
              <a:rPr lang="en-US" sz="3200" b="1" dirty="0">
                <a:solidFill>
                  <a:srgbClr val="202124"/>
                </a:solidFill>
                <a:latin typeface="arial" panose="020B0604020202020204" pitchFamily="34" charset="0"/>
              </a:rPr>
              <a:t>(n): </a:t>
            </a:r>
            <a:r>
              <a:rPr lang="en-US" sz="3200" b="1" i="0" dirty="0">
                <a:solidFill>
                  <a:srgbClr val="040C28"/>
                </a:solidFill>
                <a:effectLst/>
                <a:latin typeface="Google Sans"/>
              </a:rPr>
              <a:t>climate change, pollution, environmental degradation, and resource depletion.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4823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78C40-E5A9-42B4-8DB9-5061B1876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883392" cy="1499616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What do you know?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F8156-060E-4905-81B7-C23ADED61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4400" dirty="0"/>
              <a:t>Environmental problems?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400" dirty="0"/>
              <a:t>Impacts?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4400" dirty="0"/>
              <a:t>Suggested solutions?</a:t>
            </a:r>
          </a:p>
        </p:txBody>
      </p:sp>
    </p:spTree>
    <p:extLst>
      <p:ext uri="{BB962C8B-B14F-4D97-AF65-F5344CB8AC3E}">
        <p14:creationId xmlns:p14="http://schemas.microsoft.com/office/powerpoint/2010/main" val="1576194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EF64F-1170-4D75-9810-4DD1510B5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447" y="-162560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Environmental issues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8CC51-0ACE-49D3-A40B-BFCAEC4F0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D73316-4216-423C-AC37-AD862DF48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886" y="901290"/>
            <a:ext cx="11060068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55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27FDF2-7BBF-4C84-B13B-D966216C5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80" y="29067"/>
            <a:ext cx="5959192" cy="67998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9E3CC0-BF63-4F40-B055-20560A3EA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572" y="12415"/>
            <a:ext cx="5806666" cy="67998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5E0A10-1D42-4625-A61B-23F0AE3C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59" y="175880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highlight>
                  <a:srgbClr val="FFFF00"/>
                </a:highlight>
              </a:rPr>
              <a:t>About the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24890-B79C-4ED7-820C-F4FAB540D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52" y="1838960"/>
            <a:ext cx="10867696" cy="44704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This photo was taken by Thomas P. </a:t>
            </a:r>
            <a:r>
              <a:rPr lang="en-US" sz="2400" b="0" i="0" dirty="0" err="1">
                <a:solidFill>
                  <a:srgbClr val="242021"/>
                </a:solidFill>
                <a:effectLst/>
                <a:latin typeface="HelveticaLTStd-Light"/>
              </a:rPr>
              <a:t>Peschak</a:t>
            </a: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, a conservationist and National Geographic photographer.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0" i="0" dirty="0" err="1">
                <a:solidFill>
                  <a:srgbClr val="242021"/>
                </a:solidFill>
                <a:effectLst/>
                <a:latin typeface="HelveticaLTStd-Light"/>
              </a:rPr>
              <a:t>Peschak</a:t>
            </a: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 focuses particularly on marine conservation issues. Here, a gray whale approaches a boat in San Ignacio Lagoon, Baja California, Mexico.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These whales make a 6,000-mile (9,656-km) journey from the cold waters near Alaska to the warmer waters of Baja California, where they breed and have their babies, called calves.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The gray whale is one of the few endangered species success stories.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Thanks to international conservation efforts, their population has grown significantly, and they are no longer on the endangered species list.</a:t>
            </a:r>
          </a:p>
        </p:txBody>
      </p:sp>
    </p:spTree>
    <p:extLst>
      <p:ext uri="{BB962C8B-B14F-4D97-AF65-F5344CB8AC3E}">
        <p14:creationId xmlns:p14="http://schemas.microsoft.com/office/powerpoint/2010/main" val="89314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3EA3C-AA3A-4DA9-8A5A-10D25258D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A6536-722F-4F46-8E72-E358F306E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FD8526-5CB4-4157-9910-97FAEBC35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80" y="29067"/>
            <a:ext cx="5959192" cy="67998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F0D115-3F4B-446D-994C-C2F3E138D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412" y="18907"/>
            <a:ext cx="5806666" cy="67998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3085C7-9C90-4D99-B62B-E9520F04F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572" y="12415"/>
            <a:ext cx="5806666" cy="679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9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EDFE0FED-2D99-4E09-AEBC-820A16929C5F}"/>
              </a:ext>
            </a:extLst>
          </p:cNvPr>
          <p:cNvSpPr/>
          <p:nvPr/>
        </p:nvSpPr>
        <p:spPr>
          <a:xfrm>
            <a:off x="6096001" y="1524000"/>
            <a:ext cx="5906814" cy="2427890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i="1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will happen if you don’t come to our next class?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84DECB-3048-4954-81CA-31016A26D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Talk about 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71A50-1AB0-4841-B1B0-636806715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5492286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400" b="1" dirty="0"/>
              <a:t>miss the class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b="1" dirty="0"/>
              <a:t>cannot acquire new knowledge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b="1" dirty="0"/>
              <a:t>may miss the test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b="1" dirty="0"/>
              <a:t>break the class rule =&gt; may be punished?</a:t>
            </a:r>
          </a:p>
          <a:p>
            <a:pPr marL="0" indent="0">
              <a:buNone/>
            </a:pP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422389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D2AD7-8379-4168-AA1D-85F350E4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6B42B-F8D8-410B-AC44-307E0196A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8BA1ED-D0D7-4DF9-8C96-13CF5A249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5964" y="924560"/>
            <a:ext cx="9720072" cy="51782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E3119F-C773-4984-837B-6E543BF7DE0E}"/>
              </a:ext>
            </a:extLst>
          </p:cNvPr>
          <p:cNvSpPr/>
          <p:nvPr/>
        </p:nvSpPr>
        <p:spPr>
          <a:xfrm>
            <a:off x="1164844" y="5615098"/>
            <a:ext cx="6394196" cy="4876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do you know about this animal?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826A5A-F5EC-46EF-8928-C9CB2733D5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55650" y="4054617"/>
            <a:ext cx="2629267" cy="204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3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7117-44FB-43C3-BE28-FA6A83A77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0" i="0" dirty="0">
                <a:solidFill>
                  <a:srgbClr val="C00000"/>
                </a:solidFill>
                <a:effectLst/>
                <a:latin typeface="HelveticaLTStd-Roman"/>
              </a:rPr>
              <a:t>Climate Change</a:t>
            </a:r>
            <a:r>
              <a:rPr lang="en-US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3D1EB-4045-4E74-885C-B95482DD8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99920"/>
            <a:ext cx="9989312" cy="461264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4000"/>
              </a:lnSpc>
            </a:pPr>
            <a:r>
              <a:rPr lang="en-US" sz="3200" dirty="0"/>
              <a:t>Polar bears live on the Arctic sea ice. It is their natural </a:t>
            </a:r>
            <a:r>
              <a:rPr lang="en-US" sz="3200" dirty="0">
                <a:solidFill>
                  <a:srgbClr val="0070C0"/>
                </a:solidFill>
              </a:rPr>
              <a:t>habitat</a:t>
            </a:r>
            <a:r>
              <a:rPr lang="en-US" sz="3200" dirty="0"/>
              <a:t>. From these ice platforms, they can catch seals to eat. The ice is very important for polar bears, but sadly it is </a:t>
            </a:r>
            <a:r>
              <a:rPr lang="en-US" sz="3200" dirty="0">
                <a:solidFill>
                  <a:srgbClr val="0070C0"/>
                </a:solidFill>
              </a:rPr>
              <a:t>disappearing </a:t>
            </a:r>
            <a:r>
              <a:rPr lang="en-US" sz="3200" dirty="0"/>
              <a:t>because of climate change. The world is getting warmer and the Arctic ice is </a:t>
            </a:r>
            <a:r>
              <a:rPr lang="en-US" sz="3200" dirty="0">
                <a:solidFill>
                  <a:srgbClr val="0070C0"/>
                </a:solidFill>
              </a:rPr>
              <a:t>melting</a:t>
            </a:r>
            <a:r>
              <a:rPr lang="en-US" sz="3200" dirty="0"/>
              <a:t>. If the ice disappears, polar bears will have a hard time finding food. If we don't try to stop climate change, polar bears and other </a:t>
            </a:r>
            <a:r>
              <a:rPr lang="en-US" sz="3200" dirty="0">
                <a:solidFill>
                  <a:srgbClr val="0070C0"/>
                </a:solidFill>
              </a:rPr>
              <a:t>wild </a:t>
            </a:r>
            <a:r>
              <a:rPr lang="en-US" sz="3200" dirty="0"/>
              <a:t>animals are going to become </a:t>
            </a:r>
            <a:r>
              <a:rPr lang="en-US" sz="3200" dirty="0">
                <a:solidFill>
                  <a:srgbClr val="0070C0"/>
                </a:solidFill>
              </a:rPr>
              <a:t>extinct</a:t>
            </a:r>
            <a:r>
              <a:rPr lang="en-US" sz="3200" dirty="0"/>
              <a:t>. We need to </a:t>
            </a:r>
            <a:r>
              <a:rPr lang="en-US" sz="3200" dirty="0">
                <a:solidFill>
                  <a:srgbClr val="0070C0"/>
                </a:solidFill>
              </a:rPr>
              <a:t>protect</a:t>
            </a:r>
            <a:r>
              <a:rPr lang="en-US" sz="3200" dirty="0"/>
              <a:t> these endangered species. They are all an important part of the natural world.</a:t>
            </a:r>
          </a:p>
        </p:txBody>
      </p:sp>
    </p:spTree>
    <p:extLst>
      <p:ext uri="{BB962C8B-B14F-4D97-AF65-F5344CB8AC3E}">
        <p14:creationId xmlns:p14="http://schemas.microsoft.com/office/powerpoint/2010/main" val="1770318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AFDB7-B458-4A54-84AF-CCE9DCD11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47" y="242200"/>
            <a:ext cx="11419840" cy="149961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</a:rPr>
              <a:t>Match the words in the text with their meaning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2689A-1AC3-47DB-8339-A07187C1D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358BF2-B6F2-4AA8-8C62-70448E612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847" y="1609468"/>
            <a:ext cx="11253171" cy="50063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E4B4448-D8AE-4F94-881A-3FB791972EE7}"/>
              </a:ext>
            </a:extLst>
          </p:cNvPr>
          <p:cNvSpPr/>
          <p:nvPr/>
        </p:nvSpPr>
        <p:spPr>
          <a:xfrm>
            <a:off x="1158240" y="2214880"/>
            <a:ext cx="3251200" cy="4978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F0E461-E71D-4286-A788-8B5D3E5233A8}"/>
              </a:ext>
            </a:extLst>
          </p:cNvPr>
          <p:cNvSpPr/>
          <p:nvPr/>
        </p:nvSpPr>
        <p:spPr>
          <a:xfrm>
            <a:off x="1024128" y="2816422"/>
            <a:ext cx="3251200" cy="4978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CE2B3F-4CC3-4B84-83ED-F80D36C9880B}"/>
              </a:ext>
            </a:extLst>
          </p:cNvPr>
          <p:cNvSpPr/>
          <p:nvPr/>
        </p:nvSpPr>
        <p:spPr>
          <a:xfrm>
            <a:off x="1024128" y="3430051"/>
            <a:ext cx="3251200" cy="4978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C1EA8D-AB53-4DAF-A5CE-046D7052545B}"/>
              </a:ext>
            </a:extLst>
          </p:cNvPr>
          <p:cNvSpPr/>
          <p:nvPr/>
        </p:nvSpPr>
        <p:spPr>
          <a:xfrm>
            <a:off x="1176528" y="4079987"/>
            <a:ext cx="3251200" cy="45223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6AA43D-FBF9-41BC-8245-4FD66A7614B4}"/>
              </a:ext>
            </a:extLst>
          </p:cNvPr>
          <p:cNvSpPr/>
          <p:nvPr/>
        </p:nvSpPr>
        <p:spPr>
          <a:xfrm>
            <a:off x="977205" y="4642503"/>
            <a:ext cx="3251200" cy="4978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CFE67A-2852-4ECC-A66C-F1B62DD5B9CB}"/>
              </a:ext>
            </a:extLst>
          </p:cNvPr>
          <p:cNvSpPr/>
          <p:nvPr/>
        </p:nvSpPr>
        <p:spPr>
          <a:xfrm>
            <a:off x="1024128" y="5268997"/>
            <a:ext cx="3251200" cy="4978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DC7AE0-95FD-4FE1-980C-B9A76630DEBF}"/>
              </a:ext>
            </a:extLst>
          </p:cNvPr>
          <p:cNvSpPr/>
          <p:nvPr/>
        </p:nvSpPr>
        <p:spPr>
          <a:xfrm>
            <a:off x="1024128" y="5883070"/>
            <a:ext cx="3251200" cy="4978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58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19D57-78F4-4BBB-B87A-40960DD7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Listen and repeat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89EF8-4D99-4035-A370-12200A969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1883664"/>
            <a:ext cx="10993120" cy="4389120"/>
          </a:xfrm>
        </p:spPr>
        <p:txBody>
          <a:bodyPr numCol="2">
            <a:normAutofit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Habitat (n) </a:t>
            </a:r>
            <a:r>
              <a:rPr lang="en-US" sz="3200" b="1" dirty="0" err="1"/>
              <a:t>Môi</a:t>
            </a:r>
            <a:r>
              <a:rPr lang="en-US" sz="3200" b="1" dirty="0"/>
              <a:t> </a:t>
            </a:r>
            <a:r>
              <a:rPr lang="en-US" sz="3200" b="1" dirty="0" err="1"/>
              <a:t>trường</a:t>
            </a:r>
            <a:r>
              <a:rPr lang="en-US" sz="3200" b="1" dirty="0"/>
              <a:t> </a:t>
            </a:r>
            <a:r>
              <a:rPr lang="en-US" sz="3200" b="1" dirty="0" err="1"/>
              <a:t>sống</a:t>
            </a:r>
            <a:endParaRPr lang="en-US" sz="3200" b="1" dirty="0"/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Disappear (v): </a:t>
            </a:r>
            <a:r>
              <a:rPr lang="en-US" sz="3200" b="1" dirty="0" err="1"/>
              <a:t>biến</a:t>
            </a:r>
            <a:r>
              <a:rPr lang="en-US" sz="3200" b="1" dirty="0"/>
              <a:t> </a:t>
            </a:r>
            <a:r>
              <a:rPr lang="en-US" sz="3200" b="1" dirty="0" err="1"/>
              <a:t>mất</a:t>
            </a:r>
            <a:endParaRPr lang="en-US" sz="3200" b="1" dirty="0"/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Climate (n) </a:t>
            </a:r>
            <a:r>
              <a:rPr lang="en-US" sz="3200" b="1" dirty="0" err="1"/>
              <a:t>khí</a:t>
            </a:r>
            <a:r>
              <a:rPr lang="en-US" sz="3200" b="1" dirty="0"/>
              <a:t> </a:t>
            </a:r>
            <a:r>
              <a:rPr lang="en-US" sz="3200" b="1" dirty="0" err="1"/>
              <a:t>hậu</a:t>
            </a:r>
            <a:endParaRPr lang="en-US" sz="3200" b="1" dirty="0"/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Species (n) </a:t>
            </a:r>
            <a:r>
              <a:rPr lang="en-US" sz="3200" b="1" dirty="0" err="1"/>
              <a:t>giống</a:t>
            </a:r>
            <a:r>
              <a:rPr lang="en-US" sz="3200" b="1" dirty="0"/>
              <a:t> </a:t>
            </a:r>
            <a:r>
              <a:rPr lang="en-US" sz="3200" b="1" dirty="0" err="1"/>
              <a:t>loài</a:t>
            </a:r>
            <a:endParaRPr lang="en-US" sz="3200" b="1" dirty="0"/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Melt (v) tan </a:t>
            </a:r>
            <a:r>
              <a:rPr lang="en-US" sz="3200" b="1" dirty="0" err="1"/>
              <a:t>chảy</a:t>
            </a:r>
            <a:endParaRPr lang="en-US" sz="3200" b="1" dirty="0"/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Wild (adj) </a:t>
            </a:r>
            <a:r>
              <a:rPr lang="en-US" sz="3200" b="1" dirty="0" err="1"/>
              <a:t>hoang</a:t>
            </a:r>
            <a:r>
              <a:rPr lang="en-US" sz="3200" b="1" dirty="0"/>
              <a:t> </a:t>
            </a:r>
            <a:r>
              <a:rPr lang="en-US" sz="3200" b="1" dirty="0" err="1"/>
              <a:t>dã</a:t>
            </a:r>
            <a:endParaRPr lang="en-US" sz="3200" b="1" dirty="0"/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Extinct (v) </a:t>
            </a:r>
            <a:r>
              <a:rPr lang="en-US" sz="3200" b="1" dirty="0" err="1"/>
              <a:t>tuyệt</a:t>
            </a:r>
            <a:r>
              <a:rPr lang="en-US" sz="3200" b="1" dirty="0"/>
              <a:t> </a:t>
            </a:r>
            <a:r>
              <a:rPr lang="en-US" sz="3200" b="1" dirty="0" err="1"/>
              <a:t>chủng</a:t>
            </a:r>
            <a:endParaRPr lang="en-US" sz="3200" b="1" dirty="0"/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v"/>
            </a:pPr>
            <a:r>
              <a:rPr lang="en-US" sz="3200" b="1" dirty="0"/>
              <a:t>Protect (v) </a:t>
            </a:r>
            <a:r>
              <a:rPr lang="en-US" sz="3200" b="1" dirty="0" err="1"/>
              <a:t>bảo</a:t>
            </a:r>
            <a:r>
              <a:rPr lang="en-US" sz="3200" b="1" dirty="0"/>
              <a:t> </a:t>
            </a:r>
            <a:r>
              <a:rPr lang="en-US" sz="3200" b="1" dirty="0" err="1"/>
              <a:t>vệ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5542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202E9-82F2-400F-A0F6-0B12A914D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Complete sentences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1D93B-C27D-456D-A128-42CD8FC4D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39309"/>
            <a:ext cx="10432148" cy="4656083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When people out down forests, many ______ animals lose their ___________.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The Arctic has a cold _________ in the winter, the temperature can be 50°C.</a:t>
            </a:r>
            <a:endParaRPr lang="en-US" sz="2400" dirty="0">
              <a:solidFill>
                <a:srgbClr val="081C36"/>
              </a:solidFill>
              <a:latin typeface="SegoeuiPc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3200" dirty="0"/>
              <a:t>Some people are trying to _________ nature by changing some of their habits.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3200" dirty="0"/>
              <a:t>The number of gorillas in the world now is very small. They are an endangered _________.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7B3422-400D-401D-AA25-8824ECA41F50}"/>
              </a:ext>
            </a:extLst>
          </p:cNvPr>
          <p:cNvSpPr txBox="1"/>
          <p:nvPr/>
        </p:nvSpPr>
        <p:spPr>
          <a:xfrm>
            <a:off x="8135007" y="1761666"/>
            <a:ext cx="208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wild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8CDE21-B2D1-4268-9DA4-C9DF2CEBA408}"/>
              </a:ext>
            </a:extLst>
          </p:cNvPr>
          <p:cNvSpPr txBox="1"/>
          <p:nvPr/>
        </p:nvSpPr>
        <p:spPr>
          <a:xfrm>
            <a:off x="2606565" y="2162475"/>
            <a:ext cx="208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habitat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964033-8F9C-4941-8A77-C853217593EF}"/>
              </a:ext>
            </a:extLst>
          </p:cNvPr>
          <p:cNvSpPr txBox="1"/>
          <p:nvPr/>
        </p:nvSpPr>
        <p:spPr>
          <a:xfrm>
            <a:off x="6240202" y="2692594"/>
            <a:ext cx="208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climate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1C890B-1592-4328-BE7A-5A97A356D67C}"/>
              </a:ext>
            </a:extLst>
          </p:cNvPr>
          <p:cNvSpPr txBox="1"/>
          <p:nvPr/>
        </p:nvSpPr>
        <p:spPr>
          <a:xfrm>
            <a:off x="6340050" y="3926285"/>
            <a:ext cx="208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protect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6B82EC-740D-41C5-B930-449BB7A2E818}"/>
              </a:ext>
            </a:extLst>
          </p:cNvPr>
          <p:cNvSpPr txBox="1"/>
          <p:nvPr/>
        </p:nvSpPr>
        <p:spPr>
          <a:xfrm>
            <a:off x="4957939" y="5503543"/>
            <a:ext cx="2081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species</a:t>
            </a:r>
          </a:p>
        </p:txBody>
      </p:sp>
    </p:spTree>
    <p:extLst>
      <p:ext uri="{BB962C8B-B14F-4D97-AF65-F5344CB8AC3E}">
        <p14:creationId xmlns:p14="http://schemas.microsoft.com/office/powerpoint/2010/main" val="291961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50839-F86A-4CB9-8BFA-05BAB1C27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F9506-1DC7-43C8-9FC8-BA8BA9245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A532AE-9DBE-49D4-B100-811892FEF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6536" y="1"/>
            <a:ext cx="11035863" cy="695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76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BDF91-4FB3-4DFE-9AC3-50324F32F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5773-54D3-40E8-8875-EF72165E9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DBB7D-CE4E-480A-B6A9-3C7E74697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0253" y="0"/>
            <a:ext cx="10143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10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E3AF1-FE09-4A78-AA09-EB3C69F15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D9BB9-CE0F-43F7-AB7D-DC13D421E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42BF7B-6513-4BC6-9CB2-77DA5D0F3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890" y="0"/>
            <a:ext cx="10436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83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5767E-8DF9-48E0-B519-760158CC1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797AD-AD6E-4C57-BADF-916F12A33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19F460-0747-4E20-827A-8BB247815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653" y="-1"/>
            <a:ext cx="11120693" cy="702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09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C5EE5-8B8A-4EC2-BBB3-E0ACE9345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>
                <a:solidFill>
                  <a:srgbClr val="EE1D25"/>
                </a:solidFill>
                <a:effectLst/>
                <a:latin typeface="HelveticaLTStd-Blk"/>
              </a:rPr>
              <a:t>MY WORLD</a:t>
            </a:r>
            <a:r>
              <a:rPr lang="en-US" dirty="0"/>
              <a:t>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6A6C68-DF2B-4869-B9AD-8A84ABC6C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8002" y="2406209"/>
            <a:ext cx="2922369" cy="304619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3061C5-E067-4BBB-BB87-5BBDF28BD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084" y="3713333"/>
            <a:ext cx="2353003" cy="2676899"/>
          </a:xfrm>
          <a:prstGeom prst="rect">
            <a:avLst/>
          </a:prstGeom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41D0CB55-C9CB-4544-BC86-7DE69DAC69C6}"/>
              </a:ext>
            </a:extLst>
          </p:cNvPr>
          <p:cNvSpPr/>
          <p:nvPr/>
        </p:nvSpPr>
        <p:spPr>
          <a:xfrm>
            <a:off x="6211614" y="725214"/>
            <a:ext cx="5496910" cy="270378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Do you know any endangered species?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3F97ED-D06B-461D-8749-CCDD50C67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2359" y="3713333"/>
            <a:ext cx="2906301" cy="230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A8B19-B84C-46CA-975E-103E1ABD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F2D4A-1AB2-4E46-B625-27AD64274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811B60-6A84-4392-B47A-E679C6017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152422"/>
            <a:ext cx="9219865" cy="490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12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124</TotalTime>
  <Words>497</Words>
  <Application>Microsoft Office PowerPoint</Application>
  <PresentationFormat>Widescreen</PresentationFormat>
  <Paragraphs>56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Google Sans</vt:lpstr>
      <vt:lpstr>HelveticaLTStd-Blk</vt:lpstr>
      <vt:lpstr>HelveticaLTStd-Light</vt:lpstr>
      <vt:lpstr>HelveticaLTStd-Roman</vt:lpstr>
      <vt:lpstr>SegoeuiPc</vt:lpstr>
      <vt:lpstr>Times New Roman</vt:lpstr>
      <vt:lpstr>Tw Cen MT</vt:lpstr>
      <vt:lpstr>Tw Cen MT Condensed</vt:lpstr>
      <vt:lpstr>Wingdings</vt:lpstr>
      <vt:lpstr>Wingdings 3</vt:lpstr>
      <vt:lpstr>Integral</vt:lpstr>
      <vt:lpstr> opener - vocabulary</vt:lpstr>
      <vt:lpstr>Warm-up: Let’s watch a video</vt:lpstr>
      <vt:lpstr>Causes and effects according to the video</vt:lpstr>
      <vt:lpstr>Conservation &amp; environmental issues</vt:lpstr>
      <vt:lpstr>What do you know? </vt:lpstr>
      <vt:lpstr>Environmental issues </vt:lpstr>
      <vt:lpstr>About the photo</vt:lpstr>
      <vt:lpstr>PowerPoint Presentation</vt:lpstr>
      <vt:lpstr>Talk about consequences</vt:lpstr>
      <vt:lpstr>PowerPoint Presentation</vt:lpstr>
      <vt:lpstr>Climate Change </vt:lpstr>
      <vt:lpstr>Match the words in the text with their meaning </vt:lpstr>
      <vt:lpstr>Listen and repeat</vt:lpstr>
      <vt:lpstr>Complete sentences </vt:lpstr>
      <vt:lpstr>PowerPoint Presentation</vt:lpstr>
      <vt:lpstr>PowerPoint Presentation</vt:lpstr>
      <vt:lpstr>PowerPoint Presentation</vt:lpstr>
      <vt:lpstr>PowerPoint Presentation</vt:lpstr>
      <vt:lpstr>MY WORLD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30</cp:revision>
  <dcterms:created xsi:type="dcterms:W3CDTF">2023-08-16T18:36:49Z</dcterms:created>
  <dcterms:modified xsi:type="dcterms:W3CDTF">2023-08-19T15:12:17Z</dcterms:modified>
</cp:coreProperties>
</file>