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	grammar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1A06-9A35-4E57-B90C-98ABD5E10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48" y="-55745"/>
            <a:ext cx="9720072" cy="1719072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Real Conditionals in the Future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74FAC9-7F46-477D-8E66-324003089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4164" y="1981200"/>
            <a:ext cx="5990832" cy="402272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23289B-5532-419A-A005-39AAA973CD49}"/>
              </a:ext>
            </a:extLst>
          </p:cNvPr>
          <p:cNvSpPr txBox="1"/>
          <p:nvPr/>
        </p:nvSpPr>
        <p:spPr>
          <a:xfrm>
            <a:off x="792480" y="2084832"/>
            <a:ext cx="4145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.VnBodoni" panose="020B7200000000000000" pitchFamily="34" charset="0"/>
              </a:rPr>
              <a:t>If the Arctic ice melts......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2F84E-AA32-4C9E-8AD7-3DA47C1372C2}"/>
              </a:ext>
            </a:extLst>
          </p:cNvPr>
          <p:cNvSpPr txBox="1"/>
          <p:nvPr/>
        </p:nvSpPr>
        <p:spPr>
          <a:xfrm>
            <a:off x="524002" y="3507258"/>
            <a:ext cx="478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.VnBodoni" panose="020B7200000000000000" pitchFamily="34" charset="0"/>
              </a:rPr>
              <a:t>... sea levels will rise.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8CDCEA-0B5D-443F-B274-5F819CF67821}"/>
              </a:ext>
            </a:extLst>
          </p:cNvPr>
          <p:cNvSpPr txBox="1"/>
          <p:nvPr/>
        </p:nvSpPr>
        <p:spPr>
          <a:xfrm>
            <a:off x="524002" y="4236291"/>
            <a:ext cx="6100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.VnBodoni" panose="020B7200000000000000" pitchFamily="34" charset="0"/>
              </a:rPr>
              <a:t>... the climate will change.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FF9AD-B0ED-46E7-9545-E39E1A390CE4}"/>
              </a:ext>
            </a:extLst>
          </p:cNvPr>
          <p:cNvSpPr txBox="1"/>
          <p:nvPr/>
        </p:nvSpPr>
        <p:spPr>
          <a:xfrm>
            <a:off x="524002" y="5120108"/>
            <a:ext cx="61003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.VnBodoni" panose="020B7200000000000000" pitchFamily="34" charset="0"/>
              </a:rPr>
              <a:t>... the habitat for various Arctic species will disappear.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B83464B-CDDD-4E14-B1E5-64E747BDF988}"/>
              </a:ext>
            </a:extLst>
          </p:cNvPr>
          <p:cNvSpPr/>
          <p:nvPr/>
        </p:nvSpPr>
        <p:spPr>
          <a:xfrm>
            <a:off x="1488440" y="1407812"/>
            <a:ext cx="843280" cy="179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A1C3A8-292B-4D44-B608-A0ECCDBB46CD}"/>
              </a:ext>
            </a:extLst>
          </p:cNvPr>
          <p:cNvSpPr txBox="1"/>
          <p:nvPr/>
        </p:nvSpPr>
        <p:spPr>
          <a:xfrm>
            <a:off x="2563368" y="1175252"/>
            <a:ext cx="7775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.VnBodoni" panose="020B7200000000000000" pitchFamily="34" charset="0"/>
              </a:rPr>
              <a:t>the real conditions that can happen.</a:t>
            </a:r>
          </a:p>
        </p:txBody>
      </p:sp>
    </p:spTree>
    <p:extLst>
      <p:ext uri="{BB962C8B-B14F-4D97-AF65-F5344CB8AC3E}">
        <p14:creationId xmlns:p14="http://schemas.microsoft.com/office/powerpoint/2010/main" val="251398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0" grpId="0"/>
      <p:bldP spid="11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30150-C4A3-489C-9EF2-50B0B2E3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Real Conditionals in the Future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D889-4503-46B4-B524-9307F47A3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442658" cy="402336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Formular: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b="1" i="1" dirty="0"/>
              <a:t>If we don’t control </a:t>
            </a:r>
            <a:r>
              <a:rPr lang="en-US" sz="3600" i="1" dirty="0"/>
              <a:t>pollution</a:t>
            </a:r>
            <a:r>
              <a:rPr lang="en-US" sz="3600" dirty="0"/>
              <a:t>, more sea animals </a:t>
            </a:r>
            <a:r>
              <a:rPr lang="en-US" sz="3600" b="1" dirty="0"/>
              <a:t>will become</a:t>
            </a:r>
            <a:r>
              <a:rPr lang="en-US" sz="3600" dirty="0"/>
              <a:t> extinct.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More sea animals will become extinct </a:t>
            </a:r>
            <a:r>
              <a:rPr lang="en-US" sz="3600" b="1" i="1" dirty="0"/>
              <a:t>if we don’t control pollution.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i="1" dirty="0"/>
              <a:t>Plastic straws </a:t>
            </a:r>
            <a:r>
              <a:rPr lang="en-US" sz="3600" b="1" i="1" dirty="0"/>
              <a:t>are going to hurt </a:t>
            </a:r>
            <a:r>
              <a:rPr lang="en-US" sz="3600" i="1" dirty="0"/>
              <a:t>more sea turtles </a:t>
            </a:r>
            <a:r>
              <a:rPr lang="en-US" sz="3600" b="1" i="1" dirty="0"/>
              <a:t>if we keep </a:t>
            </a:r>
            <a:r>
              <a:rPr lang="en-US" sz="3600" i="1" dirty="0"/>
              <a:t>throwing them away</a:t>
            </a:r>
            <a:r>
              <a:rPr lang="en-US" sz="3600" b="1" i="1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b="1" i="1" dirty="0"/>
              <a:t>If we keep throwing </a:t>
            </a:r>
            <a:r>
              <a:rPr lang="en-US" sz="3600" i="1" dirty="0"/>
              <a:t>plastics straws away</a:t>
            </a:r>
            <a:r>
              <a:rPr lang="en-US" sz="3600" b="1" i="1" dirty="0"/>
              <a:t>, </a:t>
            </a:r>
            <a:r>
              <a:rPr lang="en-US" sz="3600" i="1" dirty="0"/>
              <a:t>they</a:t>
            </a:r>
            <a:r>
              <a:rPr lang="en-US" sz="3600" b="1" i="1" dirty="0"/>
              <a:t> are going to hurt </a:t>
            </a:r>
            <a:r>
              <a:rPr lang="en-US" sz="3600" i="1" dirty="0"/>
              <a:t>more sea turtles.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B4A37-6A5C-4CE3-8E2B-717B9EF3D492}"/>
              </a:ext>
            </a:extLst>
          </p:cNvPr>
          <p:cNvSpPr txBox="1"/>
          <p:nvPr/>
        </p:nvSpPr>
        <p:spPr>
          <a:xfrm>
            <a:off x="3548888" y="2286000"/>
            <a:ext cx="7775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.VnBodoni" panose="020B7200000000000000" pitchFamily="34" charset="0"/>
              </a:rPr>
              <a:t>If + S + do, S + will / be going to + do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97A4C26-18E1-4E28-ADD9-CD583FED9BC6}"/>
              </a:ext>
            </a:extLst>
          </p:cNvPr>
          <p:cNvSpPr/>
          <p:nvPr/>
        </p:nvSpPr>
        <p:spPr>
          <a:xfrm>
            <a:off x="5755815" y="2700508"/>
            <a:ext cx="365760" cy="619760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FEC365-C96C-431B-853F-A7E046CDE5D5}"/>
              </a:ext>
            </a:extLst>
          </p:cNvPr>
          <p:cNvSpPr/>
          <p:nvPr/>
        </p:nvSpPr>
        <p:spPr>
          <a:xfrm>
            <a:off x="7436485" y="3550591"/>
            <a:ext cx="986571" cy="747089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2E6F2E9-6324-4E20-B213-0E42BB075FA1}"/>
              </a:ext>
            </a:extLst>
          </p:cNvPr>
          <p:cNvSpPr/>
          <p:nvPr/>
        </p:nvSpPr>
        <p:spPr>
          <a:xfrm>
            <a:off x="7842119" y="5385901"/>
            <a:ext cx="365760" cy="619760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AD932F-67AA-42FD-8A70-F3F19DB93E6D}"/>
              </a:ext>
            </a:extLst>
          </p:cNvPr>
          <p:cNvSpPr/>
          <p:nvPr/>
        </p:nvSpPr>
        <p:spPr>
          <a:xfrm>
            <a:off x="8569501" y="4455839"/>
            <a:ext cx="986571" cy="747089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4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0B88-D0C3-4A07-9DCF-1C276D05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Questions with If-clause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DD29-D27C-4D04-A895-CF13DE6A3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70C0"/>
                </a:solidFill>
                <a:latin typeface=".VnBodoni" panose="020B7200000000000000" pitchFamily="34" charset="0"/>
              </a:rPr>
              <a:t>Yes/ No Questions: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0070C0"/>
              </a:solidFill>
              <a:latin typeface=".VnBodoni" panose="020B7200000000000000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0070C0"/>
              </a:solidFill>
              <a:latin typeface=".VnBodoni" panose="020B7200000000000000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800" b="1" dirty="0">
              <a:solidFill>
                <a:srgbClr val="0070C0"/>
              </a:solidFill>
              <a:latin typeface=".VnBodoni" panose="020B7200000000000000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70C0"/>
                </a:solidFill>
                <a:latin typeface=".VnBodoni" panose="020B7200000000000000" pitchFamily="34" charset="0"/>
              </a:rPr>
              <a:t>Wh</a:t>
            </a:r>
            <a:r>
              <a:rPr lang="en-US" sz="2800" b="1" dirty="0">
                <a:solidFill>
                  <a:srgbClr val="0070C0"/>
                </a:solidFill>
                <a:latin typeface=".VnBodoni" panose="020B7200000000000000" pitchFamily="34" charset="0"/>
              </a:rPr>
              <a:t>-Questions: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617560-A791-4ABA-A53D-0918717624B6}"/>
              </a:ext>
            </a:extLst>
          </p:cNvPr>
          <p:cNvSpPr txBox="1"/>
          <p:nvPr/>
        </p:nvSpPr>
        <p:spPr>
          <a:xfrm>
            <a:off x="5316719" y="2286000"/>
            <a:ext cx="478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.VnBodoni" panose="020B7200000000000000" pitchFamily="34" charset="0"/>
              </a:rPr>
              <a:t>Will + S + do if + S + do?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1C004-8782-4ED0-830C-4967544E026C}"/>
              </a:ext>
            </a:extLst>
          </p:cNvPr>
          <p:cNvSpPr txBox="1"/>
          <p:nvPr/>
        </p:nvSpPr>
        <p:spPr>
          <a:xfrm>
            <a:off x="4372303" y="4446919"/>
            <a:ext cx="7490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.VnBodoni" panose="020B7200000000000000" pitchFamily="34" charset="0"/>
              </a:rPr>
              <a:t>Wh-word + will + S + do if + S + do?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F63B71-50C4-4C21-9F34-772AFBE2AE2A}"/>
              </a:ext>
            </a:extLst>
          </p:cNvPr>
          <p:cNvSpPr txBox="1"/>
          <p:nvPr/>
        </p:nvSpPr>
        <p:spPr>
          <a:xfrm>
            <a:off x="1366344" y="2842510"/>
            <a:ext cx="10089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2800" b="1" dirty="0">
                <a:latin typeface=".VnBodoni" panose="020B7200000000000000" pitchFamily="34" charset="0"/>
              </a:rPr>
              <a:t>Will our planet survive if temperatures continue to increase?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BCFC19-5BE3-4B8C-898F-9A2251273B92}"/>
              </a:ext>
            </a:extLst>
          </p:cNvPr>
          <p:cNvSpPr txBox="1"/>
          <p:nvPr/>
        </p:nvSpPr>
        <p:spPr>
          <a:xfrm>
            <a:off x="1366344" y="3923699"/>
            <a:ext cx="6309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2800" b="1" dirty="0">
                <a:latin typeface=".VnBodoni" panose="020B7200000000000000" pitchFamily="34" charset="0"/>
              </a:rPr>
              <a:t>No, it won’t/ Yes, it will. </a:t>
            </a:r>
            <a:endParaRPr lang="en-US" sz="2800" b="1" dirty="0">
              <a:solidFill>
                <a:srgbClr val="0070C0"/>
              </a:solidFill>
              <a:latin typeface=".VnBodoni" panose="020B72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63981-BD2D-4101-A9FA-C8AA181E366D}"/>
              </a:ext>
            </a:extLst>
          </p:cNvPr>
          <p:cNvSpPr txBox="1"/>
          <p:nvPr/>
        </p:nvSpPr>
        <p:spPr>
          <a:xfrm>
            <a:off x="1213388" y="5097221"/>
            <a:ext cx="10089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2800" b="1" dirty="0">
                <a:latin typeface=".VnBodoni" panose="020B7200000000000000" pitchFamily="34" charset="0"/>
              </a:rPr>
              <a:t>What is going to happen if temperatures continue to increase? </a:t>
            </a:r>
          </a:p>
        </p:txBody>
      </p:sp>
    </p:spTree>
    <p:extLst>
      <p:ext uri="{BB962C8B-B14F-4D97-AF65-F5344CB8AC3E}">
        <p14:creationId xmlns:p14="http://schemas.microsoft.com/office/powerpoint/2010/main" val="75594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7117-44FB-43C3-BE28-FA6A83A77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0" i="0" dirty="0">
                <a:solidFill>
                  <a:srgbClr val="C00000"/>
                </a:solidFill>
                <a:effectLst/>
                <a:latin typeface="HelveticaLTStd-Roman"/>
              </a:rPr>
              <a:t>Climate Change</a:t>
            </a:r>
            <a:r>
              <a:rPr lang="en-US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3D1EB-4045-4E74-885C-B95482DD8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9920"/>
            <a:ext cx="9989312" cy="461264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4000"/>
              </a:lnSpc>
            </a:pPr>
            <a:r>
              <a:rPr lang="en-US" sz="3200" dirty="0"/>
              <a:t>Polar bears live on the Arctic sea ice. It is their natural </a:t>
            </a:r>
            <a:r>
              <a:rPr lang="en-US" sz="3200" dirty="0">
                <a:solidFill>
                  <a:srgbClr val="0070C0"/>
                </a:solidFill>
              </a:rPr>
              <a:t>habitat</a:t>
            </a:r>
            <a:r>
              <a:rPr lang="en-US" sz="3200" dirty="0"/>
              <a:t>. From these ice platforms, they can catch seals to eat. The ice is very important for polar bears, but sadly it is </a:t>
            </a:r>
            <a:r>
              <a:rPr lang="en-US" sz="3200" dirty="0">
                <a:solidFill>
                  <a:srgbClr val="0070C0"/>
                </a:solidFill>
              </a:rPr>
              <a:t>disappearing </a:t>
            </a:r>
            <a:r>
              <a:rPr lang="en-US" sz="3200" dirty="0"/>
              <a:t>because of climate change. The world is getting warmer and the Arctic ice is </a:t>
            </a:r>
            <a:r>
              <a:rPr lang="en-US" sz="3200" dirty="0">
                <a:solidFill>
                  <a:srgbClr val="0070C0"/>
                </a:solidFill>
              </a:rPr>
              <a:t>melting</a:t>
            </a:r>
            <a:r>
              <a:rPr lang="en-US" sz="3200" dirty="0"/>
              <a:t>. If the ice disappears, polar bears will have a hard time finding food. If we don't try to stop climate change, polar bears and other </a:t>
            </a:r>
            <a:r>
              <a:rPr lang="en-US" sz="3200" dirty="0">
                <a:solidFill>
                  <a:srgbClr val="0070C0"/>
                </a:solidFill>
              </a:rPr>
              <a:t>wild </a:t>
            </a:r>
            <a:r>
              <a:rPr lang="en-US" sz="3200" dirty="0"/>
              <a:t>animals are going to become </a:t>
            </a:r>
            <a:r>
              <a:rPr lang="en-US" sz="3200" dirty="0">
                <a:solidFill>
                  <a:srgbClr val="0070C0"/>
                </a:solidFill>
              </a:rPr>
              <a:t>extinct</a:t>
            </a:r>
            <a:r>
              <a:rPr lang="en-US" sz="3200" dirty="0"/>
              <a:t>. We need to </a:t>
            </a:r>
            <a:r>
              <a:rPr lang="en-US" sz="3200" dirty="0">
                <a:solidFill>
                  <a:srgbClr val="0070C0"/>
                </a:solidFill>
              </a:rPr>
              <a:t>protect</a:t>
            </a:r>
            <a:r>
              <a:rPr lang="en-US" sz="3200" dirty="0"/>
              <a:t> these endangered species. They are all an important part of the natural world.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33E2A2-E7D9-4B8C-95A5-D0932DB9B2CD}"/>
              </a:ext>
            </a:extLst>
          </p:cNvPr>
          <p:cNvCxnSpPr/>
          <p:nvPr/>
        </p:nvCxnSpPr>
        <p:spPr>
          <a:xfrm>
            <a:off x="4340772" y="4256691"/>
            <a:ext cx="65794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D2F6E45-7FF1-4DDF-B2CE-2875D577C45F}"/>
              </a:ext>
            </a:extLst>
          </p:cNvPr>
          <p:cNvCxnSpPr>
            <a:cxnSpLocks/>
          </p:cNvCxnSpPr>
          <p:nvPr/>
        </p:nvCxnSpPr>
        <p:spPr>
          <a:xfrm>
            <a:off x="1129860" y="4724402"/>
            <a:ext cx="38415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C284F4-E255-4E55-A25F-0465409CE5CB}"/>
              </a:ext>
            </a:extLst>
          </p:cNvPr>
          <p:cNvCxnSpPr>
            <a:cxnSpLocks/>
          </p:cNvCxnSpPr>
          <p:nvPr/>
        </p:nvCxnSpPr>
        <p:spPr>
          <a:xfrm>
            <a:off x="5173892" y="4724402"/>
            <a:ext cx="57463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8AE9697-A88B-450C-8090-1E8555FB6A6D}"/>
              </a:ext>
            </a:extLst>
          </p:cNvPr>
          <p:cNvCxnSpPr>
            <a:cxnSpLocks/>
          </p:cNvCxnSpPr>
          <p:nvPr/>
        </p:nvCxnSpPr>
        <p:spPr>
          <a:xfrm>
            <a:off x="1129860" y="5232402"/>
            <a:ext cx="97903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31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3937F-E9C0-4F65-AE46-E5F43516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0"/>
            <a:ext cx="9720073" cy="1499616"/>
          </a:xfrm>
        </p:spPr>
        <p:txBody>
          <a:bodyPr>
            <a:normAutofit/>
          </a:bodyPr>
          <a:lstStyle/>
          <a:p>
            <a:pPr algn="just"/>
            <a:r>
              <a:rPr lang="en-US" sz="3900" b="1" dirty="0">
                <a:solidFill>
                  <a:srgbClr val="00B050"/>
                </a:solidFill>
              </a:rPr>
              <a:t>Complete sentences with correct verb 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0EB10-A2F3-4E8B-9F89-667142A8B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1259840"/>
            <a:ext cx="10956066" cy="5399024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100" dirty="0"/>
              <a:t>Polar bears _____________________ (lose) their habitat if the ice _______ (melt).</a:t>
            </a:r>
          </a:p>
          <a:p>
            <a:pPr marL="514350" indent="-51435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100" dirty="0"/>
              <a:t>If we _________ (take) action now, we __________________ (help) protect nature.</a:t>
            </a:r>
          </a:p>
          <a:p>
            <a:pPr marL="514350" indent="-51435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100" dirty="0"/>
              <a:t>If the temperature _________ (get) higher, more wild animals ____________________________ (be) endangered. </a:t>
            </a:r>
          </a:p>
          <a:p>
            <a:pPr marL="514350" indent="-51435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100" dirty="0"/>
              <a:t>Polar bears ____________________ try to find food in towns if they ____________________ (have to) live on land.</a:t>
            </a:r>
          </a:p>
          <a:p>
            <a:pPr marL="514350" indent="-514350" algn="just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100" dirty="0"/>
              <a:t>If humans __________________ (not control) climate change, more species ________________________ (become) extinct.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26D414-DC01-40CA-8E89-61E1686C4248}"/>
              </a:ext>
            </a:extLst>
          </p:cNvPr>
          <p:cNvSpPr txBox="1"/>
          <p:nvPr/>
        </p:nvSpPr>
        <p:spPr>
          <a:xfrm>
            <a:off x="3335519" y="1390406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will lose/ are going to lose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80B88-E200-476F-8FE6-544AF1D6E768}"/>
              </a:ext>
            </a:extLst>
          </p:cNvPr>
          <p:cNvSpPr txBox="1"/>
          <p:nvPr/>
        </p:nvSpPr>
        <p:spPr>
          <a:xfrm>
            <a:off x="1945392" y="1930134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melts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EA28A-D9BA-499D-8AA4-B255FF43CA39}"/>
              </a:ext>
            </a:extLst>
          </p:cNvPr>
          <p:cNvSpPr txBox="1"/>
          <p:nvPr/>
        </p:nvSpPr>
        <p:spPr>
          <a:xfrm>
            <a:off x="2606539" y="2466294"/>
            <a:ext cx="1330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take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452E9D-6956-4727-A6B5-360B6B47FECE}"/>
              </a:ext>
            </a:extLst>
          </p:cNvPr>
          <p:cNvSpPr txBox="1"/>
          <p:nvPr/>
        </p:nvSpPr>
        <p:spPr>
          <a:xfrm>
            <a:off x="7897359" y="2414316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will help/ are going to help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62C3DC-D176-4477-B99B-458DA8CACAE4}"/>
              </a:ext>
            </a:extLst>
          </p:cNvPr>
          <p:cNvSpPr txBox="1"/>
          <p:nvPr/>
        </p:nvSpPr>
        <p:spPr>
          <a:xfrm>
            <a:off x="4928598" y="3529760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gets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13BD90-F3E1-4B49-83B3-3A3BF6F4B263}"/>
              </a:ext>
            </a:extLst>
          </p:cNvPr>
          <p:cNvSpPr txBox="1"/>
          <p:nvPr/>
        </p:nvSpPr>
        <p:spPr>
          <a:xfrm>
            <a:off x="1945392" y="4051236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will be/ are going to be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CF15CC-F7D3-4E8D-90C4-D1712AE601AD}"/>
              </a:ext>
            </a:extLst>
          </p:cNvPr>
          <p:cNvSpPr txBox="1"/>
          <p:nvPr/>
        </p:nvSpPr>
        <p:spPr>
          <a:xfrm>
            <a:off x="3062992" y="4627858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will try/ are going to try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FCAB88-8021-43FF-A284-4471D1089AFF}"/>
              </a:ext>
            </a:extLst>
          </p:cNvPr>
          <p:cNvSpPr txBox="1"/>
          <p:nvPr/>
        </p:nvSpPr>
        <p:spPr>
          <a:xfrm>
            <a:off x="3062993" y="5129386"/>
            <a:ext cx="167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have 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3A72E0-F002-471F-A1E4-7DB225188B8F}"/>
              </a:ext>
            </a:extLst>
          </p:cNvPr>
          <p:cNvSpPr txBox="1"/>
          <p:nvPr/>
        </p:nvSpPr>
        <p:spPr>
          <a:xfrm>
            <a:off x="3500644" y="5724212"/>
            <a:ext cx="4223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don’t control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8B7C21-CE76-45C7-8255-C0DDC4E6FD0D}"/>
              </a:ext>
            </a:extLst>
          </p:cNvPr>
          <p:cNvSpPr txBox="1"/>
          <p:nvPr/>
        </p:nvSpPr>
        <p:spPr>
          <a:xfrm>
            <a:off x="3272018" y="6225514"/>
            <a:ext cx="5668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.VnClarendon" panose="020B7200000000000000" pitchFamily="34" charset="0"/>
              </a:rPr>
              <a:t>will become/ are going to become</a:t>
            </a:r>
          </a:p>
        </p:txBody>
      </p:sp>
    </p:spTree>
    <p:extLst>
      <p:ext uri="{BB962C8B-B14F-4D97-AF65-F5344CB8AC3E}">
        <p14:creationId xmlns:p14="http://schemas.microsoft.com/office/powerpoint/2010/main" val="187351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954A-02C7-432D-9D12-B06F0613C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What will happen if…?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419BA-71DD-4C1D-8D7E-815DC2EAC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60880"/>
            <a:ext cx="9720073" cy="48158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If the climate continues to change, 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latin typeface="+mj-lt"/>
              </a:rPr>
              <a:t>If polar bears’ habitat disappears, ….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If polar bears can’t catch enough seals, 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latin typeface="+mj-lt"/>
              </a:rPr>
              <a:t>If people protect polar bears,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latin typeface="+mj-lt"/>
              </a:rPr>
              <a:t>If polar bears become extinct,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If polar bears try to find to food in town, </a:t>
            </a:r>
            <a:endParaRPr lang="en-US" sz="40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6253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FFCA-F064-4AA9-AA9F-5BE8194A6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0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What will happen if…?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C748A-87D0-41CB-9FC7-9179D9EE3B4C}"/>
              </a:ext>
            </a:extLst>
          </p:cNvPr>
          <p:cNvSpPr txBox="1"/>
          <p:nvPr/>
        </p:nvSpPr>
        <p:spPr>
          <a:xfrm>
            <a:off x="732028" y="1219200"/>
            <a:ext cx="11256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/>
            <a:r>
              <a:rPr lang="en-US" sz="2800" dirty="0">
                <a:effectLst/>
              </a:rPr>
              <a:t>1. If the climate continues to change, </a:t>
            </a:r>
            <a:r>
              <a:rPr lang="en-US" sz="2800" b="1" i="1" dirty="0">
                <a:effectLst/>
              </a:rPr>
              <a:t>there will be more extreme weather events all over the world.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B2E964-689A-4BD2-BF6F-CF733918030D}"/>
              </a:ext>
            </a:extLst>
          </p:cNvPr>
          <p:cNvSpPr txBox="1"/>
          <p:nvPr/>
        </p:nvSpPr>
        <p:spPr>
          <a:xfrm>
            <a:off x="732028" y="2085569"/>
            <a:ext cx="11086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/>
            <a:r>
              <a:rPr lang="en-US" sz="2800" dirty="0"/>
              <a:t>2. If polar bears’ habitat disappears,  </a:t>
            </a:r>
            <a:r>
              <a:rPr lang="en-US" sz="2800" b="1" i="1" dirty="0"/>
              <a:t>they will be forced to find alternative environments to survive in or face extinction.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13C1DE-52FB-41CA-ADC3-FA915E6B0925}"/>
              </a:ext>
            </a:extLst>
          </p:cNvPr>
          <p:cNvSpPr txBox="1"/>
          <p:nvPr/>
        </p:nvSpPr>
        <p:spPr>
          <a:xfrm>
            <a:off x="732028" y="2948795"/>
            <a:ext cx="11086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/>
            <a:r>
              <a:rPr lang="en-US" sz="2800" dirty="0"/>
              <a:t>3. If polar bears can’t catch enough seals, </a:t>
            </a:r>
            <a:r>
              <a:rPr lang="en-US" sz="2800" b="1" i="1" dirty="0">
                <a:solidFill>
                  <a:schemeClr val="dk1"/>
                </a:solidFill>
              </a:rPr>
              <a:t>their population will decrease.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10130F-973F-45C3-8BAA-23E69EE8CA91}"/>
              </a:ext>
            </a:extLst>
          </p:cNvPr>
          <p:cNvSpPr txBox="1"/>
          <p:nvPr/>
        </p:nvSpPr>
        <p:spPr>
          <a:xfrm>
            <a:off x="732028" y="3396209"/>
            <a:ext cx="11086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 algn="just"/>
            <a:r>
              <a:rPr lang="en-US" sz="2800" dirty="0"/>
              <a:t>4. If people protect polar bears, </a:t>
            </a:r>
            <a:r>
              <a:rPr lang="en-US" sz="2800" b="1" i="1" dirty="0">
                <a:solidFill>
                  <a:schemeClr val="dk1"/>
                </a:solidFill>
              </a:rPr>
              <a:t>their population can stabilize and potentially recover, ensuring their long-term survival.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CBC911-754D-4810-ABF8-81876F20D40A}"/>
              </a:ext>
            </a:extLst>
          </p:cNvPr>
          <p:cNvSpPr txBox="1"/>
          <p:nvPr/>
        </p:nvSpPr>
        <p:spPr>
          <a:xfrm>
            <a:off x="732028" y="4247503"/>
            <a:ext cx="11086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n-US" sz="2800" dirty="0"/>
              <a:t>5. If polar bears become extinct, </a:t>
            </a:r>
            <a:r>
              <a:rPr lang="en-US" sz="2800" b="1" i="1" dirty="0">
                <a:solidFill>
                  <a:schemeClr val="dk1"/>
                </a:solidFill>
              </a:rPr>
              <a:t>it would disrupt Arctic ecosystems and have far-reaching consequences for other species and the environment.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1D4BE5-2AC7-4B7E-B687-674E0133B644}"/>
              </a:ext>
            </a:extLst>
          </p:cNvPr>
          <p:cNvSpPr txBox="1"/>
          <p:nvPr/>
        </p:nvSpPr>
        <p:spPr>
          <a:xfrm>
            <a:off x="732028" y="5125804"/>
            <a:ext cx="11086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/>
            <a:r>
              <a:rPr lang="en-US" sz="2800" dirty="0"/>
              <a:t>6. If polar bears try to find to food in town, </a:t>
            </a:r>
            <a:r>
              <a:rPr lang="en-US" sz="2800" b="1" i="1" dirty="0">
                <a:solidFill>
                  <a:schemeClr val="dk1"/>
                </a:solidFill>
              </a:rPr>
              <a:t>they will come into conflict with humans and face various risks, such as traffic accidents or encounters with dangerous substances.</a:t>
            </a:r>
          </a:p>
        </p:txBody>
      </p:sp>
    </p:spTree>
    <p:extLst>
      <p:ext uri="{BB962C8B-B14F-4D97-AF65-F5344CB8AC3E}">
        <p14:creationId xmlns:p14="http://schemas.microsoft.com/office/powerpoint/2010/main" val="100328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291B-71C5-4B47-8B9A-BAF5018C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Wingdings" panose="05000000000000000000" pitchFamily="2" charset="2"/>
              <a:buChar char="Ø"/>
              <a:tabLst/>
              <a:defRPr/>
            </a:pPr>
            <a:r>
              <a:rPr lang="en-US" b="1" dirty="0">
                <a:solidFill>
                  <a:srgbClr val="0070C0"/>
                </a:solidFill>
              </a:rPr>
              <a:t>Goal check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How will these problems affect nature? 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4E63CB-565C-4383-9AC9-20B3E64B2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595" y="3169918"/>
            <a:ext cx="11283364" cy="294640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841750-8BCE-4FB2-BA02-3B6EFDEC5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2170" y="0"/>
            <a:ext cx="2857899" cy="16385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3CA80D-63C9-4981-B3C9-7F7FE84AB8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867" y="1531389"/>
            <a:ext cx="2448267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7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C40F9-C365-44F4-AE07-B6DBDACD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solidFill>
                  <a:srgbClr val="0086CB"/>
                </a:solidFill>
                <a:latin typeface="HelveticaLTStd-Roman"/>
              </a:rPr>
              <a:t>Word bank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C9A7F-7077-46D8-92E1-0B47CF6F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440" y="2245360"/>
            <a:ext cx="9418319" cy="3688080"/>
          </a:xfrm>
        </p:spPr>
        <p:txBody>
          <a:bodyPr numCol="2"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0" i="0" dirty="0">
                <a:solidFill>
                  <a:srgbClr val="00B050"/>
                </a:solidFill>
                <a:effectLst/>
                <a:latin typeface=".VnBahamasB" panose="020BE200000000000000" pitchFamily="34" charset="0"/>
              </a:rPr>
              <a:t>alternative / green energy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.VnBahamasB" panose="020BE200000000000000" pitchFamily="34" charset="0"/>
              </a:rPr>
              <a:t> (n) </a:t>
            </a:r>
            <a:r>
              <a:rPr lang="en-US" sz="3200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endParaRPr lang="en-US" sz="32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extreme weather (n)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đoan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Drought (n)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hán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Hurricane (n)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bão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đới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Storm (n) </a:t>
            </a:r>
            <a:r>
              <a:rPr lang="en-US" sz="3200" dirty="0" err="1">
                <a:solidFill>
                  <a:srgbClr val="00B050"/>
                </a:solidFill>
                <a:latin typeface=".VnBahamasB" panose="020BE200000000000000" pitchFamily="34" charset="0"/>
              </a:rPr>
              <a:t>cơn</a:t>
            </a: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.VnBahamasB" panose="020BE200000000000000" pitchFamily="34" charset="0"/>
              </a:rPr>
              <a:t>bão</a:t>
            </a:r>
            <a:endParaRPr lang="en-US" sz="3200" dirty="0">
              <a:solidFill>
                <a:srgbClr val="00B050"/>
              </a:solidFill>
              <a:latin typeface=".VnBahamasB" panose="020BE200000000000000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Tornado (n)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lốc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xoáy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vòi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rồng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Illness (n)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Increase (n, v)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Reduce (v)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run out (of) (v)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Smog (n) = smoke + fog :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sương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dày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00B050"/>
                </a:solidFill>
                <a:latin typeface=".VnBahamasB" panose="020BE200000000000000" pitchFamily="34" charset="0"/>
              </a:rPr>
              <a:t>waste (v, n):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thải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thải</a:t>
            </a:r>
            <a:endParaRPr lang="en-US" sz="3200" dirty="0">
              <a:solidFill>
                <a:srgbClr val="242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338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F095-7FB6-424A-BB8C-6B366850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90F09-D5AF-44AC-90A3-9B39E9A61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4FA4E-0C10-4F71-903B-3DF0B180A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888" y="823491"/>
            <a:ext cx="10122551" cy="52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15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245</TotalTime>
  <Words>755</Words>
  <Application>Microsoft Office PowerPoint</Application>
  <PresentationFormat>Widescreen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.VnBahamasB</vt:lpstr>
      <vt:lpstr>.VnBodoni</vt:lpstr>
      <vt:lpstr>.VnClarendon</vt:lpstr>
      <vt:lpstr>HelveticaLTStd-Roman</vt:lpstr>
      <vt:lpstr>Times New Roman</vt:lpstr>
      <vt:lpstr>Tw Cen MT</vt:lpstr>
      <vt:lpstr>Tw Cen MT Condensed</vt:lpstr>
      <vt:lpstr>Wingdings</vt:lpstr>
      <vt:lpstr>Wingdings 3</vt:lpstr>
      <vt:lpstr>Integral</vt:lpstr>
      <vt:lpstr> grammar</vt:lpstr>
      <vt:lpstr>Real Conditionals in the Future</vt:lpstr>
      <vt:lpstr>Real Conditionals in the Future</vt:lpstr>
      <vt:lpstr>Questions with If-clause</vt:lpstr>
      <vt:lpstr>Climate Change </vt:lpstr>
      <vt:lpstr>Complete sentences with correct verb forms</vt:lpstr>
      <vt:lpstr>What will happen if…?</vt:lpstr>
      <vt:lpstr>What will happen if…?</vt:lpstr>
      <vt:lpstr>Goal check  How will these problems affect nature? </vt:lpstr>
      <vt:lpstr>Word bank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32</cp:revision>
  <dcterms:created xsi:type="dcterms:W3CDTF">2023-08-16T18:36:49Z</dcterms:created>
  <dcterms:modified xsi:type="dcterms:W3CDTF">2023-08-19T15:19:47Z</dcterms:modified>
</cp:coreProperties>
</file>