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0" r:id="rId4"/>
    <p:sldId id="257" r:id="rId5"/>
    <p:sldId id="259" r:id="rId6"/>
    <p:sldId id="261" r:id="rId7"/>
    <p:sldId id="262" r:id="rId8"/>
    <p:sldId id="263" r:id="rId9"/>
    <p:sldId id="264" r:id="rId10"/>
    <p:sldId id="267" r:id="rId11"/>
    <p:sldId id="268" r:id="rId12"/>
    <p:sldId id="265" r:id="rId13"/>
    <p:sldId id="269" r:id="rId14"/>
    <p:sldId id="266"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A551"/>
    <a:srgbClr val="69BB80"/>
    <a:srgbClr val="28984B"/>
    <a:srgbClr val="F07B24"/>
    <a:srgbClr val="D7783D"/>
    <a:srgbClr val="2D7F68"/>
    <a:srgbClr val="5BA5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1.png"/><Relationship Id="rId5" Type="http://schemas.microsoft.com/office/2007/relationships/hdphoto" Target="../media/hdphoto9.wdp"/><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hyperlink" Target="../../1.%20Audio%20SHS/enw_sb02_u08_039.mp3" TargetMode="External"/><Relationship Id="rId2" Type="http://schemas.openxmlformats.org/officeDocument/2006/relationships/hyperlink" Target="../../1.%20Audio%20SHS/enw_sb02_u08_038.mp3"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dirty="0">
                <a:solidFill>
                  <a:srgbClr val="0070C0"/>
                </a:solidFill>
              </a:rPr>
              <a:t>Listening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p:txBody>
          <a:bodyPr/>
          <a:lstStyle/>
          <a:p>
            <a:r>
              <a:rPr lang="en-US" dirty="0"/>
              <a:t>UNIT 8– CONSERVATION</a:t>
            </a:r>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E366D-0B2E-4404-8435-032C5BA6744F}"/>
              </a:ext>
            </a:extLst>
          </p:cNvPr>
          <p:cNvSpPr>
            <a:spLocks noGrp="1"/>
          </p:cNvSpPr>
          <p:nvPr>
            <p:ph type="title"/>
          </p:nvPr>
        </p:nvSpPr>
        <p:spPr>
          <a:xfrm>
            <a:off x="1024128" y="249936"/>
            <a:ext cx="9720072" cy="1499616"/>
          </a:xfrm>
        </p:spPr>
        <p:txBody>
          <a:bodyPr/>
          <a:lstStyle/>
          <a:p>
            <a:r>
              <a:rPr lang="en-US" b="1" dirty="0">
                <a:solidFill>
                  <a:srgbClr val="00B050"/>
                </a:solidFill>
              </a:rPr>
              <a:t>Warm-up: what I am?</a:t>
            </a:r>
          </a:p>
        </p:txBody>
      </p:sp>
      <p:sp>
        <p:nvSpPr>
          <p:cNvPr id="3" name="Content Placeholder 2">
            <a:extLst>
              <a:ext uri="{FF2B5EF4-FFF2-40B4-BE49-F238E27FC236}">
                <a16:creationId xmlns:a16="http://schemas.microsoft.com/office/drawing/2014/main" id="{4BF02D8A-47E4-41DF-8A08-4CA1053C261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479587E-2A4F-4A91-A463-FAE5F6754A9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0" y="1645262"/>
            <a:ext cx="12192000" cy="5050836"/>
          </a:xfrm>
          <a:prstGeom prst="rect">
            <a:avLst/>
          </a:prstGeom>
        </p:spPr>
      </p:pic>
      <p:pic>
        <p:nvPicPr>
          <p:cNvPr id="7" name="Picture 6">
            <a:extLst>
              <a:ext uri="{FF2B5EF4-FFF2-40B4-BE49-F238E27FC236}">
                <a16:creationId xmlns:a16="http://schemas.microsoft.com/office/drawing/2014/main" id="{CCA67096-E3B5-4DE5-9145-06C7289DA2CD}"/>
              </a:ext>
            </a:extLst>
          </p:cNvPr>
          <p:cNvPicPr>
            <a:picLocks noChangeAspect="1"/>
          </p:cNvPicPr>
          <p:nvPr/>
        </p:nvPicPr>
        <p:blipFill>
          <a:blip r:embed="rId4"/>
          <a:stretch>
            <a:fillRect/>
          </a:stretch>
        </p:blipFill>
        <p:spPr>
          <a:xfrm>
            <a:off x="7211424" y="4297680"/>
            <a:ext cx="2447583" cy="2398418"/>
          </a:xfrm>
          <a:prstGeom prst="rect">
            <a:avLst/>
          </a:prstGeom>
        </p:spPr>
      </p:pic>
    </p:spTree>
    <p:extLst>
      <p:ext uri="{BB962C8B-B14F-4D97-AF65-F5344CB8AC3E}">
        <p14:creationId xmlns:p14="http://schemas.microsoft.com/office/powerpoint/2010/main" val="293139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024129" y="0"/>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80BCBBA-3F98-4D1F-A5E2-10F9220C66A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99281" y="1335024"/>
            <a:ext cx="11193437" cy="5306165"/>
          </a:xfrm>
          <a:prstGeom prst="rect">
            <a:avLst/>
          </a:prstGeom>
        </p:spPr>
      </p:pic>
      <p:sp>
        <p:nvSpPr>
          <p:cNvPr id="6" name="Rectangle 5">
            <a:extLst>
              <a:ext uri="{FF2B5EF4-FFF2-40B4-BE49-F238E27FC236}">
                <a16:creationId xmlns:a16="http://schemas.microsoft.com/office/drawing/2014/main" id="{AD41CC6E-12CD-4188-AAE3-6B3B9CAD4AA8}"/>
              </a:ext>
            </a:extLst>
          </p:cNvPr>
          <p:cNvSpPr/>
          <p:nvPr/>
        </p:nvSpPr>
        <p:spPr>
          <a:xfrm>
            <a:off x="9096002" y="2944081"/>
            <a:ext cx="2451609" cy="8026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Jellyfish </a:t>
            </a:r>
          </a:p>
        </p:txBody>
      </p:sp>
      <p:pic>
        <p:nvPicPr>
          <p:cNvPr id="8" name="Picture 7">
            <a:extLst>
              <a:ext uri="{FF2B5EF4-FFF2-40B4-BE49-F238E27FC236}">
                <a16:creationId xmlns:a16="http://schemas.microsoft.com/office/drawing/2014/main" id="{DB97DA8C-67A0-4E1A-9C72-9B3049411521}"/>
              </a:ext>
            </a:extLst>
          </p:cNvPr>
          <p:cNvPicPr>
            <a:picLocks noChangeAspect="1"/>
          </p:cNvPicPr>
          <p:nvPr/>
        </p:nvPicPr>
        <p:blipFill>
          <a:blip r:embed="rId4"/>
          <a:stretch>
            <a:fillRect/>
          </a:stretch>
        </p:blipFill>
        <p:spPr>
          <a:xfrm>
            <a:off x="8323980" y="4082866"/>
            <a:ext cx="3368738" cy="1229661"/>
          </a:xfrm>
          <a:prstGeom prst="rect">
            <a:avLst/>
          </a:prstGeom>
        </p:spPr>
      </p:pic>
    </p:spTree>
    <p:extLst>
      <p:ext uri="{BB962C8B-B14F-4D97-AF65-F5344CB8AC3E}">
        <p14:creationId xmlns:p14="http://schemas.microsoft.com/office/powerpoint/2010/main" val="382725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844CB8F-7609-49DA-BA30-1A53854EF6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0" y="1691766"/>
            <a:ext cx="12192000" cy="5039108"/>
          </a:xfrm>
          <a:prstGeom prst="rect">
            <a:avLst/>
          </a:prstGeom>
        </p:spPr>
      </p:pic>
      <p:sp>
        <p:nvSpPr>
          <p:cNvPr id="6" name="Rectangle 5">
            <a:extLst>
              <a:ext uri="{FF2B5EF4-FFF2-40B4-BE49-F238E27FC236}">
                <a16:creationId xmlns:a16="http://schemas.microsoft.com/office/drawing/2014/main" id="{1FCC6A4F-0FEB-4D60-9EB2-12AE0B7F9E50}"/>
              </a:ext>
            </a:extLst>
          </p:cNvPr>
          <p:cNvSpPr/>
          <p:nvPr/>
        </p:nvSpPr>
        <p:spPr>
          <a:xfrm>
            <a:off x="9316720" y="5049520"/>
            <a:ext cx="2451609" cy="802640"/>
          </a:xfrm>
          <a:prstGeom prst="rect">
            <a:avLst/>
          </a:prstGeom>
          <a:solidFill>
            <a:srgbClr val="2BA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t>Jellyfish </a:t>
            </a:r>
          </a:p>
        </p:txBody>
      </p:sp>
      <p:pic>
        <p:nvPicPr>
          <p:cNvPr id="8" name="Picture 7">
            <a:extLst>
              <a:ext uri="{FF2B5EF4-FFF2-40B4-BE49-F238E27FC236}">
                <a16:creationId xmlns:a16="http://schemas.microsoft.com/office/drawing/2014/main" id="{8DB37C87-1AF3-433B-ADFB-4D81C9A928B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891378" y="4297680"/>
            <a:ext cx="3174498" cy="2344083"/>
          </a:xfrm>
          <a:prstGeom prst="rect">
            <a:avLst/>
          </a:prstGeom>
        </p:spPr>
      </p:pic>
    </p:spTree>
    <p:extLst>
      <p:ext uri="{BB962C8B-B14F-4D97-AF65-F5344CB8AC3E}">
        <p14:creationId xmlns:p14="http://schemas.microsoft.com/office/powerpoint/2010/main" val="300848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024129" y="52219"/>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D925AF0-FBAC-48F7-A4EA-FA8D03CF86B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65585" y="1399435"/>
            <a:ext cx="11603069" cy="5306165"/>
          </a:xfrm>
          <a:prstGeom prst="rect">
            <a:avLst/>
          </a:prstGeom>
        </p:spPr>
      </p:pic>
      <p:sp>
        <p:nvSpPr>
          <p:cNvPr id="6" name="Rectangle 5">
            <a:extLst>
              <a:ext uri="{FF2B5EF4-FFF2-40B4-BE49-F238E27FC236}">
                <a16:creationId xmlns:a16="http://schemas.microsoft.com/office/drawing/2014/main" id="{CA841B43-59DA-40B7-80AF-449BB894817B}"/>
              </a:ext>
            </a:extLst>
          </p:cNvPr>
          <p:cNvSpPr/>
          <p:nvPr/>
        </p:nvSpPr>
        <p:spPr>
          <a:xfrm>
            <a:off x="9374806" y="4297680"/>
            <a:ext cx="2451609" cy="802640"/>
          </a:xfrm>
          <a:prstGeom prst="rect">
            <a:avLst/>
          </a:prstGeom>
          <a:solidFill>
            <a:srgbClr val="69BB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bg1"/>
                </a:solidFill>
              </a:rPr>
              <a:t>Jellyfish </a:t>
            </a:r>
          </a:p>
        </p:txBody>
      </p:sp>
      <p:pic>
        <p:nvPicPr>
          <p:cNvPr id="8" name="Picture 7">
            <a:extLst>
              <a:ext uri="{FF2B5EF4-FFF2-40B4-BE49-F238E27FC236}">
                <a16:creationId xmlns:a16="http://schemas.microsoft.com/office/drawing/2014/main" id="{9E13C469-8B88-4ECD-977D-2F6E154A9020}"/>
              </a:ext>
            </a:extLst>
          </p:cNvPr>
          <p:cNvPicPr>
            <a:picLocks noChangeAspect="1"/>
          </p:cNvPicPr>
          <p:nvPr/>
        </p:nvPicPr>
        <p:blipFill>
          <a:blip r:embed="rId4"/>
          <a:stretch>
            <a:fillRect/>
          </a:stretch>
        </p:blipFill>
        <p:spPr>
          <a:xfrm>
            <a:off x="8679364" y="5458565"/>
            <a:ext cx="3289290" cy="1269916"/>
          </a:xfrm>
          <a:prstGeom prst="rect">
            <a:avLst/>
          </a:prstGeom>
        </p:spPr>
      </p:pic>
    </p:spTree>
    <p:extLst>
      <p:ext uri="{BB962C8B-B14F-4D97-AF65-F5344CB8AC3E}">
        <p14:creationId xmlns:p14="http://schemas.microsoft.com/office/powerpoint/2010/main" val="238562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235964" y="29110"/>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295E279-E350-4371-A768-1BDC090C2D9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17457" y="1528726"/>
            <a:ext cx="11774543" cy="5229955"/>
          </a:xfrm>
          <a:prstGeom prst="rect">
            <a:avLst/>
          </a:prstGeom>
        </p:spPr>
      </p:pic>
      <p:pic>
        <p:nvPicPr>
          <p:cNvPr id="7" name="Picture 6">
            <a:extLst>
              <a:ext uri="{FF2B5EF4-FFF2-40B4-BE49-F238E27FC236}">
                <a16:creationId xmlns:a16="http://schemas.microsoft.com/office/drawing/2014/main" id="{55BBA994-5C4B-4A00-B1D8-DB793B64B2D1}"/>
              </a:ext>
            </a:extLst>
          </p:cNvPr>
          <p:cNvPicPr>
            <a:picLocks noChangeAspect="1"/>
          </p:cNvPicPr>
          <p:nvPr/>
        </p:nvPicPr>
        <p:blipFill>
          <a:blip r:embed="rId4"/>
          <a:stretch>
            <a:fillRect/>
          </a:stretch>
        </p:blipFill>
        <p:spPr>
          <a:xfrm>
            <a:off x="8878076" y="5519332"/>
            <a:ext cx="3313924" cy="1213699"/>
          </a:xfrm>
          <a:prstGeom prst="rect">
            <a:avLst/>
          </a:prstGeom>
        </p:spPr>
      </p:pic>
    </p:spTree>
    <p:extLst>
      <p:ext uri="{BB962C8B-B14F-4D97-AF65-F5344CB8AC3E}">
        <p14:creationId xmlns:p14="http://schemas.microsoft.com/office/powerpoint/2010/main" val="8619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097701" y="162347"/>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50C7919-C5F3-4796-B470-FAD2B527FAFA}"/>
              </a:ext>
            </a:extLst>
          </p:cNvPr>
          <p:cNvPicPr>
            <a:picLocks noChangeAspect="1"/>
          </p:cNvPicPr>
          <p:nvPr/>
        </p:nvPicPr>
        <p:blipFill>
          <a:blip r:embed="rId2"/>
          <a:stretch>
            <a:fillRect/>
          </a:stretch>
        </p:blipFill>
        <p:spPr>
          <a:xfrm>
            <a:off x="0" y="1659861"/>
            <a:ext cx="12192000" cy="5198139"/>
          </a:xfrm>
          <a:prstGeom prst="rect">
            <a:avLst/>
          </a:prstGeom>
        </p:spPr>
      </p:pic>
      <p:pic>
        <p:nvPicPr>
          <p:cNvPr id="7" name="Picture 6">
            <a:extLst>
              <a:ext uri="{FF2B5EF4-FFF2-40B4-BE49-F238E27FC236}">
                <a16:creationId xmlns:a16="http://schemas.microsoft.com/office/drawing/2014/main" id="{845573E0-26E4-4AFF-B2D7-9E9A4ECF7CEB}"/>
              </a:ext>
            </a:extLst>
          </p:cNvPr>
          <p:cNvPicPr>
            <a:picLocks noChangeAspect="1"/>
          </p:cNvPicPr>
          <p:nvPr/>
        </p:nvPicPr>
        <p:blipFill>
          <a:blip r:embed="rId3"/>
          <a:stretch>
            <a:fillRect/>
          </a:stretch>
        </p:blipFill>
        <p:spPr>
          <a:xfrm>
            <a:off x="5198629" y="4430729"/>
            <a:ext cx="3356792" cy="2348715"/>
          </a:xfrm>
          <a:prstGeom prst="rect">
            <a:avLst/>
          </a:prstGeom>
        </p:spPr>
      </p:pic>
    </p:spTree>
    <p:extLst>
      <p:ext uri="{BB962C8B-B14F-4D97-AF65-F5344CB8AC3E}">
        <p14:creationId xmlns:p14="http://schemas.microsoft.com/office/powerpoint/2010/main" val="321576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024129" y="318995"/>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5E00FD2-3760-4DCB-B13C-8C88045FB53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46939" y="1489636"/>
            <a:ext cx="10898121" cy="5287113"/>
          </a:xfrm>
          <a:prstGeom prst="rect">
            <a:avLst/>
          </a:prstGeom>
        </p:spPr>
      </p:pic>
      <p:sp>
        <p:nvSpPr>
          <p:cNvPr id="6" name="TextBox 5">
            <a:extLst>
              <a:ext uri="{FF2B5EF4-FFF2-40B4-BE49-F238E27FC236}">
                <a16:creationId xmlns:a16="http://schemas.microsoft.com/office/drawing/2014/main" id="{CEC50A84-F4CF-49BE-8A94-C67086097A5D}"/>
              </a:ext>
            </a:extLst>
          </p:cNvPr>
          <p:cNvSpPr txBox="1"/>
          <p:nvPr/>
        </p:nvSpPr>
        <p:spPr>
          <a:xfrm>
            <a:off x="8219090" y="4952865"/>
            <a:ext cx="3174124" cy="1015663"/>
          </a:xfrm>
          <a:prstGeom prst="rect">
            <a:avLst/>
          </a:prstGeom>
          <a:solidFill>
            <a:srgbClr val="F07B24"/>
          </a:solidFill>
        </p:spPr>
        <p:txBody>
          <a:bodyPr wrap="square" rtlCol="0">
            <a:spAutoFit/>
          </a:bodyPr>
          <a:lstStyle/>
          <a:p>
            <a:pPr algn="ctr"/>
            <a:r>
              <a:rPr lang="en-US" sz="6000" dirty="0">
                <a:solidFill>
                  <a:schemeClr val="bg1"/>
                </a:solidFill>
              </a:rPr>
              <a:t>Seahorse </a:t>
            </a:r>
          </a:p>
        </p:txBody>
      </p:sp>
      <p:pic>
        <p:nvPicPr>
          <p:cNvPr id="8" name="Picture 7">
            <a:extLst>
              <a:ext uri="{FF2B5EF4-FFF2-40B4-BE49-F238E27FC236}">
                <a16:creationId xmlns:a16="http://schemas.microsoft.com/office/drawing/2014/main" id="{E8CF4A72-9846-49B4-9A22-187E20C0F949}"/>
              </a:ext>
            </a:extLst>
          </p:cNvPr>
          <p:cNvPicPr>
            <a:picLocks noChangeAspect="1"/>
          </p:cNvPicPr>
          <p:nvPr/>
        </p:nvPicPr>
        <p:blipFill>
          <a:blip r:embed="rId4"/>
          <a:stretch>
            <a:fillRect/>
          </a:stretch>
        </p:blipFill>
        <p:spPr>
          <a:xfrm>
            <a:off x="8153363" y="4290791"/>
            <a:ext cx="3391697" cy="2549174"/>
          </a:xfrm>
          <a:prstGeom prst="rect">
            <a:avLst/>
          </a:prstGeom>
        </p:spPr>
      </p:pic>
    </p:spTree>
    <p:extLst>
      <p:ext uri="{BB962C8B-B14F-4D97-AF65-F5344CB8AC3E}">
        <p14:creationId xmlns:p14="http://schemas.microsoft.com/office/powerpoint/2010/main" val="368050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BED-FADF-4175-A0D3-9B9F12BE3D50}"/>
              </a:ext>
            </a:extLst>
          </p:cNvPr>
          <p:cNvSpPr>
            <a:spLocks noGrp="1"/>
          </p:cNvSpPr>
          <p:nvPr>
            <p:ph type="title"/>
          </p:nvPr>
        </p:nvSpPr>
        <p:spPr>
          <a:xfrm>
            <a:off x="1024129" y="318995"/>
            <a:ext cx="9720072" cy="1499616"/>
          </a:xfrm>
        </p:spPr>
        <p:txBody>
          <a:bodyPr/>
          <a:lstStyle/>
          <a:p>
            <a:r>
              <a:rPr lang="en-US" b="1" dirty="0">
                <a:solidFill>
                  <a:srgbClr val="00B050"/>
                </a:solidFill>
              </a:rPr>
              <a:t>Warm-up: what I am?</a:t>
            </a:r>
            <a:endParaRPr lang="en-US" dirty="0"/>
          </a:p>
        </p:txBody>
      </p:sp>
      <p:sp>
        <p:nvSpPr>
          <p:cNvPr id="3" name="Content Placeholder 2">
            <a:extLst>
              <a:ext uri="{FF2B5EF4-FFF2-40B4-BE49-F238E27FC236}">
                <a16:creationId xmlns:a16="http://schemas.microsoft.com/office/drawing/2014/main" id="{F1B22587-BD03-452F-BD75-BC870DB5A6B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B3C5F1A0-AF41-4EAB-9E33-2587EB0EDE5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02704" y="1499163"/>
            <a:ext cx="11564964" cy="5268060"/>
          </a:xfrm>
          <a:prstGeom prst="rect">
            <a:avLst/>
          </a:prstGeom>
        </p:spPr>
      </p:pic>
      <p:sp>
        <p:nvSpPr>
          <p:cNvPr id="8" name="Rectangle 7">
            <a:extLst>
              <a:ext uri="{FF2B5EF4-FFF2-40B4-BE49-F238E27FC236}">
                <a16:creationId xmlns:a16="http://schemas.microsoft.com/office/drawing/2014/main" id="{94A235DE-53E9-405A-9299-17997AF69A95}"/>
              </a:ext>
            </a:extLst>
          </p:cNvPr>
          <p:cNvSpPr/>
          <p:nvPr/>
        </p:nvSpPr>
        <p:spPr>
          <a:xfrm>
            <a:off x="9327230" y="1808963"/>
            <a:ext cx="2451609" cy="802640"/>
          </a:xfrm>
          <a:prstGeom prst="rect">
            <a:avLst/>
          </a:prstGeom>
          <a:solidFill>
            <a:srgbClr val="289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Jellyfish </a:t>
            </a:r>
          </a:p>
        </p:txBody>
      </p:sp>
      <p:pic>
        <p:nvPicPr>
          <p:cNvPr id="10" name="Picture 9">
            <a:extLst>
              <a:ext uri="{FF2B5EF4-FFF2-40B4-BE49-F238E27FC236}">
                <a16:creationId xmlns:a16="http://schemas.microsoft.com/office/drawing/2014/main" id="{A79B4A9C-FFF2-4591-A7DC-A419F33A2B61}"/>
              </a:ext>
            </a:extLst>
          </p:cNvPr>
          <p:cNvPicPr>
            <a:picLocks noChangeAspect="1"/>
          </p:cNvPicPr>
          <p:nvPr/>
        </p:nvPicPr>
        <p:blipFill>
          <a:blip r:embed="rId4"/>
          <a:stretch>
            <a:fillRect/>
          </a:stretch>
        </p:blipFill>
        <p:spPr>
          <a:xfrm>
            <a:off x="8768518" y="2921403"/>
            <a:ext cx="3299149" cy="1221521"/>
          </a:xfrm>
          <a:prstGeom prst="rect">
            <a:avLst/>
          </a:prstGeom>
        </p:spPr>
      </p:pic>
    </p:spTree>
    <p:extLst>
      <p:ext uri="{BB962C8B-B14F-4D97-AF65-F5344CB8AC3E}">
        <p14:creationId xmlns:p14="http://schemas.microsoft.com/office/powerpoint/2010/main" val="285046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62D6D-17E3-44FE-AE84-5D6A0B81785C}"/>
              </a:ext>
            </a:extLst>
          </p:cNvPr>
          <p:cNvSpPr>
            <a:spLocks noGrp="1"/>
          </p:cNvSpPr>
          <p:nvPr>
            <p:ph type="title"/>
          </p:nvPr>
        </p:nvSpPr>
        <p:spPr/>
        <p:txBody>
          <a:bodyPr/>
          <a:lstStyle/>
          <a:p>
            <a:r>
              <a:rPr lang="en-US" b="1" dirty="0">
                <a:solidFill>
                  <a:srgbClr val="FF0000"/>
                </a:solidFill>
              </a:rPr>
              <a:t>Some problems humans may face</a:t>
            </a:r>
          </a:p>
        </p:txBody>
      </p:sp>
      <p:sp>
        <p:nvSpPr>
          <p:cNvPr id="3" name="Content Placeholder 2">
            <a:extLst>
              <a:ext uri="{FF2B5EF4-FFF2-40B4-BE49-F238E27FC236}">
                <a16:creationId xmlns:a16="http://schemas.microsoft.com/office/drawing/2014/main" id="{CD59CE12-1A61-4A9A-B767-1375E4101205}"/>
              </a:ext>
            </a:extLst>
          </p:cNvPr>
          <p:cNvSpPr>
            <a:spLocks noGrp="1"/>
          </p:cNvSpPr>
          <p:nvPr>
            <p:ph idx="1"/>
          </p:nvPr>
        </p:nvSpPr>
        <p:spPr/>
        <p:txBody>
          <a:bodyPr>
            <a:normAutofit lnSpcReduction="10000"/>
          </a:bodyPr>
          <a:lstStyle/>
          <a:p>
            <a:pPr>
              <a:buFont typeface="Wingdings" panose="05000000000000000000" pitchFamily="2" charset="2"/>
              <a:buChar char="v"/>
            </a:pPr>
            <a:r>
              <a:rPr lang="en-US" sz="4000" dirty="0"/>
              <a:t>Climate changes/ global warming</a:t>
            </a:r>
          </a:p>
          <a:p>
            <a:pPr>
              <a:buFont typeface="Wingdings" panose="05000000000000000000" pitchFamily="2" charset="2"/>
              <a:buChar char="v"/>
            </a:pPr>
            <a:r>
              <a:rPr lang="en-US" sz="4000" dirty="0"/>
              <a:t>Running out of fresh and clean water</a:t>
            </a:r>
          </a:p>
          <a:p>
            <a:pPr>
              <a:buFont typeface="Wingdings" panose="05000000000000000000" pitchFamily="2" charset="2"/>
              <a:buChar char="v"/>
            </a:pPr>
            <a:r>
              <a:rPr lang="en-US" sz="4000" dirty="0"/>
              <a:t>Food scarcity/ hunger</a:t>
            </a:r>
          </a:p>
          <a:p>
            <a:pPr>
              <a:buFont typeface="Wingdings" panose="05000000000000000000" pitchFamily="2" charset="2"/>
              <a:buChar char="v"/>
            </a:pPr>
            <a:r>
              <a:rPr lang="en-US" sz="4000" dirty="0"/>
              <a:t>Extinction/ endangered species</a:t>
            </a:r>
          </a:p>
          <a:p>
            <a:pPr>
              <a:buFont typeface="Wingdings" panose="05000000000000000000" pitchFamily="2" charset="2"/>
              <a:buChar char="v"/>
            </a:pPr>
            <a:r>
              <a:rPr lang="en-US" sz="4000" dirty="0"/>
              <a:t>Running out of natural resources</a:t>
            </a:r>
          </a:p>
          <a:p>
            <a:pPr>
              <a:buFont typeface="Wingdings" panose="05000000000000000000" pitchFamily="2" charset="2"/>
              <a:buChar char="v"/>
            </a:pPr>
            <a:r>
              <a:rPr lang="en-US" sz="4000" dirty="0"/>
              <a:t>Etc.</a:t>
            </a:r>
          </a:p>
        </p:txBody>
      </p:sp>
    </p:spTree>
    <p:extLst>
      <p:ext uri="{BB962C8B-B14F-4D97-AF65-F5344CB8AC3E}">
        <p14:creationId xmlns:p14="http://schemas.microsoft.com/office/powerpoint/2010/main" val="232506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8239-D8AC-481A-A273-588EE04AD2D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051B44-CE79-4AD8-97D1-C477AE557A3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F412A68-7030-4BAC-AF30-77C0BC42F9F8}"/>
              </a:ext>
            </a:extLst>
          </p:cNvPr>
          <p:cNvPicPr>
            <a:picLocks noChangeAspect="1"/>
          </p:cNvPicPr>
          <p:nvPr/>
        </p:nvPicPr>
        <p:blipFill>
          <a:blip r:embed="rId2"/>
          <a:stretch>
            <a:fillRect/>
          </a:stretch>
        </p:blipFill>
        <p:spPr>
          <a:xfrm>
            <a:off x="115614" y="677724"/>
            <a:ext cx="11960772" cy="6027876"/>
          </a:xfrm>
          <a:prstGeom prst="rect">
            <a:avLst/>
          </a:prstGeom>
        </p:spPr>
      </p:pic>
      <p:pic>
        <p:nvPicPr>
          <p:cNvPr id="7" name="Picture 6">
            <a:extLst>
              <a:ext uri="{FF2B5EF4-FFF2-40B4-BE49-F238E27FC236}">
                <a16:creationId xmlns:a16="http://schemas.microsoft.com/office/drawing/2014/main" id="{79FB6048-5041-4C30-9885-5E91B1FC14FC}"/>
              </a:ext>
            </a:extLst>
          </p:cNvPr>
          <p:cNvPicPr>
            <a:picLocks noChangeAspect="1"/>
          </p:cNvPicPr>
          <p:nvPr/>
        </p:nvPicPr>
        <p:blipFill>
          <a:blip r:embed="rId3"/>
          <a:stretch>
            <a:fillRect/>
          </a:stretch>
        </p:blipFill>
        <p:spPr>
          <a:xfrm>
            <a:off x="539166" y="5765880"/>
            <a:ext cx="2095792" cy="828791"/>
          </a:xfrm>
          <a:prstGeom prst="rect">
            <a:avLst/>
          </a:prstGeom>
        </p:spPr>
      </p:pic>
      <p:sp>
        <p:nvSpPr>
          <p:cNvPr id="8" name="Rectangle 7">
            <a:extLst>
              <a:ext uri="{FF2B5EF4-FFF2-40B4-BE49-F238E27FC236}">
                <a16:creationId xmlns:a16="http://schemas.microsoft.com/office/drawing/2014/main" id="{230F4EC6-EB5F-421B-8126-44D3ACA03C4E}"/>
              </a:ext>
            </a:extLst>
          </p:cNvPr>
          <p:cNvSpPr/>
          <p:nvPr/>
        </p:nvSpPr>
        <p:spPr>
          <a:xfrm>
            <a:off x="399394" y="677724"/>
            <a:ext cx="5118538" cy="63606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b="1" dirty="0">
                <a:solidFill>
                  <a:srgbClr val="0070C0"/>
                </a:solidFill>
              </a:rPr>
              <a:t>What can you see in the photo?</a:t>
            </a:r>
          </a:p>
        </p:txBody>
      </p:sp>
      <p:sp>
        <p:nvSpPr>
          <p:cNvPr id="9" name="Rectangle 8">
            <a:extLst>
              <a:ext uri="{FF2B5EF4-FFF2-40B4-BE49-F238E27FC236}">
                <a16:creationId xmlns:a16="http://schemas.microsoft.com/office/drawing/2014/main" id="{2E0CEB48-E53A-4D8E-BE2F-6AAD90A20936}"/>
              </a:ext>
            </a:extLst>
          </p:cNvPr>
          <p:cNvSpPr/>
          <p:nvPr/>
        </p:nvSpPr>
        <p:spPr>
          <a:xfrm>
            <a:off x="399394" y="1364620"/>
            <a:ext cx="8250620" cy="63606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b="1" dirty="0">
                <a:solidFill>
                  <a:srgbClr val="0070C0"/>
                </a:solidFill>
              </a:rPr>
              <a:t>Do you think fish farms can help reduce overfishing?</a:t>
            </a:r>
          </a:p>
        </p:txBody>
      </p:sp>
    </p:spTree>
    <p:extLst>
      <p:ext uri="{BB962C8B-B14F-4D97-AF65-F5344CB8AC3E}">
        <p14:creationId xmlns:p14="http://schemas.microsoft.com/office/powerpoint/2010/main" val="224455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E1792-145D-4298-9A58-323E0D1C43D5}"/>
              </a:ext>
            </a:extLst>
          </p:cNvPr>
          <p:cNvSpPr>
            <a:spLocks noGrp="1"/>
          </p:cNvSpPr>
          <p:nvPr>
            <p:ph type="title"/>
          </p:nvPr>
        </p:nvSpPr>
        <p:spPr>
          <a:xfrm>
            <a:off x="861849" y="251022"/>
            <a:ext cx="10775731" cy="1499616"/>
          </a:xfrm>
        </p:spPr>
        <p:txBody>
          <a:bodyPr/>
          <a:lstStyle/>
          <a:p>
            <a:r>
              <a:rPr lang="en-US" b="1" dirty="0">
                <a:solidFill>
                  <a:srgbClr val="0070C0"/>
                </a:solidFill>
              </a:rPr>
              <a:t>A – match the oceans and the places </a:t>
            </a:r>
          </a:p>
        </p:txBody>
      </p:sp>
      <p:pic>
        <p:nvPicPr>
          <p:cNvPr id="5" name="Content Placeholder 4">
            <a:extLst>
              <a:ext uri="{FF2B5EF4-FFF2-40B4-BE49-F238E27FC236}">
                <a16:creationId xmlns:a16="http://schemas.microsoft.com/office/drawing/2014/main" id="{3EDC227B-0C53-423D-A0EF-33739F0BD55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3574519" y="1585803"/>
            <a:ext cx="8333702" cy="5116856"/>
          </a:xfrm>
        </p:spPr>
      </p:pic>
      <p:pic>
        <p:nvPicPr>
          <p:cNvPr id="7" name="Picture 6">
            <a:extLst>
              <a:ext uri="{FF2B5EF4-FFF2-40B4-BE49-F238E27FC236}">
                <a16:creationId xmlns:a16="http://schemas.microsoft.com/office/drawing/2014/main" id="{1A401320-AEFE-4B7C-9F29-EED56AF1CBAA}"/>
              </a:ext>
            </a:extLst>
          </p:cNvPr>
          <p:cNvPicPr>
            <a:picLocks noChangeAspect="1"/>
          </p:cNvPicPr>
          <p:nvPr/>
        </p:nvPicPr>
        <p:blipFill>
          <a:blip r:embed="rId4"/>
          <a:stretch>
            <a:fillRect/>
          </a:stretch>
        </p:blipFill>
        <p:spPr>
          <a:xfrm>
            <a:off x="494914" y="2419965"/>
            <a:ext cx="3172268" cy="3448531"/>
          </a:xfrm>
          <a:prstGeom prst="rect">
            <a:avLst/>
          </a:prstGeom>
        </p:spPr>
      </p:pic>
      <p:sp>
        <p:nvSpPr>
          <p:cNvPr id="8" name="TextBox 7">
            <a:extLst>
              <a:ext uri="{FF2B5EF4-FFF2-40B4-BE49-F238E27FC236}">
                <a16:creationId xmlns:a16="http://schemas.microsoft.com/office/drawing/2014/main" id="{6F0E1B23-3D73-421A-B295-045D2E46059D}"/>
              </a:ext>
            </a:extLst>
          </p:cNvPr>
          <p:cNvSpPr txBox="1"/>
          <p:nvPr/>
        </p:nvSpPr>
        <p:spPr>
          <a:xfrm>
            <a:off x="4971393" y="3951891"/>
            <a:ext cx="472965" cy="523220"/>
          </a:xfrm>
          <a:prstGeom prst="rect">
            <a:avLst/>
          </a:prstGeom>
          <a:noFill/>
        </p:spPr>
        <p:txBody>
          <a:bodyPr wrap="square" rtlCol="0">
            <a:spAutoFit/>
          </a:bodyPr>
          <a:lstStyle/>
          <a:p>
            <a:r>
              <a:rPr lang="en-US" sz="2800" b="1" dirty="0">
                <a:solidFill>
                  <a:srgbClr val="FF0000"/>
                </a:solidFill>
              </a:rPr>
              <a:t>2</a:t>
            </a:r>
          </a:p>
        </p:txBody>
      </p:sp>
      <p:sp>
        <p:nvSpPr>
          <p:cNvPr id="9" name="TextBox 8">
            <a:extLst>
              <a:ext uri="{FF2B5EF4-FFF2-40B4-BE49-F238E27FC236}">
                <a16:creationId xmlns:a16="http://schemas.microsoft.com/office/drawing/2014/main" id="{387FAD96-1894-4798-BAC5-A74A93D5C8C8}"/>
              </a:ext>
            </a:extLst>
          </p:cNvPr>
          <p:cNvSpPr txBox="1"/>
          <p:nvPr/>
        </p:nvSpPr>
        <p:spPr>
          <a:xfrm>
            <a:off x="6689834" y="2979684"/>
            <a:ext cx="472965" cy="523220"/>
          </a:xfrm>
          <a:prstGeom prst="rect">
            <a:avLst/>
          </a:prstGeom>
          <a:noFill/>
        </p:spPr>
        <p:txBody>
          <a:bodyPr wrap="square" rtlCol="0">
            <a:spAutoFit/>
          </a:bodyPr>
          <a:lstStyle/>
          <a:p>
            <a:r>
              <a:rPr lang="en-US" sz="2800" b="1" dirty="0">
                <a:solidFill>
                  <a:srgbClr val="FF0000"/>
                </a:solidFill>
              </a:rPr>
              <a:t>1</a:t>
            </a:r>
          </a:p>
        </p:txBody>
      </p:sp>
      <p:sp>
        <p:nvSpPr>
          <p:cNvPr id="10" name="TextBox 9">
            <a:extLst>
              <a:ext uri="{FF2B5EF4-FFF2-40B4-BE49-F238E27FC236}">
                <a16:creationId xmlns:a16="http://schemas.microsoft.com/office/drawing/2014/main" id="{F0026ED2-C67E-4E70-9C61-072FFA9E2DC3}"/>
              </a:ext>
            </a:extLst>
          </p:cNvPr>
          <p:cNvSpPr txBox="1"/>
          <p:nvPr/>
        </p:nvSpPr>
        <p:spPr>
          <a:xfrm>
            <a:off x="7914289" y="2823809"/>
            <a:ext cx="472965" cy="523220"/>
          </a:xfrm>
          <a:prstGeom prst="rect">
            <a:avLst/>
          </a:prstGeom>
          <a:noFill/>
        </p:spPr>
        <p:txBody>
          <a:bodyPr wrap="square" rtlCol="0">
            <a:spAutoFit/>
          </a:bodyPr>
          <a:lstStyle/>
          <a:p>
            <a:r>
              <a:rPr lang="en-US" sz="2800" b="1" dirty="0">
                <a:solidFill>
                  <a:srgbClr val="FF0000"/>
                </a:solidFill>
              </a:rPr>
              <a:t>4</a:t>
            </a:r>
          </a:p>
        </p:txBody>
      </p:sp>
      <p:sp>
        <p:nvSpPr>
          <p:cNvPr id="11" name="TextBox 10">
            <a:extLst>
              <a:ext uri="{FF2B5EF4-FFF2-40B4-BE49-F238E27FC236}">
                <a16:creationId xmlns:a16="http://schemas.microsoft.com/office/drawing/2014/main" id="{5E9D88F8-1BC3-4C26-929E-8E7EF03012BB}"/>
              </a:ext>
            </a:extLst>
          </p:cNvPr>
          <p:cNvSpPr txBox="1"/>
          <p:nvPr/>
        </p:nvSpPr>
        <p:spPr>
          <a:xfrm>
            <a:off x="9348951" y="4213501"/>
            <a:ext cx="472965" cy="523220"/>
          </a:xfrm>
          <a:prstGeom prst="rect">
            <a:avLst/>
          </a:prstGeom>
          <a:noFill/>
        </p:spPr>
        <p:txBody>
          <a:bodyPr wrap="square" rtlCol="0">
            <a:spAutoFit/>
          </a:bodyPr>
          <a:lstStyle/>
          <a:p>
            <a:r>
              <a:rPr lang="en-US" sz="2800" b="1" dirty="0">
                <a:solidFill>
                  <a:srgbClr val="FF0000"/>
                </a:solidFill>
              </a:rPr>
              <a:t>3</a:t>
            </a:r>
          </a:p>
        </p:txBody>
      </p:sp>
    </p:spTree>
    <p:extLst>
      <p:ext uri="{BB962C8B-B14F-4D97-AF65-F5344CB8AC3E}">
        <p14:creationId xmlns:p14="http://schemas.microsoft.com/office/powerpoint/2010/main" val="10668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E1792-145D-4298-9A58-323E0D1C43D5}"/>
              </a:ext>
            </a:extLst>
          </p:cNvPr>
          <p:cNvSpPr>
            <a:spLocks noGrp="1"/>
          </p:cNvSpPr>
          <p:nvPr>
            <p:ph type="title"/>
          </p:nvPr>
        </p:nvSpPr>
        <p:spPr>
          <a:xfrm>
            <a:off x="861849" y="251022"/>
            <a:ext cx="10342179" cy="1499616"/>
          </a:xfrm>
        </p:spPr>
        <p:txBody>
          <a:bodyPr>
            <a:normAutofit/>
          </a:bodyPr>
          <a:lstStyle/>
          <a:p>
            <a:r>
              <a:rPr lang="en-US" sz="8000" b="1" dirty="0">
                <a:solidFill>
                  <a:srgbClr val="0070C0"/>
                </a:solidFill>
              </a:rPr>
              <a:t>b</a:t>
            </a:r>
            <a:r>
              <a:rPr lang="en-US" sz="4000" b="1" dirty="0">
                <a:solidFill>
                  <a:srgbClr val="0070C0"/>
                </a:solidFill>
              </a:rPr>
              <a:t> – circle the three places in the recording</a:t>
            </a:r>
          </a:p>
        </p:txBody>
      </p:sp>
      <p:pic>
        <p:nvPicPr>
          <p:cNvPr id="5" name="Content Placeholder 4">
            <a:extLst>
              <a:ext uri="{FF2B5EF4-FFF2-40B4-BE49-F238E27FC236}">
                <a16:creationId xmlns:a16="http://schemas.microsoft.com/office/drawing/2014/main" id="{3EDC227B-0C53-423D-A0EF-33739F0BD55E}"/>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574519" y="1585803"/>
            <a:ext cx="8333702" cy="5116856"/>
          </a:xfrm>
        </p:spPr>
      </p:pic>
      <p:pic>
        <p:nvPicPr>
          <p:cNvPr id="7" name="Picture 6">
            <a:extLst>
              <a:ext uri="{FF2B5EF4-FFF2-40B4-BE49-F238E27FC236}">
                <a16:creationId xmlns:a16="http://schemas.microsoft.com/office/drawing/2014/main" id="{1A401320-AEFE-4B7C-9F29-EED56AF1CBAA}"/>
              </a:ext>
            </a:extLst>
          </p:cNvPr>
          <p:cNvPicPr>
            <a:picLocks noChangeAspect="1"/>
          </p:cNvPicPr>
          <p:nvPr/>
        </p:nvPicPr>
        <p:blipFill>
          <a:blip r:embed="rId6"/>
          <a:stretch>
            <a:fillRect/>
          </a:stretch>
        </p:blipFill>
        <p:spPr>
          <a:xfrm>
            <a:off x="494914" y="2419965"/>
            <a:ext cx="3172268" cy="3448531"/>
          </a:xfrm>
          <a:prstGeom prst="rect">
            <a:avLst/>
          </a:prstGeom>
        </p:spPr>
      </p:pic>
      <p:sp>
        <p:nvSpPr>
          <p:cNvPr id="8" name="TextBox 7">
            <a:extLst>
              <a:ext uri="{FF2B5EF4-FFF2-40B4-BE49-F238E27FC236}">
                <a16:creationId xmlns:a16="http://schemas.microsoft.com/office/drawing/2014/main" id="{6F0E1B23-3D73-421A-B295-045D2E46059D}"/>
              </a:ext>
            </a:extLst>
          </p:cNvPr>
          <p:cNvSpPr txBox="1"/>
          <p:nvPr/>
        </p:nvSpPr>
        <p:spPr>
          <a:xfrm>
            <a:off x="4971393" y="3951891"/>
            <a:ext cx="472965" cy="523220"/>
          </a:xfrm>
          <a:prstGeom prst="rect">
            <a:avLst/>
          </a:prstGeom>
          <a:noFill/>
        </p:spPr>
        <p:txBody>
          <a:bodyPr wrap="square" rtlCol="0">
            <a:spAutoFit/>
          </a:bodyPr>
          <a:lstStyle/>
          <a:p>
            <a:r>
              <a:rPr lang="en-US" sz="2800" b="1" dirty="0">
                <a:solidFill>
                  <a:srgbClr val="FF0000"/>
                </a:solidFill>
              </a:rPr>
              <a:t>2</a:t>
            </a:r>
          </a:p>
        </p:txBody>
      </p:sp>
      <p:sp>
        <p:nvSpPr>
          <p:cNvPr id="9" name="TextBox 8">
            <a:extLst>
              <a:ext uri="{FF2B5EF4-FFF2-40B4-BE49-F238E27FC236}">
                <a16:creationId xmlns:a16="http://schemas.microsoft.com/office/drawing/2014/main" id="{387FAD96-1894-4798-BAC5-A74A93D5C8C8}"/>
              </a:ext>
            </a:extLst>
          </p:cNvPr>
          <p:cNvSpPr txBox="1"/>
          <p:nvPr/>
        </p:nvSpPr>
        <p:spPr>
          <a:xfrm>
            <a:off x="6689834" y="2979684"/>
            <a:ext cx="472965" cy="523220"/>
          </a:xfrm>
          <a:prstGeom prst="rect">
            <a:avLst/>
          </a:prstGeom>
          <a:noFill/>
        </p:spPr>
        <p:txBody>
          <a:bodyPr wrap="square" rtlCol="0">
            <a:spAutoFit/>
          </a:bodyPr>
          <a:lstStyle/>
          <a:p>
            <a:r>
              <a:rPr lang="en-US" sz="2800" b="1" dirty="0">
                <a:solidFill>
                  <a:srgbClr val="FF0000"/>
                </a:solidFill>
              </a:rPr>
              <a:t>1</a:t>
            </a:r>
          </a:p>
        </p:txBody>
      </p:sp>
      <p:sp>
        <p:nvSpPr>
          <p:cNvPr id="10" name="TextBox 9">
            <a:extLst>
              <a:ext uri="{FF2B5EF4-FFF2-40B4-BE49-F238E27FC236}">
                <a16:creationId xmlns:a16="http://schemas.microsoft.com/office/drawing/2014/main" id="{F0026ED2-C67E-4E70-9C61-072FFA9E2DC3}"/>
              </a:ext>
            </a:extLst>
          </p:cNvPr>
          <p:cNvSpPr txBox="1"/>
          <p:nvPr/>
        </p:nvSpPr>
        <p:spPr>
          <a:xfrm>
            <a:off x="7914289" y="2823809"/>
            <a:ext cx="472965" cy="523220"/>
          </a:xfrm>
          <a:prstGeom prst="rect">
            <a:avLst/>
          </a:prstGeom>
          <a:noFill/>
        </p:spPr>
        <p:txBody>
          <a:bodyPr wrap="square" rtlCol="0">
            <a:spAutoFit/>
          </a:bodyPr>
          <a:lstStyle/>
          <a:p>
            <a:r>
              <a:rPr lang="en-US" sz="2800" b="1" dirty="0">
                <a:solidFill>
                  <a:srgbClr val="FF0000"/>
                </a:solidFill>
              </a:rPr>
              <a:t>4</a:t>
            </a:r>
          </a:p>
        </p:txBody>
      </p:sp>
      <p:sp>
        <p:nvSpPr>
          <p:cNvPr id="11" name="TextBox 10">
            <a:extLst>
              <a:ext uri="{FF2B5EF4-FFF2-40B4-BE49-F238E27FC236}">
                <a16:creationId xmlns:a16="http://schemas.microsoft.com/office/drawing/2014/main" id="{5E9D88F8-1BC3-4C26-929E-8E7EF03012BB}"/>
              </a:ext>
            </a:extLst>
          </p:cNvPr>
          <p:cNvSpPr txBox="1"/>
          <p:nvPr/>
        </p:nvSpPr>
        <p:spPr>
          <a:xfrm>
            <a:off x="9348951" y="4213501"/>
            <a:ext cx="472965" cy="523220"/>
          </a:xfrm>
          <a:prstGeom prst="rect">
            <a:avLst/>
          </a:prstGeom>
          <a:noFill/>
        </p:spPr>
        <p:txBody>
          <a:bodyPr wrap="square" rtlCol="0">
            <a:spAutoFit/>
          </a:bodyPr>
          <a:lstStyle/>
          <a:p>
            <a:r>
              <a:rPr lang="en-US" sz="2800" b="1" dirty="0">
                <a:solidFill>
                  <a:srgbClr val="FF0000"/>
                </a:solidFill>
              </a:rPr>
              <a:t>3</a:t>
            </a:r>
          </a:p>
        </p:txBody>
      </p:sp>
      <p:sp>
        <p:nvSpPr>
          <p:cNvPr id="3" name="Oval 2">
            <a:extLst>
              <a:ext uri="{FF2B5EF4-FFF2-40B4-BE49-F238E27FC236}">
                <a16:creationId xmlns:a16="http://schemas.microsoft.com/office/drawing/2014/main" id="{63E92766-FE74-40AA-AB06-28555CDA9DC3}"/>
              </a:ext>
            </a:extLst>
          </p:cNvPr>
          <p:cNvSpPr/>
          <p:nvPr/>
        </p:nvSpPr>
        <p:spPr>
          <a:xfrm>
            <a:off x="4876800" y="3951891"/>
            <a:ext cx="567558" cy="523220"/>
          </a:xfrm>
          <a:prstGeom prst="ellipse">
            <a:avLst/>
          </a:prstGeom>
          <a:solidFill>
            <a:schemeClr val="lt1">
              <a:alpha val="0"/>
            </a:schemeClr>
          </a:solid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45C18255-DE88-497C-925A-F3B38B1E05D5}"/>
              </a:ext>
            </a:extLst>
          </p:cNvPr>
          <p:cNvSpPr/>
          <p:nvPr/>
        </p:nvSpPr>
        <p:spPr>
          <a:xfrm>
            <a:off x="7819696" y="2823809"/>
            <a:ext cx="567558" cy="523220"/>
          </a:xfrm>
          <a:prstGeom prst="ellipse">
            <a:avLst/>
          </a:prstGeom>
          <a:solidFill>
            <a:schemeClr val="lt1">
              <a:alpha val="0"/>
            </a:schemeClr>
          </a:solid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D25F0697-A7EC-4E1D-A502-5C50B290FB7F}"/>
              </a:ext>
            </a:extLst>
          </p:cNvPr>
          <p:cNvSpPr/>
          <p:nvPr/>
        </p:nvSpPr>
        <p:spPr>
          <a:xfrm>
            <a:off x="9254358" y="4213501"/>
            <a:ext cx="567558" cy="523220"/>
          </a:xfrm>
          <a:prstGeom prst="ellipse">
            <a:avLst/>
          </a:prstGeom>
          <a:solidFill>
            <a:schemeClr val="lt1">
              <a:alpha val="0"/>
            </a:schemeClr>
          </a:solid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enw_sb02_u08_037">
            <a:hlinkClick r:id="" action="ppaction://media"/>
            <a:extLst>
              <a:ext uri="{FF2B5EF4-FFF2-40B4-BE49-F238E27FC236}">
                <a16:creationId xmlns:a16="http://schemas.microsoft.com/office/drawing/2014/main" id="{9330858B-619D-42F2-A3A1-08A880EF483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04028" y="512013"/>
            <a:ext cx="406400" cy="406400"/>
          </a:xfrm>
          <a:prstGeom prst="rect">
            <a:avLst/>
          </a:prstGeom>
        </p:spPr>
      </p:pic>
    </p:spTree>
    <p:extLst>
      <p:ext uri="{BB962C8B-B14F-4D97-AF65-F5344CB8AC3E}">
        <p14:creationId xmlns:p14="http://schemas.microsoft.com/office/powerpoint/2010/main" val="291436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60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bldLst>
      <p:bldP spid="3"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3C3F-2DB5-4CF8-B040-1B2D9E192855}"/>
              </a:ext>
            </a:extLst>
          </p:cNvPr>
          <p:cNvSpPr>
            <a:spLocks noGrp="1"/>
          </p:cNvSpPr>
          <p:nvPr>
            <p:ph type="title"/>
          </p:nvPr>
        </p:nvSpPr>
        <p:spPr>
          <a:xfrm>
            <a:off x="1024129" y="2102"/>
            <a:ext cx="9720072" cy="1499616"/>
          </a:xfrm>
        </p:spPr>
        <p:txBody>
          <a:bodyPr/>
          <a:lstStyle/>
          <a:p>
            <a:r>
              <a:rPr lang="en-US" b="1" dirty="0">
                <a:solidFill>
                  <a:srgbClr val="0070C0"/>
                </a:solidFill>
              </a:rPr>
              <a:t>Audio script (track 37)</a:t>
            </a:r>
          </a:p>
        </p:txBody>
      </p:sp>
      <p:sp>
        <p:nvSpPr>
          <p:cNvPr id="3" name="Content Placeholder 2">
            <a:extLst>
              <a:ext uri="{FF2B5EF4-FFF2-40B4-BE49-F238E27FC236}">
                <a16:creationId xmlns:a16="http://schemas.microsoft.com/office/drawing/2014/main" id="{86FEBB37-A4C7-4F34-B3F1-4A728BACD864}"/>
              </a:ext>
            </a:extLst>
          </p:cNvPr>
          <p:cNvSpPr>
            <a:spLocks noGrp="1"/>
          </p:cNvSpPr>
          <p:nvPr>
            <p:ph idx="1"/>
          </p:nvPr>
        </p:nvSpPr>
        <p:spPr>
          <a:xfrm>
            <a:off x="798784" y="1030015"/>
            <a:ext cx="11014841" cy="5279346"/>
          </a:xfrm>
        </p:spPr>
        <p:txBody>
          <a:bodyPr>
            <a:noAutofit/>
          </a:bodyPr>
          <a:lstStyle/>
          <a:p>
            <a:pPr indent="360000" algn="just"/>
            <a:r>
              <a:rPr lang="en-US" sz="2300" b="1" dirty="0"/>
              <a:t>The bluefin tuna is one of the most amazing fish in the world. A bluefin tuna can grow to be 12 feet long, and it can weigh more than 1,500 pounds. It's a beautiful fish, too, silver-colored with marks of yellow and blue. It can swim more than 25 miles an hour, and it can live for up to 30 years. </a:t>
            </a:r>
          </a:p>
          <a:p>
            <a:pPr indent="360000" algn="just"/>
            <a:r>
              <a:rPr lang="en-US" sz="2300" b="1" dirty="0"/>
              <a:t>Unfortunately, the bluefin tuna is also delicious because it has a lot of fat in its body. In Japan, people use it to make sushi, and in Europe, people love to cook big pieces for tuna steaks. Every year, fishing boats catch more and more of these fish, and now they are in danger of disappearing. If the boats catch too many big bluefins, there won't be any young fish in the future. </a:t>
            </a:r>
          </a:p>
          <a:p>
            <a:pPr indent="360000" algn="just"/>
            <a:r>
              <a:rPr lang="en-US" sz="2300" b="1" dirty="0"/>
              <a:t>In the past, bluefin tuna lived in the Pacific Ocean and Indian Ocean. But in the 1990s, only 10 percent of the original population of bluefins was left. So, the biggest fishing boats moved to the Mediterranean Sea, and now they catch up to 60,000 tons of bluefin tuna there every year. </a:t>
            </a:r>
          </a:p>
          <a:p>
            <a:pPr indent="360000" algn="just"/>
            <a:r>
              <a:rPr lang="en-US" sz="2300" b="1" dirty="0"/>
              <a:t>Some scientists say that we should stop catching bluefin tuna for several years so that the population of tuna can grow again. If this amazing fish disappears, the seas will lose a great treasure.</a:t>
            </a:r>
          </a:p>
        </p:txBody>
      </p:sp>
    </p:spTree>
    <p:extLst>
      <p:ext uri="{BB962C8B-B14F-4D97-AF65-F5344CB8AC3E}">
        <p14:creationId xmlns:p14="http://schemas.microsoft.com/office/powerpoint/2010/main" val="3739631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B9B8-27F5-4432-9D96-F6982E984188}"/>
              </a:ext>
            </a:extLst>
          </p:cNvPr>
          <p:cNvSpPr>
            <a:spLocks noGrp="1"/>
          </p:cNvSpPr>
          <p:nvPr>
            <p:ph type="title"/>
          </p:nvPr>
        </p:nvSpPr>
        <p:spPr/>
        <p:txBody>
          <a:bodyPr/>
          <a:lstStyle/>
          <a:p>
            <a:r>
              <a:rPr lang="en-US" b="1" dirty="0">
                <a:solidFill>
                  <a:srgbClr val="0070C0"/>
                </a:solidFill>
              </a:rPr>
              <a:t>Listening strategy</a:t>
            </a:r>
          </a:p>
        </p:txBody>
      </p:sp>
      <p:sp>
        <p:nvSpPr>
          <p:cNvPr id="3" name="Content Placeholder 2">
            <a:extLst>
              <a:ext uri="{FF2B5EF4-FFF2-40B4-BE49-F238E27FC236}">
                <a16:creationId xmlns:a16="http://schemas.microsoft.com/office/drawing/2014/main" id="{1805561B-146F-4367-834C-8F7AB0D316F0}"/>
              </a:ext>
            </a:extLst>
          </p:cNvPr>
          <p:cNvSpPr>
            <a:spLocks noGrp="1"/>
          </p:cNvSpPr>
          <p:nvPr>
            <p:ph idx="1"/>
          </p:nvPr>
        </p:nvSpPr>
        <p:spPr/>
        <p:txBody>
          <a:bodyPr>
            <a:normAutofit/>
          </a:bodyPr>
          <a:lstStyle/>
          <a:p>
            <a:pPr>
              <a:buFont typeface="Wingdings" panose="05000000000000000000" pitchFamily="2" charset="2"/>
              <a:buChar char="v"/>
            </a:pPr>
            <a:r>
              <a:rPr lang="en-US" sz="3600" dirty="0"/>
              <a:t>Listen for </a:t>
            </a:r>
            <a:r>
              <a:rPr lang="en-US" sz="3600" b="1" i="1" dirty="0"/>
              <a:t>key words </a:t>
            </a:r>
          </a:p>
          <a:p>
            <a:pPr algn="just">
              <a:buFont typeface="Wingdings" panose="05000000000000000000" pitchFamily="2" charset="2"/>
              <a:buChar char="v"/>
            </a:pPr>
            <a:r>
              <a:rPr lang="en-US" sz="3600" dirty="0"/>
              <a:t>Write down the key words you hear (catch the sounds and make guesses)</a:t>
            </a:r>
          </a:p>
          <a:p>
            <a:pPr>
              <a:buFont typeface="Wingdings" panose="05000000000000000000" pitchFamily="2" charset="2"/>
              <a:buChar char="v"/>
            </a:pPr>
            <a:r>
              <a:rPr lang="en-US" sz="3600" dirty="0"/>
              <a:t>Check your spelling</a:t>
            </a:r>
          </a:p>
          <a:p>
            <a:pPr>
              <a:buFont typeface="Wingdings" panose="05000000000000000000" pitchFamily="2" charset="2"/>
              <a:buChar char="v"/>
            </a:pPr>
            <a:endParaRPr lang="en-US" sz="3600" dirty="0"/>
          </a:p>
        </p:txBody>
      </p:sp>
    </p:spTree>
    <p:extLst>
      <p:ext uri="{BB962C8B-B14F-4D97-AF65-F5344CB8AC3E}">
        <p14:creationId xmlns:p14="http://schemas.microsoft.com/office/powerpoint/2010/main" val="2926071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4A64-488D-4FC6-BCCA-C10661C2FF8F}"/>
              </a:ext>
            </a:extLst>
          </p:cNvPr>
          <p:cNvSpPr>
            <a:spLocks noGrp="1"/>
          </p:cNvSpPr>
          <p:nvPr>
            <p:ph type="title"/>
          </p:nvPr>
        </p:nvSpPr>
        <p:spPr/>
        <p:txBody>
          <a:bodyPr/>
          <a:lstStyle/>
          <a:p>
            <a:r>
              <a:rPr lang="en-US" sz="6600" b="1" dirty="0">
                <a:solidFill>
                  <a:srgbClr val="00B050"/>
                </a:solidFill>
              </a:rPr>
              <a:t>C</a:t>
            </a:r>
            <a:r>
              <a:rPr lang="en-US" dirty="0">
                <a:solidFill>
                  <a:srgbClr val="00B050"/>
                </a:solidFill>
              </a:rPr>
              <a:t> – listen and fill in the blanks</a:t>
            </a:r>
          </a:p>
        </p:txBody>
      </p:sp>
      <p:sp>
        <p:nvSpPr>
          <p:cNvPr id="3" name="Content Placeholder 2">
            <a:extLst>
              <a:ext uri="{FF2B5EF4-FFF2-40B4-BE49-F238E27FC236}">
                <a16:creationId xmlns:a16="http://schemas.microsoft.com/office/drawing/2014/main" id="{5422CF34-6B2D-4848-8223-D75C535998D8}"/>
              </a:ext>
            </a:extLst>
          </p:cNvPr>
          <p:cNvSpPr>
            <a:spLocks noGrp="1"/>
          </p:cNvSpPr>
          <p:nvPr>
            <p:ph idx="1"/>
          </p:nvPr>
        </p:nvSpPr>
        <p:spPr>
          <a:xfrm>
            <a:off x="1024128" y="1954924"/>
            <a:ext cx="9720073" cy="4354436"/>
          </a:xfrm>
        </p:spPr>
        <p:txBody>
          <a:bodyPr>
            <a:normAutofit/>
          </a:bodyPr>
          <a:lstStyle/>
          <a:p>
            <a:r>
              <a:rPr lang="en-US" sz="3600" b="1" dirty="0"/>
              <a:t>Bluefin Tuna</a:t>
            </a:r>
          </a:p>
          <a:p>
            <a:pPr marL="742950" indent="-742950">
              <a:buFont typeface="+mj-lt"/>
              <a:buAutoNum type="arabicPeriod"/>
            </a:pPr>
            <a:r>
              <a:rPr lang="en-US" sz="3600" b="1" dirty="0"/>
              <a:t>up to _________ feet long</a:t>
            </a:r>
          </a:p>
          <a:p>
            <a:pPr marL="742950" indent="-742950">
              <a:buFont typeface="+mj-lt"/>
              <a:buAutoNum type="arabicPeriod"/>
            </a:pPr>
            <a:r>
              <a:rPr lang="en-US" sz="3600" b="1" dirty="0"/>
              <a:t>weighs more than _________________</a:t>
            </a:r>
          </a:p>
          <a:p>
            <a:pPr marL="742950" indent="-742950">
              <a:buFont typeface="+mj-lt"/>
              <a:buAutoNum type="arabicPeriod"/>
            </a:pPr>
            <a:r>
              <a:rPr lang="en-US" sz="3600" b="1" dirty="0"/>
              <a:t>Colors: _________, ________,  ________</a:t>
            </a:r>
          </a:p>
          <a:p>
            <a:pPr marL="742950" indent="-742950">
              <a:buFont typeface="+mj-lt"/>
              <a:buAutoNum type="arabicPeriod" startAt="4"/>
            </a:pPr>
            <a:r>
              <a:rPr lang="en-US" sz="3600" b="1" dirty="0"/>
              <a:t>swims more than ______ miles an hour</a:t>
            </a:r>
          </a:p>
          <a:p>
            <a:pPr marL="742950" indent="-742950">
              <a:buFont typeface="+mj-lt"/>
              <a:buAutoNum type="arabicPeriod" startAt="4"/>
            </a:pPr>
            <a:r>
              <a:rPr lang="en-US" sz="3600" b="1" dirty="0"/>
              <a:t>lives up to _________ years</a:t>
            </a:r>
          </a:p>
        </p:txBody>
      </p:sp>
      <p:sp>
        <p:nvSpPr>
          <p:cNvPr id="4" name="TextBox 3">
            <a:extLst>
              <a:ext uri="{FF2B5EF4-FFF2-40B4-BE49-F238E27FC236}">
                <a16:creationId xmlns:a16="http://schemas.microsoft.com/office/drawing/2014/main" id="{5D7210D8-F8CA-46EF-948A-107C2CB0EFD0}"/>
              </a:ext>
            </a:extLst>
          </p:cNvPr>
          <p:cNvSpPr txBox="1"/>
          <p:nvPr/>
        </p:nvSpPr>
        <p:spPr>
          <a:xfrm>
            <a:off x="2810578" y="2316990"/>
            <a:ext cx="2060027" cy="769441"/>
          </a:xfrm>
          <a:prstGeom prst="rect">
            <a:avLst/>
          </a:prstGeom>
          <a:noFill/>
        </p:spPr>
        <p:txBody>
          <a:bodyPr wrap="square" rtlCol="0">
            <a:spAutoFit/>
          </a:bodyPr>
          <a:lstStyle/>
          <a:p>
            <a:pPr algn="ctr"/>
            <a:r>
              <a:rPr lang="en-US" sz="4400" dirty="0">
                <a:solidFill>
                  <a:srgbClr val="FF0000"/>
                </a:solidFill>
              </a:rPr>
              <a:t>12</a:t>
            </a:r>
          </a:p>
        </p:txBody>
      </p:sp>
      <p:sp>
        <p:nvSpPr>
          <p:cNvPr id="5" name="TextBox 4">
            <a:extLst>
              <a:ext uri="{FF2B5EF4-FFF2-40B4-BE49-F238E27FC236}">
                <a16:creationId xmlns:a16="http://schemas.microsoft.com/office/drawing/2014/main" id="{2964D8DA-F27E-4B7E-967B-D7A00AD77849}"/>
              </a:ext>
            </a:extLst>
          </p:cNvPr>
          <p:cNvSpPr txBox="1"/>
          <p:nvPr/>
        </p:nvSpPr>
        <p:spPr>
          <a:xfrm>
            <a:off x="4907915" y="2948625"/>
            <a:ext cx="4649075" cy="769441"/>
          </a:xfrm>
          <a:prstGeom prst="rect">
            <a:avLst/>
          </a:prstGeom>
          <a:noFill/>
        </p:spPr>
        <p:txBody>
          <a:bodyPr wrap="square" rtlCol="0">
            <a:spAutoFit/>
          </a:bodyPr>
          <a:lstStyle/>
          <a:p>
            <a:pPr algn="ctr"/>
            <a:r>
              <a:rPr lang="en-US" sz="4400" dirty="0">
                <a:solidFill>
                  <a:srgbClr val="FF0000"/>
                </a:solidFill>
              </a:rPr>
              <a:t>1,500 pounds</a:t>
            </a:r>
          </a:p>
        </p:txBody>
      </p:sp>
      <p:sp>
        <p:nvSpPr>
          <p:cNvPr id="6" name="TextBox 5">
            <a:extLst>
              <a:ext uri="{FF2B5EF4-FFF2-40B4-BE49-F238E27FC236}">
                <a16:creationId xmlns:a16="http://schemas.microsoft.com/office/drawing/2014/main" id="{58E5A1BE-3FC1-4676-BD04-BD86509BD73A}"/>
              </a:ext>
            </a:extLst>
          </p:cNvPr>
          <p:cNvSpPr txBox="1"/>
          <p:nvPr/>
        </p:nvSpPr>
        <p:spPr>
          <a:xfrm>
            <a:off x="3207235" y="3752106"/>
            <a:ext cx="2060027" cy="769441"/>
          </a:xfrm>
          <a:prstGeom prst="rect">
            <a:avLst/>
          </a:prstGeom>
          <a:noFill/>
        </p:spPr>
        <p:txBody>
          <a:bodyPr wrap="square" rtlCol="0">
            <a:spAutoFit/>
          </a:bodyPr>
          <a:lstStyle/>
          <a:p>
            <a:pPr algn="ctr"/>
            <a:r>
              <a:rPr lang="en-US" sz="4400" dirty="0">
                <a:solidFill>
                  <a:srgbClr val="FF0000"/>
                </a:solidFill>
              </a:rPr>
              <a:t>silver</a:t>
            </a:r>
          </a:p>
        </p:txBody>
      </p:sp>
      <p:sp>
        <p:nvSpPr>
          <p:cNvPr id="7" name="TextBox 6">
            <a:extLst>
              <a:ext uri="{FF2B5EF4-FFF2-40B4-BE49-F238E27FC236}">
                <a16:creationId xmlns:a16="http://schemas.microsoft.com/office/drawing/2014/main" id="{7FE09958-F3D9-4041-A71E-F3A19B9CC947}"/>
              </a:ext>
            </a:extLst>
          </p:cNvPr>
          <p:cNvSpPr txBox="1"/>
          <p:nvPr/>
        </p:nvSpPr>
        <p:spPr>
          <a:xfrm>
            <a:off x="5390342" y="3725381"/>
            <a:ext cx="2060027" cy="769441"/>
          </a:xfrm>
          <a:prstGeom prst="rect">
            <a:avLst/>
          </a:prstGeom>
          <a:noFill/>
        </p:spPr>
        <p:txBody>
          <a:bodyPr wrap="square" rtlCol="0">
            <a:spAutoFit/>
          </a:bodyPr>
          <a:lstStyle/>
          <a:p>
            <a:pPr algn="ctr"/>
            <a:r>
              <a:rPr lang="en-US" sz="4400" dirty="0">
                <a:solidFill>
                  <a:srgbClr val="FF0000"/>
                </a:solidFill>
              </a:rPr>
              <a:t>yellow</a:t>
            </a:r>
          </a:p>
        </p:txBody>
      </p:sp>
      <p:sp>
        <p:nvSpPr>
          <p:cNvPr id="8" name="TextBox 7">
            <a:extLst>
              <a:ext uri="{FF2B5EF4-FFF2-40B4-BE49-F238E27FC236}">
                <a16:creationId xmlns:a16="http://schemas.microsoft.com/office/drawing/2014/main" id="{55DA5332-C709-4B5F-8482-16F37357A745}"/>
              </a:ext>
            </a:extLst>
          </p:cNvPr>
          <p:cNvSpPr txBox="1"/>
          <p:nvPr/>
        </p:nvSpPr>
        <p:spPr>
          <a:xfrm>
            <a:off x="7450369" y="3747421"/>
            <a:ext cx="2060027" cy="769441"/>
          </a:xfrm>
          <a:prstGeom prst="rect">
            <a:avLst/>
          </a:prstGeom>
          <a:noFill/>
        </p:spPr>
        <p:txBody>
          <a:bodyPr wrap="square" rtlCol="0">
            <a:spAutoFit/>
          </a:bodyPr>
          <a:lstStyle/>
          <a:p>
            <a:pPr algn="ctr"/>
            <a:r>
              <a:rPr lang="en-US" sz="4400" dirty="0">
                <a:solidFill>
                  <a:srgbClr val="FF0000"/>
                </a:solidFill>
              </a:rPr>
              <a:t>blue</a:t>
            </a:r>
          </a:p>
        </p:txBody>
      </p:sp>
      <p:sp>
        <p:nvSpPr>
          <p:cNvPr id="9" name="TextBox 8">
            <a:extLst>
              <a:ext uri="{FF2B5EF4-FFF2-40B4-BE49-F238E27FC236}">
                <a16:creationId xmlns:a16="http://schemas.microsoft.com/office/drawing/2014/main" id="{B4420153-96C0-4239-9CB9-A50F4D1F710E}"/>
              </a:ext>
            </a:extLst>
          </p:cNvPr>
          <p:cNvSpPr txBox="1"/>
          <p:nvPr/>
        </p:nvSpPr>
        <p:spPr>
          <a:xfrm>
            <a:off x="4864713" y="4494822"/>
            <a:ext cx="2060027" cy="769441"/>
          </a:xfrm>
          <a:prstGeom prst="rect">
            <a:avLst/>
          </a:prstGeom>
          <a:noFill/>
        </p:spPr>
        <p:txBody>
          <a:bodyPr wrap="square" rtlCol="0">
            <a:spAutoFit/>
          </a:bodyPr>
          <a:lstStyle/>
          <a:p>
            <a:pPr algn="ctr"/>
            <a:r>
              <a:rPr lang="en-US" sz="4400" dirty="0">
                <a:solidFill>
                  <a:srgbClr val="FF0000"/>
                </a:solidFill>
              </a:rPr>
              <a:t>25</a:t>
            </a:r>
          </a:p>
        </p:txBody>
      </p:sp>
      <p:sp>
        <p:nvSpPr>
          <p:cNvPr id="10" name="TextBox 9">
            <a:extLst>
              <a:ext uri="{FF2B5EF4-FFF2-40B4-BE49-F238E27FC236}">
                <a16:creationId xmlns:a16="http://schemas.microsoft.com/office/drawing/2014/main" id="{5C83C893-0DAD-4983-8348-7B7317D79666}"/>
              </a:ext>
            </a:extLst>
          </p:cNvPr>
          <p:cNvSpPr txBox="1"/>
          <p:nvPr/>
        </p:nvSpPr>
        <p:spPr>
          <a:xfrm>
            <a:off x="3736430" y="5121814"/>
            <a:ext cx="2060027" cy="769441"/>
          </a:xfrm>
          <a:prstGeom prst="rect">
            <a:avLst/>
          </a:prstGeom>
          <a:noFill/>
        </p:spPr>
        <p:txBody>
          <a:bodyPr wrap="square" rtlCol="0">
            <a:spAutoFit/>
          </a:bodyPr>
          <a:lstStyle/>
          <a:p>
            <a:pPr algn="ctr"/>
            <a:r>
              <a:rPr lang="en-US" sz="4400" dirty="0">
                <a:solidFill>
                  <a:srgbClr val="FF0000"/>
                </a:solidFill>
              </a:rPr>
              <a:t>30</a:t>
            </a:r>
          </a:p>
        </p:txBody>
      </p:sp>
      <p:pic>
        <p:nvPicPr>
          <p:cNvPr id="11" name="enw_sb02_u08_038">
            <a:hlinkClick r:id="" action="ppaction://media"/>
            <a:extLst>
              <a:ext uri="{FF2B5EF4-FFF2-40B4-BE49-F238E27FC236}">
                <a16:creationId xmlns:a16="http://schemas.microsoft.com/office/drawing/2014/main" id="{87D9B248-727B-4EE8-9A17-3613FC99EA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37801" y="353058"/>
            <a:ext cx="406400" cy="406400"/>
          </a:xfrm>
          <a:prstGeom prst="rect">
            <a:avLst/>
          </a:prstGeom>
        </p:spPr>
      </p:pic>
    </p:spTree>
    <p:extLst>
      <p:ext uri="{BB962C8B-B14F-4D97-AF65-F5344CB8AC3E}">
        <p14:creationId xmlns:p14="http://schemas.microsoft.com/office/powerpoint/2010/main" val="194477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041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11"/>
                </p:tgtEl>
              </p:cMediaNode>
            </p:audio>
          </p:childTnLst>
        </p:cTn>
      </p:par>
    </p:tnLst>
    <p:bldLst>
      <p:bldP spid="4" grpId="0"/>
      <p:bldP spid="5" grpId="0"/>
      <p:bldP spid="6" grpId="0"/>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D0C3B-FEC8-4230-B07E-381C2DD82E6F}"/>
              </a:ext>
            </a:extLst>
          </p:cNvPr>
          <p:cNvSpPr>
            <a:spLocks noGrp="1"/>
          </p:cNvSpPr>
          <p:nvPr>
            <p:ph type="title"/>
          </p:nvPr>
        </p:nvSpPr>
        <p:spPr>
          <a:xfrm>
            <a:off x="1202946" y="126140"/>
            <a:ext cx="9720072" cy="1499616"/>
          </a:xfrm>
        </p:spPr>
        <p:txBody>
          <a:bodyPr/>
          <a:lstStyle/>
          <a:p>
            <a:r>
              <a:rPr lang="en-US" b="1" dirty="0">
                <a:solidFill>
                  <a:srgbClr val="2BA551"/>
                </a:solidFill>
              </a:rPr>
              <a:t>Listen &amp; complete the sentences</a:t>
            </a:r>
          </a:p>
        </p:txBody>
      </p:sp>
      <p:sp>
        <p:nvSpPr>
          <p:cNvPr id="3" name="Content Placeholder 2">
            <a:extLst>
              <a:ext uri="{FF2B5EF4-FFF2-40B4-BE49-F238E27FC236}">
                <a16:creationId xmlns:a16="http://schemas.microsoft.com/office/drawing/2014/main" id="{B5FB1229-ABFB-4EBD-AA80-28E08A3B0F55}"/>
              </a:ext>
            </a:extLst>
          </p:cNvPr>
          <p:cNvSpPr>
            <a:spLocks noGrp="1"/>
          </p:cNvSpPr>
          <p:nvPr>
            <p:ph idx="1"/>
          </p:nvPr>
        </p:nvSpPr>
        <p:spPr>
          <a:xfrm>
            <a:off x="1024128" y="1595120"/>
            <a:ext cx="10649712" cy="4947920"/>
          </a:xfrm>
        </p:spPr>
        <p:txBody>
          <a:bodyPr>
            <a:normAutofit fontScale="92500" lnSpcReduction="20000"/>
          </a:bodyPr>
          <a:lstStyle/>
          <a:p>
            <a:pPr marL="457200" indent="-457200" algn="just">
              <a:lnSpc>
                <a:spcPct val="134000"/>
              </a:lnSpc>
              <a:spcBef>
                <a:spcPts val="0"/>
              </a:spcBef>
              <a:spcAft>
                <a:spcPts val="0"/>
              </a:spcAft>
              <a:buFont typeface="+mj-lt"/>
              <a:buAutoNum type="arabicPeriod"/>
            </a:pPr>
            <a:r>
              <a:rPr lang="en-US" sz="3200" dirty="0"/>
              <a:t>In _______, people use it to make sushi, and _________, people love to cook big pieces for tuna steaks. </a:t>
            </a:r>
          </a:p>
          <a:p>
            <a:pPr marL="457200" indent="-457200" algn="just">
              <a:lnSpc>
                <a:spcPct val="134000"/>
              </a:lnSpc>
              <a:spcBef>
                <a:spcPts val="0"/>
              </a:spcBef>
              <a:spcAft>
                <a:spcPts val="0"/>
              </a:spcAft>
              <a:buFont typeface="+mj-lt"/>
              <a:buAutoNum type="arabicPeriod"/>
            </a:pPr>
            <a:r>
              <a:rPr lang="en-US" sz="3200" dirty="0"/>
              <a:t>If the boats _____________ big bluefins, there ___________ young fish in the future. </a:t>
            </a:r>
          </a:p>
          <a:p>
            <a:pPr marL="457200" indent="-457200" algn="just">
              <a:lnSpc>
                <a:spcPct val="134000"/>
              </a:lnSpc>
              <a:spcBef>
                <a:spcPts val="0"/>
              </a:spcBef>
              <a:spcAft>
                <a:spcPts val="0"/>
              </a:spcAft>
              <a:buFont typeface="+mj-lt"/>
              <a:buAutoNum type="arabicPeriod"/>
            </a:pPr>
            <a:r>
              <a:rPr lang="en-US" sz="3200" dirty="0"/>
              <a:t>Only ___________of the original population of bluefins was left. </a:t>
            </a:r>
          </a:p>
          <a:p>
            <a:pPr marL="457200" indent="-457200" algn="just">
              <a:lnSpc>
                <a:spcPct val="134000"/>
              </a:lnSpc>
              <a:spcBef>
                <a:spcPts val="0"/>
              </a:spcBef>
              <a:spcAft>
                <a:spcPts val="0"/>
              </a:spcAft>
              <a:buFont typeface="+mj-lt"/>
              <a:buAutoNum type="arabicPeriod"/>
            </a:pPr>
            <a:r>
              <a:rPr lang="en-US" sz="3200" dirty="0"/>
              <a:t>If the big boats ________ the fishing in the Mediterranean, many poor people ________ their work. </a:t>
            </a:r>
          </a:p>
          <a:p>
            <a:pPr marL="457200" indent="-457200" algn="just">
              <a:lnSpc>
                <a:spcPct val="134000"/>
              </a:lnSpc>
              <a:spcBef>
                <a:spcPts val="0"/>
              </a:spcBef>
              <a:spcAft>
                <a:spcPts val="0"/>
              </a:spcAft>
              <a:buFont typeface="+mj-lt"/>
              <a:buAutoNum type="arabicPeriod"/>
            </a:pPr>
            <a:r>
              <a:rPr lang="en-US" sz="3200" dirty="0"/>
              <a:t>If this amazing fish __________, the seas _________ a great treasure.</a:t>
            </a:r>
          </a:p>
        </p:txBody>
      </p:sp>
      <p:sp>
        <p:nvSpPr>
          <p:cNvPr id="4" name="TextBox 3">
            <a:extLst>
              <a:ext uri="{FF2B5EF4-FFF2-40B4-BE49-F238E27FC236}">
                <a16:creationId xmlns:a16="http://schemas.microsoft.com/office/drawing/2014/main" id="{806A0A11-27DA-4173-83AB-E0E067EECA17}"/>
              </a:ext>
            </a:extLst>
          </p:cNvPr>
          <p:cNvSpPr txBox="1"/>
          <p:nvPr/>
        </p:nvSpPr>
        <p:spPr>
          <a:xfrm>
            <a:off x="1864360" y="1595120"/>
            <a:ext cx="1534160" cy="584775"/>
          </a:xfrm>
          <a:prstGeom prst="rect">
            <a:avLst/>
          </a:prstGeom>
          <a:noFill/>
        </p:spPr>
        <p:txBody>
          <a:bodyPr wrap="square" rtlCol="0">
            <a:spAutoFit/>
          </a:bodyPr>
          <a:lstStyle/>
          <a:p>
            <a:r>
              <a:rPr lang="en-US" sz="3200" b="1" dirty="0">
                <a:solidFill>
                  <a:srgbClr val="FF0000"/>
                </a:solidFill>
              </a:rPr>
              <a:t>Japan</a:t>
            </a:r>
          </a:p>
        </p:txBody>
      </p:sp>
      <p:sp>
        <p:nvSpPr>
          <p:cNvPr id="5" name="TextBox 4">
            <a:extLst>
              <a:ext uri="{FF2B5EF4-FFF2-40B4-BE49-F238E27FC236}">
                <a16:creationId xmlns:a16="http://schemas.microsoft.com/office/drawing/2014/main" id="{C83AAD81-FE5E-4393-B916-E4FEBE2F8608}"/>
              </a:ext>
            </a:extLst>
          </p:cNvPr>
          <p:cNvSpPr txBox="1"/>
          <p:nvPr/>
        </p:nvSpPr>
        <p:spPr>
          <a:xfrm>
            <a:off x="8569960" y="1595119"/>
            <a:ext cx="1925320" cy="584775"/>
          </a:xfrm>
          <a:prstGeom prst="rect">
            <a:avLst/>
          </a:prstGeom>
          <a:noFill/>
        </p:spPr>
        <p:txBody>
          <a:bodyPr wrap="square" rtlCol="0">
            <a:spAutoFit/>
          </a:bodyPr>
          <a:lstStyle/>
          <a:p>
            <a:r>
              <a:rPr lang="en-US" sz="3200" b="1" dirty="0">
                <a:solidFill>
                  <a:srgbClr val="FF0000"/>
                </a:solidFill>
              </a:rPr>
              <a:t>in Europe</a:t>
            </a:r>
          </a:p>
        </p:txBody>
      </p:sp>
      <p:sp>
        <p:nvSpPr>
          <p:cNvPr id="6" name="TextBox 5">
            <a:extLst>
              <a:ext uri="{FF2B5EF4-FFF2-40B4-BE49-F238E27FC236}">
                <a16:creationId xmlns:a16="http://schemas.microsoft.com/office/drawing/2014/main" id="{FD135449-3BAA-42A2-A2B4-06DA1B1DFBDB}"/>
              </a:ext>
            </a:extLst>
          </p:cNvPr>
          <p:cNvSpPr txBox="1"/>
          <p:nvPr/>
        </p:nvSpPr>
        <p:spPr>
          <a:xfrm>
            <a:off x="3539744" y="2600617"/>
            <a:ext cx="3337560" cy="584775"/>
          </a:xfrm>
          <a:prstGeom prst="rect">
            <a:avLst/>
          </a:prstGeom>
          <a:noFill/>
        </p:spPr>
        <p:txBody>
          <a:bodyPr wrap="square" rtlCol="0">
            <a:spAutoFit/>
          </a:bodyPr>
          <a:lstStyle/>
          <a:p>
            <a:r>
              <a:rPr lang="en-US" sz="3200" b="1" dirty="0">
                <a:solidFill>
                  <a:srgbClr val="FF0000"/>
                </a:solidFill>
              </a:rPr>
              <a:t>catch too many </a:t>
            </a:r>
          </a:p>
        </p:txBody>
      </p:sp>
      <p:sp>
        <p:nvSpPr>
          <p:cNvPr id="7" name="TextBox 6">
            <a:extLst>
              <a:ext uri="{FF2B5EF4-FFF2-40B4-BE49-F238E27FC236}">
                <a16:creationId xmlns:a16="http://schemas.microsoft.com/office/drawing/2014/main" id="{C7A78CEE-5334-494B-A53A-5DDF798D009A}"/>
              </a:ext>
            </a:extLst>
          </p:cNvPr>
          <p:cNvSpPr txBox="1"/>
          <p:nvPr/>
        </p:nvSpPr>
        <p:spPr>
          <a:xfrm>
            <a:off x="9392920" y="2600616"/>
            <a:ext cx="3337560" cy="584775"/>
          </a:xfrm>
          <a:prstGeom prst="rect">
            <a:avLst/>
          </a:prstGeom>
          <a:noFill/>
        </p:spPr>
        <p:txBody>
          <a:bodyPr wrap="square" rtlCol="0">
            <a:spAutoFit/>
          </a:bodyPr>
          <a:lstStyle/>
          <a:p>
            <a:r>
              <a:rPr lang="en-US" sz="3200" b="1" dirty="0">
                <a:solidFill>
                  <a:srgbClr val="FF0000"/>
                </a:solidFill>
              </a:rPr>
              <a:t>won't be any </a:t>
            </a:r>
          </a:p>
        </p:txBody>
      </p:sp>
      <p:sp>
        <p:nvSpPr>
          <p:cNvPr id="8" name="TextBox 7">
            <a:extLst>
              <a:ext uri="{FF2B5EF4-FFF2-40B4-BE49-F238E27FC236}">
                <a16:creationId xmlns:a16="http://schemas.microsoft.com/office/drawing/2014/main" id="{AA69F510-BA85-494A-857A-028A2F9194A2}"/>
              </a:ext>
            </a:extLst>
          </p:cNvPr>
          <p:cNvSpPr txBox="1"/>
          <p:nvPr/>
        </p:nvSpPr>
        <p:spPr>
          <a:xfrm>
            <a:off x="2382520" y="3646816"/>
            <a:ext cx="3337560" cy="584775"/>
          </a:xfrm>
          <a:prstGeom prst="rect">
            <a:avLst/>
          </a:prstGeom>
          <a:noFill/>
        </p:spPr>
        <p:txBody>
          <a:bodyPr wrap="square" rtlCol="0">
            <a:spAutoFit/>
          </a:bodyPr>
          <a:lstStyle/>
          <a:p>
            <a:r>
              <a:rPr lang="en-US" sz="3200" b="1" dirty="0">
                <a:solidFill>
                  <a:srgbClr val="FF0000"/>
                </a:solidFill>
              </a:rPr>
              <a:t>ten percent </a:t>
            </a:r>
          </a:p>
        </p:txBody>
      </p:sp>
      <p:sp>
        <p:nvSpPr>
          <p:cNvPr id="9" name="TextBox 8">
            <a:extLst>
              <a:ext uri="{FF2B5EF4-FFF2-40B4-BE49-F238E27FC236}">
                <a16:creationId xmlns:a16="http://schemas.microsoft.com/office/drawing/2014/main" id="{A68590A0-AEF7-4D40-8221-5CE8D40C35B7}"/>
              </a:ext>
            </a:extLst>
          </p:cNvPr>
          <p:cNvSpPr txBox="1"/>
          <p:nvPr/>
        </p:nvSpPr>
        <p:spPr>
          <a:xfrm>
            <a:off x="4057396" y="4169883"/>
            <a:ext cx="1783080" cy="584775"/>
          </a:xfrm>
          <a:prstGeom prst="rect">
            <a:avLst/>
          </a:prstGeom>
          <a:noFill/>
        </p:spPr>
        <p:txBody>
          <a:bodyPr wrap="square" rtlCol="0">
            <a:spAutoFit/>
          </a:bodyPr>
          <a:lstStyle/>
          <a:p>
            <a:r>
              <a:rPr lang="en-US" sz="3200" b="1" dirty="0">
                <a:solidFill>
                  <a:srgbClr val="FF0000"/>
                </a:solidFill>
              </a:rPr>
              <a:t>destroy</a:t>
            </a:r>
          </a:p>
        </p:txBody>
      </p:sp>
      <p:sp>
        <p:nvSpPr>
          <p:cNvPr id="10" name="TextBox 9">
            <a:extLst>
              <a:ext uri="{FF2B5EF4-FFF2-40B4-BE49-F238E27FC236}">
                <a16:creationId xmlns:a16="http://schemas.microsoft.com/office/drawing/2014/main" id="{F7FE1884-9F5B-4C86-B591-6684BAC10F86}"/>
              </a:ext>
            </a:extLst>
          </p:cNvPr>
          <p:cNvSpPr txBox="1"/>
          <p:nvPr/>
        </p:nvSpPr>
        <p:spPr>
          <a:xfrm>
            <a:off x="3486404" y="4723804"/>
            <a:ext cx="1911096" cy="584775"/>
          </a:xfrm>
          <a:prstGeom prst="rect">
            <a:avLst/>
          </a:prstGeom>
          <a:noFill/>
        </p:spPr>
        <p:txBody>
          <a:bodyPr wrap="square" rtlCol="0">
            <a:spAutoFit/>
          </a:bodyPr>
          <a:lstStyle/>
          <a:p>
            <a:r>
              <a:rPr lang="en-US" sz="3200" b="1" dirty="0">
                <a:solidFill>
                  <a:srgbClr val="FF0000"/>
                </a:solidFill>
              </a:rPr>
              <a:t>will lose </a:t>
            </a:r>
          </a:p>
        </p:txBody>
      </p:sp>
      <p:sp>
        <p:nvSpPr>
          <p:cNvPr id="11" name="TextBox 10">
            <a:extLst>
              <a:ext uri="{FF2B5EF4-FFF2-40B4-BE49-F238E27FC236}">
                <a16:creationId xmlns:a16="http://schemas.microsoft.com/office/drawing/2014/main" id="{602918B3-2979-4FCD-963B-F4E002C4BF24}"/>
              </a:ext>
            </a:extLst>
          </p:cNvPr>
          <p:cNvSpPr txBox="1"/>
          <p:nvPr/>
        </p:nvSpPr>
        <p:spPr>
          <a:xfrm>
            <a:off x="4973828" y="5277725"/>
            <a:ext cx="1911096" cy="584775"/>
          </a:xfrm>
          <a:prstGeom prst="rect">
            <a:avLst/>
          </a:prstGeom>
          <a:noFill/>
        </p:spPr>
        <p:txBody>
          <a:bodyPr wrap="square" rtlCol="0">
            <a:spAutoFit/>
          </a:bodyPr>
          <a:lstStyle/>
          <a:p>
            <a:r>
              <a:rPr lang="en-US" sz="3200" b="1" dirty="0">
                <a:solidFill>
                  <a:srgbClr val="FF0000"/>
                </a:solidFill>
              </a:rPr>
              <a:t>disappear</a:t>
            </a:r>
          </a:p>
        </p:txBody>
      </p:sp>
      <p:sp>
        <p:nvSpPr>
          <p:cNvPr id="12" name="TextBox 11">
            <a:extLst>
              <a:ext uri="{FF2B5EF4-FFF2-40B4-BE49-F238E27FC236}">
                <a16:creationId xmlns:a16="http://schemas.microsoft.com/office/drawing/2014/main" id="{66FD8011-2751-471E-B764-45B5B44B4D49}"/>
              </a:ext>
            </a:extLst>
          </p:cNvPr>
          <p:cNvSpPr txBox="1"/>
          <p:nvPr/>
        </p:nvSpPr>
        <p:spPr>
          <a:xfrm>
            <a:off x="8501380" y="5181378"/>
            <a:ext cx="1783080" cy="584775"/>
          </a:xfrm>
          <a:prstGeom prst="rect">
            <a:avLst/>
          </a:prstGeom>
          <a:noFill/>
        </p:spPr>
        <p:txBody>
          <a:bodyPr wrap="square" rtlCol="0">
            <a:spAutoFit/>
          </a:bodyPr>
          <a:lstStyle/>
          <a:p>
            <a:r>
              <a:rPr lang="en-US" sz="3200" b="1" dirty="0">
                <a:solidFill>
                  <a:srgbClr val="FF0000"/>
                </a:solidFill>
              </a:rPr>
              <a:t>will lose </a:t>
            </a:r>
          </a:p>
        </p:txBody>
      </p:sp>
      <p:pic>
        <p:nvPicPr>
          <p:cNvPr id="14" name="enw_sb02_u08_039">
            <a:hlinkClick r:id="" action="ppaction://media"/>
            <a:extLst>
              <a:ext uri="{FF2B5EF4-FFF2-40B4-BE49-F238E27FC236}">
                <a16:creationId xmlns:a16="http://schemas.microsoft.com/office/drawing/2014/main" id="{D942A749-E448-44E5-946B-CADAF81B547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19818" y="417059"/>
            <a:ext cx="406400" cy="406400"/>
          </a:xfrm>
          <a:prstGeom prst="rect">
            <a:avLst/>
          </a:prstGeom>
        </p:spPr>
      </p:pic>
    </p:spTree>
    <p:extLst>
      <p:ext uri="{BB962C8B-B14F-4D97-AF65-F5344CB8AC3E}">
        <p14:creationId xmlns:p14="http://schemas.microsoft.com/office/powerpoint/2010/main" val="146443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7229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14"/>
                </p:tgtEl>
              </p:cMediaNode>
            </p:audio>
          </p:childTnLst>
        </p:cTn>
      </p:par>
    </p:tnLst>
    <p:bldLst>
      <p:bldP spid="4" grpId="0"/>
      <p:bldP spid="5" grpId="0"/>
      <p:bldP spid="6" grpId="0"/>
      <p:bldP spid="7"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9E9D-ACCB-40AA-916F-A365B48D901A}"/>
              </a:ext>
            </a:extLst>
          </p:cNvPr>
          <p:cNvSpPr>
            <a:spLocks noGrp="1"/>
          </p:cNvSpPr>
          <p:nvPr>
            <p:ph type="title"/>
          </p:nvPr>
        </p:nvSpPr>
        <p:spPr>
          <a:xfrm>
            <a:off x="1064768" y="-50800"/>
            <a:ext cx="9720072" cy="1499616"/>
          </a:xfrm>
        </p:spPr>
        <p:txBody>
          <a:bodyPr>
            <a:normAutofit/>
          </a:bodyPr>
          <a:lstStyle/>
          <a:p>
            <a:r>
              <a:rPr lang="en-US" sz="4400" b="1" dirty="0">
                <a:solidFill>
                  <a:srgbClr val="0070C0"/>
                </a:solidFill>
              </a:rPr>
              <a:t>Audio script (</a:t>
            </a:r>
            <a:r>
              <a:rPr lang="en-US" sz="4400" b="1" dirty="0">
                <a:solidFill>
                  <a:srgbClr val="0070C0"/>
                </a:solidFill>
                <a:hlinkClick r:id="rId2" action="ppaction://hlinkfile"/>
              </a:rPr>
              <a:t>track 38</a:t>
            </a:r>
            <a:r>
              <a:rPr lang="en-US" sz="4400" b="1" dirty="0">
                <a:solidFill>
                  <a:srgbClr val="0070C0"/>
                </a:solidFill>
              </a:rPr>
              <a:t>/</a:t>
            </a:r>
            <a:r>
              <a:rPr lang="en-US" sz="4400" b="1" dirty="0">
                <a:solidFill>
                  <a:srgbClr val="0070C0"/>
                </a:solidFill>
                <a:hlinkClick r:id="rId3" action="ppaction://hlinkfile"/>
              </a:rPr>
              <a:t>39</a:t>
            </a:r>
            <a:r>
              <a:rPr lang="en-US" sz="4400" b="1" dirty="0">
                <a:solidFill>
                  <a:srgbClr val="0070C0"/>
                </a:solidFill>
              </a:rPr>
              <a:t>)</a:t>
            </a:r>
            <a:endParaRPr lang="en-US" sz="4400" dirty="0"/>
          </a:p>
        </p:txBody>
      </p:sp>
      <p:sp>
        <p:nvSpPr>
          <p:cNvPr id="3" name="Content Placeholder 2">
            <a:extLst>
              <a:ext uri="{FF2B5EF4-FFF2-40B4-BE49-F238E27FC236}">
                <a16:creationId xmlns:a16="http://schemas.microsoft.com/office/drawing/2014/main" id="{3E743898-66C0-4AE8-9BF7-9B049B687806}"/>
              </a:ext>
            </a:extLst>
          </p:cNvPr>
          <p:cNvSpPr>
            <a:spLocks noGrp="1"/>
          </p:cNvSpPr>
          <p:nvPr>
            <p:ph idx="1"/>
          </p:nvPr>
        </p:nvSpPr>
        <p:spPr>
          <a:xfrm>
            <a:off x="782320" y="1107440"/>
            <a:ext cx="10861040" cy="5811520"/>
          </a:xfrm>
        </p:spPr>
        <p:txBody>
          <a:bodyPr>
            <a:normAutofit lnSpcReduction="10000"/>
          </a:bodyPr>
          <a:lstStyle/>
          <a:p>
            <a:pPr indent="-540000" algn="just"/>
            <a:r>
              <a:rPr lang="en-US" dirty="0"/>
              <a:t>The bluefin tuna is one of the most amazing fish in the world. A bluefin tuna can grow to be 12 feet long, and it can weigh more than 1,500 pounds. It's a beautiful fish, too, silver-colored with marks of yellow and blue. It can swim more than 25 miles an hour, and it can live for up to 30 years. </a:t>
            </a:r>
          </a:p>
          <a:p>
            <a:pPr indent="-540000" algn="just"/>
            <a:r>
              <a:rPr lang="en-US" dirty="0"/>
              <a:t>Unfortunately, the bluefin tuna is also delicious because it has a lot of fat in its body. In Japan, people use it to make sushi, and in Europe, people love to cook big pieces for tuna steaks. Every year, fishing boats catch more and more of these fish, and now they are in danger of disappearing. If the boats catch too many big bluefins, there won't be any young fish in the future. </a:t>
            </a:r>
          </a:p>
          <a:p>
            <a:pPr indent="-540000" algn="just"/>
            <a:r>
              <a:rPr lang="en-US" dirty="0"/>
              <a:t>In the past, bluefin tuna lived in the Pacific Ocean and Indian Ocean. But in the 1990s, almost all of these fish were caught. Only 10 percent of the original population of bluefins was left. So, the biggest fishing boats moved to the Mediterranean Sea, and now they catch up to 60,000 tons of bluefin tuna there every year. </a:t>
            </a:r>
          </a:p>
          <a:p>
            <a:pPr indent="-540000" algn="just"/>
            <a:r>
              <a:rPr lang="en-US" dirty="0"/>
              <a:t>There are international rules for fishing, but these boats don't follow the rules. They catch too many fish, and they harm the environment. If the big boats destroy the fishing in the Mediterranean, many poor people will lose their work. Some scientists say that we should stop catching bluefin tuna for several years so that the population of tuna can grow again. If this amazing fish disappears, the seas will lose a great treasure. </a:t>
            </a:r>
          </a:p>
        </p:txBody>
      </p:sp>
    </p:spTree>
    <p:extLst>
      <p:ext uri="{BB962C8B-B14F-4D97-AF65-F5344CB8AC3E}">
        <p14:creationId xmlns:p14="http://schemas.microsoft.com/office/powerpoint/2010/main" val="890283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10973-2ABE-4B6A-B014-A6AC30A350E5}"/>
              </a:ext>
            </a:extLst>
          </p:cNvPr>
          <p:cNvSpPr>
            <a:spLocks noGrp="1"/>
          </p:cNvSpPr>
          <p:nvPr>
            <p:ph type="title"/>
          </p:nvPr>
        </p:nvSpPr>
        <p:spPr>
          <a:xfrm>
            <a:off x="1024128" y="585216"/>
            <a:ext cx="10558272" cy="1499616"/>
          </a:xfrm>
        </p:spPr>
        <p:txBody>
          <a:bodyPr>
            <a:normAutofit/>
          </a:bodyPr>
          <a:lstStyle/>
          <a:p>
            <a:r>
              <a:rPr lang="en-US" sz="5400" b="1" i="0" dirty="0">
                <a:solidFill>
                  <a:srgbClr val="EE1D25"/>
                </a:solidFill>
                <a:effectLst/>
                <a:latin typeface="HelveticaLTStd-Blk"/>
              </a:rPr>
              <a:t>MY WORLD </a:t>
            </a:r>
            <a:r>
              <a:rPr lang="en-US" sz="2200" b="1" i="0" dirty="0">
                <a:solidFill>
                  <a:srgbClr val="242021"/>
                </a:solidFill>
                <a:effectLst/>
                <a:latin typeface="HelveticaLTStd-Roman"/>
              </a:rPr>
              <a:t>Discuss these questions in pairs</a:t>
            </a:r>
            <a:r>
              <a:rPr lang="en-US" sz="2000" b="1" dirty="0"/>
              <a:t> </a:t>
            </a:r>
            <a:endParaRPr lang="en-US" dirty="0"/>
          </a:p>
        </p:txBody>
      </p:sp>
      <p:sp>
        <p:nvSpPr>
          <p:cNvPr id="3" name="Content Placeholder 2">
            <a:extLst>
              <a:ext uri="{FF2B5EF4-FFF2-40B4-BE49-F238E27FC236}">
                <a16:creationId xmlns:a16="http://schemas.microsoft.com/office/drawing/2014/main" id="{C8F89DBC-1BAD-4C57-94CD-76E0C75C07E1}"/>
              </a:ext>
            </a:extLst>
          </p:cNvPr>
          <p:cNvSpPr>
            <a:spLocks noGrp="1"/>
          </p:cNvSpPr>
          <p:nvPr>
            <p:ph idx="1"/>
          </p:nvPr>
        </p:nvSpPr>
        <p:spPr/>
        <p:txBody>
          <a:bodyPr>
            <a:normAutofit/>
          </a:bodyPr>
          <a:lstStyle/>
          <a:p>
            <a:pPr marL="457200" indent="-457200">
              <a:lnSpc>
                <a:spcPct val="150000"/>
              </a:lnSpc>
              <a:buFont typeface="+mj-lt"/>
              <a:buAutoNum type="arabicPeriod"/>
            </a:pPr>
            <a:r>
              <a:rPr lang="en-US" sz="3600" dirty="0"/>
              <a:t>Is fish cheap or expensive where you live? How often do you eat it?</a:t>
            </a:r>
          </a:p>
          <a:p>
            <a:pPr marL="457200" indent="-457200">
              <a:lnSpc>
                <a:spcPct val="150000"/>
              </a:lnSpc>
              <a:buFont typeface="+mj-lt"/>
              <a:buAutoNum type="arabicPeriod"/>
            </a:pPr>
            <a:r>
              <a:rPr lang="en-US" sz="3600" dirty="0"/>
              <a:t>Do you know where the fish you eat comes from?</a:t>
            </a:r>
          </a:p>
        </p:txBody>
      </p:sp>
    </p:spTree>
    <p:extLst>
      <p:ext uri="{BB962C8B-B14F-4D97-AF65-F5344CB8AC3E}">
        <p14:creationId xmlns:p14="http://schemas.microsoft.com/office/powerpoint/2010/main" val="262517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13CC-1C25-4197-B0B3-78B0517B31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0C7EA3-57E4-4894-BAFD-9865EEE6BEF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9E7B020-B329-454E-82D8-12238613409F}"/>
              </a:ext>
            </a:extLst>
          </p:cNvPr>
          <p:cNvPicPr>
            <a:picLocks noChangeAspect="1"/>
          </p:cNvPicPr>
          <p:nvPr/>
        </p:nvPicPr>
        <p:blipFill>
          <a:blip r:embed="rId2"/>
          <a:stretch>
            <a:fillRect/>
          </a:stretch>
        </p:blipFill>
        <p:spPr>
          <a:xfrm>
            <a:off x="1447151" y="337706"/>
            <a:ext cx="9297698" cy="6182588"/>
          </a:xfrm>
          <a:prstGeom prst="rect">
            <a:avLst/>
          </a:prstGeom>
        </p:spPr>
      </p:pic>
    </p:spTree>
    <p:extLst>
      <p:ext uri="{BB962C8B-B14F-4D97-AF65-F5344CB8AC3E}">
        <p14:creationId xmlns:p14="http://schemas.microsoft.com/office/powerpoint/2010/main" val="437108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245</TotalTime>
  <Words>899</Words>
  <Application>Microsoft Office PowerPoint</Application>
  <PresentationFormat>Widescreen</PresentationFormat>
  <Paragraphs>80</Paragraphs>
  <Slides>20</Slides>
  <Notes>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HelveticaLTStd-Blk</vt:lpstr>
      <vt:lpstr>HelveticaLTStd-Roman</vt:lpstr>
      <vt:lpstr>Tw Cen MT</vt:lpstr>
      <vt:lpstr>Tw Cen MT Condensed</vt:lpstr>
      <vt:lpstr>Wingdings</vt:lpstr>
      <vt:lpstr>Wingdings 3</vt:lpstr>
      <vt:lpstr>Integral</vt:lpstr>
      <vt:lpstr>Listening </vt:lpstr>
      <vt:lpstr>Warm-up: what I am?</vt:lpstr>
      <vt:lpstr>Warm-up: what I am?</vt:lpstr>
      <vt:lpstr>Warm-up: what I am?</vt:lpstr>
      <vt:lpstr>Warm-up: what I am?</vt:lpstr>
      <vt:lpstr>Warm-up: what I am?</vt:lpstr>
      <vt:lpstr>Warm-up: what I am?</vt:lpstr>
      <vt:lpstr>Warm-up: what I am?</vt:lpstr>
      <vt:lpstr>Warm-up: what I am?</vt:lpstr>
      <vt:lpstr>Some problems humans may face</vt:lpstr>
      <vt:lpstr>PowerPoint Presentation</vt:lpstr>
      <vt:lpstr>A – match the oceans and the places </vt:lpstr>
      <vt:lpstr>b – circle the three places in the recording</vt:lpstr>
      <vt:lpstr>Audio script (track 37)</vt:lpstr>
      <vt:lpstr>Listening strategy</vt:lpstr>
      <vt:lpstr>C – listen and fill in the blanks</vt:lpstr>
      <vt:lpstr>Listen &amp; complete the sentences</vt:lpstr>
      <vt:lpstr>Audio script (track 38/39)</vt:lpstr>
      <vt:lpstr>MY WORLD Discuss these questions in pairs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64</cp:revision>
  <dcterms:created xsi:type="dcterms:W3CDTF">2023-08-16T18:36:49Z</dcterms:created>
  <dcterms:modified xsi:type="dcterms:W3CDTF">2023-09-02T10:01:17Z</dcterms:modified>
</cp:coreProperties>
</file>