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58" r:id="rId5"/>
    <p:sldId id="261" r:id="rId6"/>
    <p:sldId id="262" r:id="rId7"/>
    <p:sldId id="263" r:id="rId8"/>
    <p:sldId id="259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56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937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206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068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59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81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98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76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844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804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65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4507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37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D3065-1B6A-4F4C-ABAC-2B51F25F04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" y="5346217"/>
            <a:ext cx="8026400" cy="1463040"/>
          </a:xfrm>
        </p:spPr>
        <p:txBody>
          <a:bodyPr/>
          <a:lstStyle/>
          <a:p>
            <a:pPr algn="ctr"/>
            <a:r>
              <a:rPr lang="en-US" b="1">
                <a:solidFill>
                  <a:srgbClr val="0070C0"/>
                </a:solidFill>
              </a:rPr>
              <a:t>Pronunciation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18DAB8-7245-481A-9EC7-C4DFC2D45E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UNIT 8– CONSERVATION</a:t>
            </a:r>
          </a:p>
        </p:txBody>
      </p:sp>
    </p:spTree>
    <p:extLst>
      <p:ext uri="{BB962C8B-B14F-4D97-AF65-F5344CB8AC3E}">
        <p14:creationId xmlns:p14="http://schemas.microsoft.com/office/powerpoint/2010/main" val="1197047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417E6-C983-4596-9B03-E3163BA32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Warm-up: matching sentences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97746-D2EE-4DF5-98F2-499B0F65EB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10355072" cy="4023360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sz="3200" dirty="0"/>
              <a:t>Students works in 2 teams. In half a minute, team A write half of a randomly sentence with If-clause. Team B write a randomly independent clause.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3200" dirty="0"/>
              <a:t>E.g.: Team A: If it rain very hard,</a:t>
            </a:r>
          </a:p>
          <a:p>
            <a:pPr marL="0" indent="0" algn="just">
              <a:buNone/>
            </a:pPr>
            <a:r>
              <a:rPr lang="en-US" sz="3200" dirty="0"/>
              <a:t>           Team B: I will buy a house.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3200" dirty="0"/>
              <a:t>Teacher collects all pieces and pile them into parts. Each team send a member to the front of the class and in turn randomly pick up one of the pieces in each part, say it out loud to make a full sentence. 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62367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14FCA-43FE-4431-A52B-16E882137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5408" y="230350"/>
            <a:ext cx="9720072" cy="1499616"/>
          </a:xfrm>
        </p:spPr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bluefin tuna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5684C-D413-4622-8B79-C47BAF803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3693160"/>
            <a:ext cx="9720073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/>
              <a:t>How long are the bluefin tuna?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/>
              <a:t>How much do they weigh?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/>
              <a:t>What color are they?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F33012-C9E1-45A3-A5E3-414D478FC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2386" y="707992"/>
            <a:ext cx="4858428" cy="2286319"/>
          </a:xfrm>
          <a:prstGeom prst="rect">
            <a:avLst/>
          </a:pr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1A3D41C8-541F-4A5C-AE1C-935822A8B75F}"/>
              </a:ext>
            </a:extLst>
          </p:cNvPr>
          <p:cNvSpPr/>
          <p:nvPr/>
        </p:nvSpPr>
        <p:spPr>
          <a:xfrm>
            <a:off x="1330960" y="1818640"/>
            <a:ext cx="4206240" cy="1610360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70C0"/>
                </a:solidFill>
              </a:rPr>
              <a:t>DO YOU KNOW?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42027C-39C1-432F-B17F-30E02CC2FD79}"/>
              </a:ext>
            </a:extLst>
          </p:cNvPr>
          <p:cNvSpPr txBox="1"/>
          <p:nvPr/>
        </p:nvSpPr>
        <p:spPr>
          <a:xfrm>
            <a:off x="7254240" y="3667760"/>
            <a:ext cx="3241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12 feet long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F75DEB-9C4C-47EA-86B2-09C93E8C2B1D}"/>
              </a:ext>
            </a:extLst>
          </p:cNvPr>
          <p:cNvSpPr txBox="1"/>
          <p:nvPr/>
        </p:nvSpPr>
        <p:spPr>
          <a:xfrm>
            <a:off x="6441440" y="4341209"/>
            <a:ext cx="5425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More than 1,500 pounds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1AD584-9C74-47A9-83B5-453328CE0B10}"/>
              </a:ext>
            </a:extLst>
          </p:cNvPr>
          <p:cNvSpPr txBox="1"/>
          <p:nvPr/>
        </p:nvSpPr>
        <p:spPr>
          <a:xfrm>
            <a:off x="5750560" y="5040058"/>
            <a:ext cx="4993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silver, yellow, blue</a:t>
            </a:r>
          </a:p>
        </p:txBody>
      </p:sp>
    </p:spTree>
    <p:extLst>
      <p:ext uri="{BB962C8B-B14F-4D97-AF65-F5344CB8AC3E}">
        <p14:creationId xmlns:p14="http://schemas.microsoft.com/office/powerpoint/2010/main" val="2103337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D0C07-C74D-4BDA-B4F4-9FB41D2D3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Sentence rhythm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F5420E-67B2-4ED1-A86E-F5680EEC35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Bluefin tuna | are silver, | yellow, | and blue. </a:t>
            </a:r>
            <a:endParaRPr lang="en-US" sz="4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632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760DF-67D3-4AE1-AEB8-1CFA1A16E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 b="1" dirty="0">
                <a:solidFill>
                  <a:srgbClr val="00B050"/>
                </a:solidFill>
              </a:rPr>
              <a:t>F</a:t>
            </a:r>
            <a:r>
              <a:rPr lang="en-US" b="1" dirty="0">
                <a:solidFill>
                  <a:srgbClr val="00B050"/>
                </a:solidFill>
              </a:rPr>
              <a:t> - </a:t>
            </a:r>
            <a:r>
              <a:rPr lang="en-US" sz="5400" b="1" dirty="0">
                <a:solidFill>
                  <a:srgbClr val="A85618"/>
                </a:solidFill>
              </a:rPr>
              <a:t>Listen and repeat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ABA06-9843-4360-9A1E-952F1F9C2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4000" dirty="0"/>
              <a:t>A bluefin tuna </a:t>
            </a:r>
            <a:r>
              <a:rPr lang="en-US" sz="4000" dirty="0">
                <a:solidFill>
                  <a:srgbClr val="0070C0"/>
                </a:solidFill>
              </a:rPr>
              <a:t>|</a:t>
            </a:r>
            <a:r>
              <a:rPr lang="en-US" sz="4000" dirty="0"/>
              <a:t> can swim very fast </a:t>
            </a:r>
            <a:r>
              <a:rPr lang="en-US" sz="4000" dirty="0">
                <a:solidFill>
                  <a:srgbClr val="0070C0"/>
                </a:solidFill>
              </a:rPr>
              <a:t>|</a:t>
            </a:r>
            <a:r>
              <a:rPr lang="en-US" sz="4000" dirty="0"/>
              <a:t> and live a long time.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4000" dirty="0"/>
              <a:t>In Japan, </a:t>
            </a:r>
            <a:r>
              <a:rPr lang="en-US" sz="4000" dirty="0">
                <a:solidFill>
                  <a:srgbClr val="0070C0"/>
                </a:solidFill>
              </a:rPr>
              <a:t>|</a:t>
            </a:r>
            <a:r>
              <a:rPr lang="en-US" sz="4000" dirty="0"/>
              <a:t> people use it </a:t>
            </a:r>
            <a:r>
              <a:rPr lang="en-US" sz="4000" dirty="0">
                <a:solidFill>
                  <a:srgbClr val="0070C0"/>
                </a:solidFill>
              </a:rPr>
              <a:t>|</a:t>
            </a:r>
            <a:r>
              <a:rPr lang="en-US" sz="4000" dirty="0"/>
              <a:t> to make sushi.</a:t>
            </a:r>
          </a:p>
        </p:txBody>
      </p:sp>
      <p:pic>
        <p:nvPicPr>
          <p:cNvPr id="4" name="enw_sb02_u08_040">
            <a:hlinkClick r:id="" action="ppaction://media"/>
            <a:extLst>
              <a:ext uri="{FF2B5EF4-FFF2-40B4-BE49-F238E27FC236}">
                <a16:creationId xmlns:a16="http://schemas.microsoft.com/office/drawing/2014/main" id="{C2A80A36-6F80-4824-B84F-25063067C8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541000" y="34544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72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DECD4-3CA1-4016-BA8E-55A2F7A0B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200" b="1" dirty="0">
                <a:solidFill>
                  <a:srgbClr val="00B050"/>
                </a:solidFill>
              </a:rPr>
              <a:t>G</a:t>
            </a:r>
            <a:r>
              <a:rPr lang="en-US" b="1" dirty="0">
                <a:solidFill>
                  <a:srgbClr val="00B050"/>
                </a:solidFill>
              </a:rPr>
              <a:t> – </a:t>
            </a:r>
            <a:r>
              <a:rPr lang="en-US" sz="4800" b="1" dirty="0">
                <a:solidFill>
                  <a:srgbClr val="A85618"/>
                </a:solidFill>
              </a:rPr>
              <a:t>draw lines then listen and repeat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DEE09-3DEE-4AB8-A653-9585185DB1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960880"/>
            <a:ext cx="10598912" cy="4744720"/>
          </a:xfrm>
        </p:spPr>
        <p:txBody>
          <a:bodyPr>
            <a:normAutofit fontScale="92500" lnSpcReduction="10000"/>
          </a:bodyPr>
          <a:lstStyle/>
          <a:p>
            <a:pPr marL="457200" indent="-457200" algn="just">
              <a:lnSpc>
                <a:spcPct val="114000"/>
              </a:lnSpc>
              <a:buFont typeface="+mj-lt"/>
              <a:buAutoNum type="arabicPeriod"/>
            </a:pPr>
            <a:r>
              <a:rPr lang="en-US" sz="3600" b="1" dirty="0"/>
              <a:t>If they catch all the big fish, the species won’t survive.</a:t>
            </a:r>
          </a:p>
          <a:p>
            <a:pPr marL="457200" indent="-457200" algn="just">
              <a:lnSpc>
                <a:spcPct val="114000"/>
              </a:lnSpc>
              <a:buFont typeface="+mj-lt"/>
              <a:buAutoNum type="arabicPeriod"/>
            </a:pPr>
            <a:r>
              <a:rPr lang="en-US" sz="3600" b="1" dirty="0"/>
              <a:t>The bluefin tuna is also delicious.</a:t>
            </a:r>
          </a:p>
          <a:p>
            <a:pPr marL="457200" indent="-457200" algn="just">
              <a:lnSpc>
                <a:spcPct val="114000"/>
              </a:lnSpc>
              <a:buFont typeface="+mj-lt"/>
              <a:buAutoNum type="arabicPeriod"/>
            </a:pPr>
            <a:r>
              <a:rPr lang="en-US" sz="3600" b="1" dirty="0"/>
              <a:t>There are international rules for fishing.</a:t>
            </a:r>
          </a:p>
          <a:p>
            <a:pPr marL="457200" indent="-457200" algn="just">
              <a:lnSpc>
                <a:spcPct val="114000"/>
              </a:lnSpc>
              <a:buFont typeface="+mj-lt"/>
              <a:buAutoNum type="arabicPeriod"/>
            </a:pPr>
            <a:r>
              <a:rPr lang="en-US" sz="3600" b="1" dirty="0"/>
              <a:t>Bluefin tuna lived in the Pacific Ocean and the Indian Ocean.</a:t>
            </a:r>
          </a:p>
          <a:p>
            <a:pPr marL="457200" indent="-457200" algn="just">
              <a:lnSpc>
                <a:spcPct val="114000"/>
              </a:lnSpc>
              <a:buFont typeface="+mj-lt"/>
              <a:buAutoNum type="arabicPeriod"/>
            </a:pPr>
            <a:r>
              <a:rPr lang="en-US" sz="3600" b="1" dirty="0"/>
              <a:t>It is important to try to understand how our actions affect nature.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D197826-3507-4CEF-AB54-AD78BF520D1A}"/>
              </a:ext>
            </a:extLst>
          </p:cNvPr>
          <p:cNvCxnSpPr>
            <a:cxnSpLocks/>
          </p:cNvCxnSpPr>
          <p:nvPr/>
        </p:nvCxnSpPr>
        <p:spPr>
          <a:xfrm>
            <a:off x="3728720" y="1960880"/>
            <a:ext cx="0" cy="5283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BE85272-C4D8-462F-8B38-F75523A16410}"/>
              </a:ext>
            </a:extLst>
          </p:cNvPr>
          <p:cNvCxnSpPr>
            <a:cxnSpLocks/>
          </p:cNvCxnSpPr>
          <p:nvPr/>
        </p:nvCxnSpPr>
        <p:spPr>
          <a:xfrm>
            <a:off x="6441440" y="1960880"/>
            <a:ext cx="0" cy="5283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0349A31-61F3-4C8D-83D6-8BB6423A5EAE}"/>
              </a:ext>
            </a:extLst>
          </p:cNvPr>
          <p:cNvCxnSpPr>
            <a:cxnSpLocks/>
          </p:cNvCxnSpPr>
          <p:nvPr/>
        </p:nvCxnSpPr>
        <p:spPr>
          <a:xfrm>
            <a:off x="8453120" y="1960880"/>
            <a:ext cx="0" cy="5283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A7CD775-F491-4475-AAAF-7EBC82EA1EF5}"/>
              </a:ext>
            </a:extLst>
          </p:cNvPr>
          <p:cNvCxnSpPr>
            <a:cxnSpLocks/>
          </p:cNvCxnSpPr>
          <p:nvPr/>
        </p:nvCxnSpPr>
        <p:spPr>
          <a:xfrm>
            <a:off x="4429760" y="2682240"/>
            <a:ext cx="0" cy="5283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466EABA-EF33-46CD-9D0B-5D16CDDAF77B}"/>
              </a:ext>
            </a:extLst>
          </p:cNvPr>
          <p:cNvCxnSpPr>
            <a:cxnSpLocks/>
          </p:cNvCxnSpPr>
          <p:nvPr/>
        </p:nvCxnSpPr>
        <p:spPr>
          <a:xfrm>
            <a:off x="5669280" y="2682240"/>
            <a:ext cx="0" cy="5283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6EC4822-5605-411B-9CEA-9068B7B92E15}"/>
              </a:ext>
            </a:extLst>
          </p:cNvPr>
          <p:cNvCxnSpPr>
            <a:cxnSpLocks/>
          </p:cNvCxnSpPr>
          <p:nvPr/>
        </p:nvCxnSpPr>
        <p:spPr>
          <a:xfrm>
            <a:off x="3200400" y="3352800"/>
            <a:ext cx="0" cy="5283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921BAA6-C3BB-4E01-9EB2-77E7F4B78FBD}"/>
              </a:ext>
            </a:extLst>
          </p:cNvPr>
          <p:cNvCxnSpPr>
            <a:cxnSpLocks/>
          </p:cNvCxnSpPr>
          <p:nvPr/>
        </p:nvCxnSpPr>
        <p:spPr>
          <a:xfrm>
            <a:off x="6502400" y="3429000"/>
            <a:ext cx="0" cy="5283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B3FF4B2-EDAE-4A70-8F94-F5FC59B5FD1C}"/>
              </a:ext>
            </a:extLst>
          </p:cNvPr>
          <p:cNvCxnSpPr>
            <a:cxnSpLocks/>
          </p:cNvCxnSpPr>
          <p:nvPr/>
        </p:nvCxnSpPr>
        <p:spPr>
          <a:xfrm>
            <a:off x="3830320" y="4053840"/>
            <a:ext cx="0" cy="5283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67CAF24-021A-40CE-A4F6-E075C41BE3B6}"/>
              </a:ext>
            </a:extLst>
          </p:cNvPr>
          <p:cNvCxnSpPr>
            <a:cxnSpLocks/>
          </p:cNvCxnSpPr>
          <p:nvPr/>
        </p:nvCxnSpPr>
        <p:spPr>
          <a:xfrm>
            <a:off x="6096000" y="4053840"/>
            <a:ext cx="0" cy="5283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E29B157-221A-4E10-82A2-0DE1D033FA8B}"/>
              </a:ext>
            </a:extLst>
          </p:cNvPr>
          <p:cNvCxnSpPr>
            <a:cxnSpLocks/>
          </p:cNvCxnSpPr>
          <p:nvPr/>
        </p:nvCxnSpPr>
        <p:spPr>
          <a:xfrm>
            <a:off x="8747760" y="4053840"/>
            <a:ext cx="0" cy="5283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8212E56-E9A2-4DB6-917A-E143DDBC3B5E}"/>
              </a:ext>
            </a:extLst>
          </p:cNvPr>
          <p:cNvCxnSpPr>
            <a:cxnSpLocks/>
          </p:cNvCxnSpPr>
          <p:nvPr/>
        </p:nvCxnSpPr>
        <p:spPr>
          <a:xfrm>
            <a:off x="4033520" y="5262880"/>
            <a:ext cx="0" cy="5283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D098515-5E33-4AFE-80D4-A3CEDCAF8EDB}"/>
              </a:ext>
            </a:extLst>
          </p:cNvPr>
          <p:cNvCxnSpPr>
            <a:cxnSpLocks/>
          </p:cNvCxnSpPr>
          <p:nvPr/>
        </p:nvCxnSpPr>
        <p:spPr>
          <a:xfrm>
            <a:off x="7620000" y="5262880"/>
            <a:ext cx="0" cy="5283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AA1EEEE-4395-4B4B-94F3-BF5F96B525F7}"/>
              </a:ext>
            </a:extLst>
          </p:cNvPr>
          <p:cNvCxnSpPr>
            <a:cxnSpLocks/>
          </p:cNvCxnSpPr>
          <p:nvPr/>
        </p:nvCxnSpPr>
        <p:spPr>
          <a:xfrm>
            <a:off x="10515600" y="5262880"/>
            <a:ext cx="0" cy="5283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enw_sb02_u08_041">
            <a:hlinkClick r:id="" action="ppaction://media"/>
            <a:extLst>
              <a:ext uri="{FF2B5EF4-FFF2-40B4-BE49-F238E27FC236}">
                <a16:creationId xmlns:a16="http://schemas.microsoft.com/office/drawing/2014/main" id="{3A87E9E3-22DD-476C-BD60-51BEB15024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647680" y="38201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828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414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01026-E178-44E2-A082-EB75B15D5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Goal check – </a:t>
            </a:r>
            <a:r>
              <a:rPr lang="en-US" sz="2800" b="1" dirty="0">
                <a:solidFill>
                  <a:srgbClr val="A85618"/>
                </a:solidFill>
              </a:rPr>
              <a:t>discuss ways to solve future problems</a:t>
            </a:r>
            <a:endParaRPr lang="en-US" b="1" dirty="0">
              <a:solidFill>
                <a:srgbClr val="A85618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4C56A-DC89-402B-89DA-47FDBC6CC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828800"/>
            <a:ext cx="9720073" cy="494792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200" dirty="0"/>
              <a:t>Read each plan. What will happen if we follow each one? Write some notes</a:t>
            </a:r>
          </a:p>
          <a:p>
            <a:pPr marL="457200" indent="-457200">
              <a:buFont typeface="+mj-lt"/>
              <a:buAutoNum type="arabicPeriod"/>
            </a:pPr>
            <a:endParaRPr lang="en-US" sz="3200" dirty="0"/>
          </a:p>
          <a:p>
            <a:pPr marL="457200" indent="-457200">
              <a:buFont typeface="+mj-lt"/>
              <a:buAutoNum type="arabicPeriod"/>
            </a:pPr>
            <a:endParaRPr lang="en-US" sz="3200" dirty="0"/>
          </a:p>
          <a:p>
            <a:pPr marL="457200" indent="-457200">
              <a:buFont typeface="+mj-lt"/>
              <a:buAutoNum type="arabicPeriod"/>
            </a:pPr>
            <a:endParaRPr lang="en-US" sz="3200" dirty="0"/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Discuss the plans with your group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As a group, decide which is the best plan.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Explain your decision to the class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391998-CA88-4B61-8AA2-0C53459366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3770" y="2672112"/>
            <a:ext cx="10671298" cy="2038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423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AFCE4-C107-48AC-902D-CC239E7F2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4A45D6-4542-417D-A29D-693ADB77F5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D35ED6-2F5C-4880-9D19-671878438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151" y="337706"/>
            <a:ext cx="9297698" cy="618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7064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46</TotalTime>
  <Words>298</Words>
  <Application>Microsoft Office PowerPoint</Application>
  <PresentationFormat>Widescreen</PresentationFormat>
  <Paragraphs>34</Paragraphs>
  <Slides>8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Times New Roman</vt:lpstr>
      <vt:lpstr>Tw Cen MT</vt:lpstr>
      <vt:lpstr>Tw Cen MT Condensed</vt:lpstr>
      <vt:lpstr>Wingdings</vt:lpstr>
      <vt:lpstr>Wingdings 3</vt:lpstr>
      <vt:lpstr>Integral</vt:lpstr>
      <vt:lpstr>Pronunciation</vt:lpstr>
      <vt:lpstr>Warm-up: matching sentences</vt:lpstr>
      <vt:lpstr>bluefin tuna</vt:lpstr>
      <vt:lpstr>Sentence rhythm</vt:lpstr>
      <vt:lpstr>F - Listen and repeat</vt:lpstr>
      <vt:lpstr>G – draw lines then listen and repeat</vt:lpstr>
      <vt:lpstr>Goal check – discuss ways to solve future problems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Reading:  A ZERO WASTE LIFESTYLES </dc:title>
  <dc:creator>Lương Thị Minh Phương</dc:creator>
  <cp:lastModifiedBy>Lương Thị Minh Phương</cp:lastModifiedBy>
  <cp:revision>30</cp:revision>
  <dcterms:created xsi:type="dcterms:W3CDTF">2023-08-16T18:36:49Z</dcterms:created>
  <dcterms:modified xsi:type="dcterms:W3CDTF">2023-09-02T10:04:18Z</dcterms:modified>
</cp:coreProperties>
</file>