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59" r:id="rId5"/>
    <p:sldId id="258" r:id="rId6"/>
    <p:sldId id="262" r:id="rId7"/>
    <p:sldId id="260" r:id="rId8"/>
    <p:sldId id="263" r:id="rId9"/>
    <p:sldId id="265" r:id="rId10"/>
    <p:sldId id="266" r:id="rId11"/>
    <p:sldId id="264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4A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937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206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4068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59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817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98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276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844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804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65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4507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5372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D3065-1B6A-4F4C-ABAC-2B51F25F04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	language expansion</a:t>
            </a:r>
            <a:br>
              <a:rPr lang="en-US" b="1" dirty="0">
                <a:solidFill>
                  <a:srgbClr val="0070C0"/>
                </a:solidFill>
              </a:rPr>
            </a:br>
            <a:r>
              <a:rPr lang="en-US" sz="3200" b="1" dirty="0">
                <a:solidFill>
                  <a:srgbClr val="C00000"/>
                </a:solidFill>
              </a:rPr>
              <a:t>adverbs of manner – </a:t>
            </a:r>
            <a:r>
              <a:rPr lang="en-US" sz="3200" b="1">
                <a:solidFill>
                  <a:srgbClr val="C00000"/>
                </a:solidFill>
              </a:rPr>
              <a:t>linking verbs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18DAB8-7245-481A-9EC7-C4DFC2D45E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UNIT 8– CONSERVATION</a:t>
            </a:r>
          </a:p>
        </p:txBody>
      </p:sp>
    </p:spTree>
    <p:extLst>
      <p:ext uri="{BB962C8B-B14F-4D97-AF65-F5344CB8AC3E}">
        <p14:creationId xmlns:p14="http://schemas.microsoft.com/office/powerpoint/2010/main" val="1197047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60AB8-BE2E-468D-BC78-644559F23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WARM-UP: Guessing game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3911-EE9C-43EB-A384-10DD754319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US" sz="3600" dirty="0"/>
              <a:t>2 teams send a member each turn to pick up a card and then try to act to let other team’s members guess what it is.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3600" dirty="0"/>
              <a:t>Once you find out the answer, come and write it on the board and get a point for a correct guess.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3600" dirty="0"/>
              <a:t>In 5 minutes (30 </a:t>
            </a:r>
            <a:r>
              <a:rPr lang="en-US" sz="3600" dirty="0" err="1"/>
              <a:t>sec.s</a:t>
            </a:r>
            <a:r>
              <a:rPr lang="en-US" sz="3600" dirty="0"/>
              <a:t> for each acting), which team has more points will win.</a:t>
            </a:r>
          </a:p>
        </p:txBody>
      </p:sp>
    </p:spTree>
    <p:extLst>
      <p:ext uri="{BB962C8B-B14F-4D97-AF65-F5344CB8AC3E}">
        <p14:creationId xmlns:p14="http://schemas.microsoft.com/office/powerpoint/2010/main" val="2151120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E9AE1-7383-4087-AC77-1691F1FCD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3679952" cy="149961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What do you know about rhinoceroses?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3D976-C7BF-4B5C-9960-CF45FB8436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437933"/>
            <a:ext cx="4248912" cy="4023360"/>
          </a:xfrm>
        </p:spPr>
        <p:txBody>
          <a:bodyPr/>
          <a:lstStyle/>
          <a:p>
            <a:r>
              <a:rPr lang="en-US" sz="2400" b="1" i="1" dirty="0">
                <a:solidFill>
                  <a:srgbClr val="242021"/>
                </a:solidFill>
                <a:effectLst/>
                <a:latin typeface="HelveticaLTStd-LightObl"/>
              </a:rPr>
              <a:t>- How does a rhino move?</a:t>
            </a:r>
          </a:p>
          <a:p>
            <a:r>
              <a:rPr lang="en-US" sz="2400" b="1" i="1" dirty="0">
                <a:solidFill>
                  <a:srgbClr val="242021"/>
                </a:solidFill>
                <a:latin typeface="HelveticaLTStd-LightObl"/>
              </a:rPr>
              <a:t>- </a:t>
            </a:r>
            <a:r>
              <a:rPr lang="en-US" sz="2400" b="1" i="1" dirty="0">
                <a:solidFill>
                  <a:srgbClr val="242021"/>
                </a:solidFill>
                <a:effectLst/>
                <a:latin typeface="HelveticaLTStd-LightObl"/>
              </a:rPr>
              <a:t>Does it move quickly or slowly?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2F8454-800E-467E-B3D5-BC0D92AB53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9674" y="0"/>
            <a:ext cx="6992326" cy="68494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86BFD0-3C44-4CDB-864D-6F7EEDC41B97}"/>
              </a:ext>
            </a:extLst>
          </p:cNvPr>
          <p:cNvSpPr txBox="1"/>
          <p:nvPr/>
        </p:nvSpPr>
        <p:spPr>
          <a:xfrm>
            <a:off x="944880" y="3972560"/>
            <a:ext cx="3759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A rhino can run at </a:t>
            </a:r>
            <a:r>
              <a:rPr lang="en-US" sz="2800" b="1" dirty="0">
                <a:solidFill>
                  <a:srgbClr val="FF0000"/>
                </a:solidFill>
              </a:rPr>
              <a:t>31</a:t>
            </a:r>
            <a:r>
              <a:rPr lang="en-US" sz="2800" b="1" dirty="0">
                <a:solidFill>
                  <a:srgbClr val="0070C0"/>
                </a:solidFill>
              </a:rPr>
              <a:t> mph (</a:t>
            </a:r>
            <a:r>
              <a:rPr lang="en-US" sz="2800" b="1" dirty="0">
                <a:solidFill>
                  <a:srgbClr val="FF0000"/>
                </a:solidFill>
              </a:rPr>
              <a:t>50 km/h</a:t>
            </a:r>
            <a:r>
              <a:rPr lang="en-US" sz="2800" b="1" dirty="0">
                <a:solidFill>
                  <a:srgbClr val="0070C0"/>
                </a:solidFill>
              </a:rPr>
              <a:t>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4AB396F-EE89-448A-91A1-FA1B35055B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8585" y="245318"/>
            <a:ext cx="2312973" cy="265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161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0AC59-931F-4584-B462-8036A2EAF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41E77-18F6-4EAE-B66D-8F1A7C7F5F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15CE45-069B-4934-8B86-68185060E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7453" y="826041"/>
            <a:ext cx="11879333" cy="58967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901718-E764-4A01-B0A4-EC40C62F4F4B}"/>
              </a:ext>
            </a:extLst>
          </p:cNvPr>
          <p:cNvSpPr txBox="1"/>
          <p:nvPr/>
        </p:nvSpPr>
        <p:spPr>
          <a:xfrm>
            <a:off x="152400" y="171737"/>
            <a:ext cx="6126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dirty="0">
                <a:solidFill>
                  <a:srgbClr val="FF0000"/>
                </a:solidFill>
                <a:effectLst/>
                <a:latin typeface="HelveticaLTStd-Roman"/>
              </a:rPr>
              <a:t>What does the rescue center do?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C46D88-A445-41D1-8277-CE29209B9102}"/>
              </a:ext>
            </a:extLst>
          </p:cNvPr>
          <p:cNvSpPr txBox="1"/>
          <p:nvPr/>
        </p:nvSpPr>
        <p:spPr>
          <a:xfrm>
            <a:off x="5588000" y="79404"/>
            <a:ext cx="6603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rgbClr val="EC028D"/>
                </a:solidFill>
                <a:effectLst/>
                <a:latin typeface="TektonPro-Regular"/>
              </a:rPr>
              <a:t>They takes care of injured, poisoned, orphaned animals; teaches people about wildlife and conservation</a:t>
            </a:r>
            <a:r>
              <a:rPr lang="en-US" sz="20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50605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FE76C-F2EB-4BAA-B1A3-0FA98DA82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247904"/>
            <a:ext cx="9720072" cy="1499616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Listen and repeat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429B3-57D4-44CE-94FB-8422AC8AAE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483360"/>
            <a:ext cx="10273792" cy="5126736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Extinct (v) </a:t>
            </a:r>
            <a:r>
              <a:rPr lang="en-US" sz="2800" dirty="0" err="1"/>
              <a:t>tuyệt</a:t>
            </a:r>
            <a:r>
              <a:rPr lang="en-US" sz="2800" dirty="0"/>
              <a:t> </a:t>
            </a:r>
            <a:r>
              <a:rPr lang="en-US" sz="2800" dirty="0" err="1"/>
              <a:t>chủng</a:t>
            </a:r>
            <a:r>
              <a:rPr lang="en-US" sz="2800" dirty="0"/>
              <a:t> =&gt; extinction (n)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To be in critical danger (n) </a:t>
            </a:r>
            <a:r>
              <a:rPr lang="en-US" sz="2800" dirty="0" err="1"/>
              <a:t>đang</a:t>
            </a:r>
            <a:r>
              <a:rPr lang="en-US" sz="2800" dirty="0"/>
              <a:t> </a:t>
            </a:r>
            <a:r>
              <a:rPr lang="en-US" sz="2800" dirty="0" err="1"/>
              <a:t>bị</a:t>
            </a:r>
            <a:r>
              <a:rPr lang="en-US" sz="2800" dirty="0"/>
              <a:t> </a:t>
            </a:r>
            <a:r>
              <a:rPr lang="en-US" sz="2800" dirty="0" err="1"/>
              <a:t>đe</a:t>
            </a:r>
            <a:r>
              <a:rPr lang="en-US" sz="2800" dirty="0"/>
              <a:t> </a:t>
            </a:r>
            <a:r>
              <a:rPr lang="en-US" sz="2800" dirty="0" err="1"/>
              <a:t>dọa</a:t>
            </a:r>
            <a:r>
              <a:rPr lang="en-US" sz="2800" dirty="0"/>
              <a:t> </a:t>
            </a:r>
            <a:r>
              <a:rPr lang="en-US" sz="2800" dirty="0" err="1"/>
              <a:t>nguy</a:t>
            </a:r>
            <a:r>
              <a:rPr lang="en-US" sz="2800" dirty="0"/>
              <a:t> </a:t>
            </a:r>
            <a:r>
              <a:rPr lang="en-US" sz="2800" dirty="0" err="1"/>
              <a:t>hiểm</a:t>
            </a:r>
            <a:r>
              <a:rPr lang="en-US" sz="2800" dirty="0"/>
              <a:t> </a:t>
            </a:r>
            <a:r>
              <a:rPr lang="en-US" sz="2800" dirty="0" err="1"/>
              <a:t>nghiêm</a:t>
            </a:r>
            <a:r>
              <a:rPr lang="en-US" sz="2800" dirty="0"/>
              <a:t> </a:t>
            </a:r>
            <a:r>
              <a:rPr lang="en-US" sz="2800" dirty="0" err="1"/>
              <a:t>trọng</a:t>
            </a: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Hard (adv): </a:t>
            </a:r>
            <a:r>
              <a:rPr lang="en-US" sz="2800" dirty="0" err="1"/>
              <a:t>vất</a:t>
            </a:r>
            <a:r>
              <a:rPr lang="en-US" sz="2800" dirty="0"/>
              <a:t> </a:t>
            </a:r>
            <a:r>
              <a:rPr lang="en-US" sz="2800" dirty="0" err="1"/>
              <a:t>vả</a:t>
            </a:r>
            <a:r>
              <a:rPr lang="en-US" sz="2800" dirty="0"/>
              <a:t>, </a:t>
            </a:r>
            <a:r>
              <a:rPr lang="en-US" sz="2800" dirty="0" err="1"/>
              <a:t>chăm</a:t>
            </a:r>
            <a:r>
              <a:rPr lang="en-US" sz="2800" dirty="0"/>
              <a:t> </a:t>
            </a:r>
            <a:r>
              <a:rPr lang="en-US" sz="2800" dirty="0" err="1"/>
              <a:t>chỉ</a:t>
            </a: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Poisoned (adj) </a:t>
            </a:r>
            <a:r>
              <a:rPr lang="en-US" sz="2800" dirty="0" err="1"/>
              <a:t>bị</a:t>
            </a:r>
            <a:r>
              <a:rPr lang="en-US" sz="2800" dirty="0"/>
              <a:t> </a:t>
            </a:r>
            <a:r>
              <a:rPr lang="en-US" sz="2800" dirty="0" err="1"/>
              <a:t>trúng</a:t>
            </a:r>
            <a:r>
              <a:rPr lang="en-US" sz="2800" dirty="0"/>
              <a:t> </a:t>
            </a:r>
            <a:r>
              <a:rPr lang="en-US" sz="2800" dirty="0" err="1"/>
              <a:t>độc</a:t>
            </a: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Badly (adv) </a:t>
            </a:r>
            <a:r>
              <a:rPr lang="en-US" sz="2800" dirty="0" err="1"/>
              <a:t>tệ</a:t>
            </a:r>
            <a:r>
              <a:rPr lang="en-US" sz="2800" dirty="0"/>
              <a:t> </a:t>
            </a:r>
            <a:r>
              <a:rPr lang="en-US" sz="2800" dirty="0" err="1"/>
              <a:t>hại</a:t>
            </a:r>
            <a:r>
              <a:rPr lang="en-US" sz="2800" dirty="0"/>
              <a:t>/ </a:t>
            </a:r>
            <a:r>
              <a:rPr lang="en-US" sz="2800" dirty="0" err="1"/>
              <a:t>nghiêm</a:t>
            </a:r>
            <a:r>
              <a:rPr lang="en-US" sz="2800" dirty="0"/>
              <a:t> </a:t>
            </a:r>
            <a:r>
              <a:rPr lang="en-US" sz="2800" dirty="0" err="1"/>
              <a:t>trọng</a:t>
            </a: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Poach (v) </a:t>
            </a:r>
            <a:r>
              <a:rPr lang="en-US" sz="2800" dirty="0" err="1"/>
              <a:t>săn</a:t>
            </a:r>
            <a:r>
              <a:rPr lang="en-US" sz="2800" dirty="0"/>
              <a:t> </a:t>
            </a:r>
            <a:r>
              <a:rPr lang="en-US" sz="2800" dirty="0" err="1"/>
              <a:t>trộm</a:t>
            </a:r>
            <a:r>
              <a:rPr lang="en-US" sz="2800" dirty="0"/>
              <a:t> (</a:t>
            </a:r>
            <a:r>
              <a:rPr lang="en-US" sz="2800" dirty="0" err="1"/>
              <a:t>động</a:t>
            </a:r>
            <a:r>
              <a:rPr lang="en-US" sz="2800" dirty="0"/>
              <a:t> </a:t>
            </a:r>
            <a:r>
              <a:rPr lang="en-US" sz="2800" dirty="0" err="1"/>
              <a:t>vật</a:t>
            </a:r>
            <a:r>
              <a:rPr lang="en-US" sz="2800" dirty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Carefully (adv): </a:t>
            </a:r>
            <a:r>
              <a:rPr lang="en-US" sz="2800" dirty="0" err="1"/>
              <a:t>một</a:t>
            </a:r>
            <a:r>
              <a:rPr lang="en-US" sz="2800" dirty="0"/>
              <a:t> </a:t>
            </a:r>
            <a:r>
              <a:rPr lang="en-US" sz="2800" dirty="0" err="1"/>
              <a:t>cách</a:t>
            </a:r>
            <a:r>
              <a:rPr lang="en-US" sz="2800" dirty="0"/>
              <a:t> </a:t>
            </a:r>
            <a:r>
              <a:rPr lang="en-US" sz="2800" dirty="0" err="1"/>
              <a:t>cẩn</a:t>
            </a:r>
            <a:r>
              <a:rPr lang="en-US" sz="2800" dirty="0"/>
              <a:t> </a:t>
            </a:r>
            <a:r>
              <a:rPr lang="en-US" sz="2800" dirty="0" err="1"/>
              <a:t>thận</a:t>
            </a: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Quickly (adv) </a:t>
            </a:r>
            <a:r>
              <a:rPr lang="en-US" sz="2800" dirty="0" err="1"/>
              <a:t>một</a:t>
            </a:r>
            <a:r>
              <a:rPr lang="en-US" sz="2800" dirty="0"/>
              <a:t> </a:t>
            </a:r>
            <a:r>
              <a:rPr lang="en-US" sz="2800" dirty="0" err="1"/>
              <a:t>cách</a:t>
            </a:r>
            <a:r>
              <a:rPr lang="en-US" sz="2800" dirty="0"/>
              <a:t> </a:t>
            </a:r>
            <a:r>
              <a:rPr lang="en-US" sz="2800" dirty="0" err="1"/>
              <a:t>nhanh</a:t>
            </a:r>
            <a:r>
              <a:rPr lang="en-US" sz="2800" dirty="0"/>
              <a:t> </a:t>
            </a:r>
            <a:r>
              <a:rPr lang="en-US" sz="2800" dirty="0" err="1"/>
              <a:t>chóng</a:t>
            </a:r>
            <a:r>
              <a:rPr lang="en-US" sz="2800" dirty="0"/>
              <a:t> = rapidly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Permanently (adv) </a:t>
            </a:r>
            <a:r>
              <a:rPr lang="en-US" sz="2800" dirty="0" err="1"/>
              <a:t>lâu</a:t>
            </a:r>
            <a:r>
              <a:rPr lang="en-US" sz="2800" dirty="0"/>
              <a:t> </a:t>
            </a:r>
            <a:r>
              <a:rPr lang="en-US" sz="2800" dirty="0" err="1"/>
              <a:t>dài</a:t>
            </a:r>
            <a:r>
              <a:rPr lang="en-US" sz="2800" dirty="0"/>
              <a:t>, </a:t>
            </a:r>
            <a:r>
              <a:rPr lang="en-US" sz="2800" dirty="0" err="1"/>
              <a:t>vĩnh</a:t>
            </a:r>
            <a:r>
              <a:rPr lang="en-US" sz="2800" dirty="0"/>
              <a:t> </a:t>
            </a:r>
            <a:r>
              <a:rPr lang="en-US" sz="2800" dirty="0" err="1"/>
              <a:t>viễn</a:t>
            </a: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Vulnerable (adj) </a:t>
            </a:r>
            <a:r>
              <a:rPr lang="en-US" sz="2800" dirty="0" err="1"/>
              <a:t>dễ</a:t>
            </a:r>
            <a:r>
              <a:rPr lang="en-US" sz="2800" dirty="0"/>
              <a:t> </a:t>
            </a:r>
            <a:r>
              <a:rPr lang="en-US" sz="2800" dirty="0" err="1"/>
              <a:t>bị</a:t>
            </a:r>
            <a:r>
              <a:rPr lang="en-US" sz="2800" dirty="0"/>
              <a:t> </a:t>
            </a:r>
            <a:r>
              <a:rPr lang="en-US" sz="2800" dirty="0" err="1"/>
              <a:t>tổn</a:t>
            </a:r>
            <a:r>
              <a:rPr lang="en-US" sz="2800" dirty="0"/>
              <a:t> </a:t>
            </a:r>
            <a:r>
              <a:rPr lang="en-US" sz="2800" dirty="0" err="1"/>
              <a:t>thương</a:t>
            </a: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88195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75C96-5B15-49B9-95D0-8704BE5F2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C7C06-401D-46C8-A3E2-576BE05FDF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0A8E1C-265C-4003-B5BB-EF7463D1C7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2137" y="129455"/>
            <a:ext cx="6912743" cy="39107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00A391-E0D0-4805-A3F8-F75B77C196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35656" y="2977697"/>
            <a:ext cx="4950536" cy="353283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6F2B5B9-0932-422B-B11E-2EFA96DDA29B}"/>
              </a:ext>
            </a:extLst>
          </p:cNvPr>
          <p:cNvSpPr/>
          <p:nvPr/>
        </p:nvSpPr>
        <p:spPr>
          <a:xfrm>
            <a:off x="8636000" y="3616960"/>
            <a:ext cx="2357120" cy="34544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836C657-1BF5-4B0F-BF58-24E74E361D14}"/>
              </a:ext>
            </a:extLst>
          </p:cNvPr>
          <p:cNvSpPr/>
          <p:nvPr/>
        </p:nvSpPr>
        <p:spPr>
          <a:xfrm>
            <a:off x="8511541" y="4040208"/>
            <a:ext cx="2357120" cy="44035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97279C7-8E1D-4192-8172-438F2DB1240C}"/>
              </a:ext>
            </a:extLst>
          </p:cNvPr>
          <p:cNvSpPr/>
          <p:nvPr/>
        </p:nvSpPr>
        <p:spPr>
          <a:xfrm>
            <a:off x="8512498" y="4537034"/>
            <a:ext cx="2357120" cy="3182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DC7E6F7-F273-4501-BF78-F5CA2040CEC7}"/>
              </a:ext>
            </a:extLst>
          </p:cNvPr>
          <p:cNvSpPr/>
          <p:nvPr/>
        </p:nvSpPr>
        <p:spPr>
          <a:xfrm>
            <a:off x="8636000" y="5016288"/>
            <a:ext cx="2357120" cy="41361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6BA8A8-912F-460E-9620-AADF58ACF39C}"/>
              </a:ext>
            </a:extLst>
          </p:cNvPr>
          <p:cNvSpPr/>
          <p:nvPr/>
        </p:nvSpPr>
        <p:spPr>
          <a:xfrm>
            <a:off x="8636000" y="5535056"/>
            <a:ext cx="2357120" cy="35713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88FD12D-CED2-4524-8D4A-83CA1A3C5A10}"/>
              </a:ext>
            </a:extLst>
          </p:cNvPr>
          <p:cNvSpPr/>
          <p:nvPr/>
        </p:nvSpPr>
        <p:spPr>
          <a:xfrm>
            <a:off x="8636000" y="5965629"/>
            <a:ext cx="2357120" cy="40523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28B37DD-B37B-4D6D-A136-05B0BD718367}"/>
              </a:ext>
            </a:extLst>
          </p:cNvPr>
          <p:cNvSpPr txBox="1"/>
          <p:nvPr/>
        </p:nvSpPr>
        <p:spPr>
          <a:xfrm>
            <a:off x="805808" y="4075369"/>
            <a:ext cx="4389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HelveticaLTStd-Roman"/>
              </a:rPr>
              <a:t>Adverb is a part of speech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0A43F6-6804-4D91-80D7-A79C8F0E9850}"/>
              </a:ext>
            </a:extLst>
          </p:cNvPr>
          <p:cNvSpPr txBox="1"/>
          <p:nvPr/>
        </p:nvSpPr>
        <p:spPr>
          <a:xfrm>
            <a:off x="805808" y="4633762"/>
            <a:ext cx="4389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814A2F"/>
                </a:solidFill>
                <a:latin typeface="HelveticaLTStd-Roman"/>
              </a:rPr>
              <a:t>Adj + </a:t>
            </a:r>
            <a:r>
              <a:rPr lang="en-US" sz="2400" b="1" dirty="0" err="1">
                <a:solidFill>
                  <a:srgbClr val="814A2F"/>
                </a:solidFill>
                <a:latin typeface="HelveticaLTStd-Roman"/>
              </a:rPr>
              <a:t>ly</a:t>
            </a:r>
            <a:r>
              <a:rPr lang="en-US" sz="2400" b="1" dirty="0">
                <a:solidFill>
                  <a:srgbClr val="814A2F"/>
                </a:solidFill>
                <a:latin typeface="HelveticaLTStd-Roman"/>
              </a:rPr>
              <a:t> =&gt; adverb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4F79F04-6634-4F00-B68F-0220BF14C5A5}"/>
              </a:ext>
            </a:extLst>
          </p:cNvPr>
          <p:cNvSpPr txBox="1"/>
          <p:nvPr/>
        </p:nvSpPr>
        <p:spPr>
          <a:xfrm>
            <a:off x="7420743" y="153215"/>
            <a:ext cx="43891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HelveticaLTStd-Roman"/>
              </a:rPr>
              <a:t>Irregular adverbs</a:t>
            </a:r>
          </a:p>
          <a:p>
            <a:pPr marL="342900" indent="-342900">
              <a:buFontTx/>
              <a:buChar char="-"/>
            </a:pPr>
            <a:r>
              <a:rPr lang="en-US" sz="2400" b="1" dirty="0">
                <a:solidFill>
                  <a:srgbClr val="814A2F"/>
                </a:solidFill>
                <a:latin typeface="HelveticaLTStd-Roman"/>
              </a:rPr>
              <a:t>Good =&gt; well</a:t>
            </a:r>
          </a:p>
          <a:p>
            <a:pPr marL="342900" indent="-342900">
              <a:buFontTx/>
              <a:buChar char="-"/>
            </a:pPr>
            <a:r>
              <a:rPr lang="en-US" sz="2400" b="1" dirty="0">
                <a:solidFill>
                  <a:srgbClr val="814A2F"/>
                </a:solidFill>
                <a:latin typeface="HelveticaLTStd-Roman"/>
              </a:rPr>
              <a:t>hard =&gt; hard</a:t>
            </a:r>
            <a:endParaRPr lang="en-US" sz="2400" b="1" dirty="0">
              <a:solidFill>
                <a:srgbClr val="00B050"/>
              </a:solidFill>
              <a:latin typeface="HelveticaLTStd-Roman"/>
            </a:endParaRPr>
          </a:p>
        </p:txBody>
      </p:sp>
    </p:spTree>
    <p:extLst>
      <p:ext uri="{BB962C8B-B14F-4D97-AF65-F5344CB8AC3E}">
        <p14:creationId xmlns:p14="http://schemas.microsoft.com/office/powerpoint/2010/main" val="1593935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6F511-29C7-4BD9-9590-C2631F069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81280"/>
            <a:ext cx="9720072" cy="1499616"/>
          </a:xfrm>
        </p:spPr>
        <p:txBody>
          <a:bodyPr>
            <a:normAutofit/>
          </a:bodyPr>
          <a:lstStyle/>
          <a:p>
            <a:pPr algn="ctr"/>
            <a:r>
              <a:rPr lang="en-US" sz="4000" b="1" i="0" dirty="0">
                <a:solidFill>
                  <a:srgbClr val="00B050"/>
                </a:solidFill>
                <a:effectLst/>
                <a:latin typeface="HelveticaLTStd-Roman"/>
              </a:rPr>
              <a:t>Complete the sentences with the adverb forms</a:t>
            </a:r>
            <a:r>
              <a:rPr lang="en-US" sz="36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B1DB2B-CACC-4417-A31B-61BB09E9F6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503680"/>
            <a:ext cx="9720073" cy="5273040"/>
          </a:xfrm>
        </p:spPr>
        <p:txBody>
          <a:bodyPr>
            <a:norm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en-US" sz="3200" dirty="0"/>
              <a:t>The vet checks the animals _______ before they enter the center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3200" dirty="0"/>
              <a:t>The baby cheetah is eating ______ now and it plays _______ with the other cheetah.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3200" dirty="0"/>
              <a:t>The visitors watched the baby rhino __________ . They didn’t want to frighten him.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3200" dirty="0"/>
              <a:t>The staff at the center works _____ to help the animals.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3200" dirty="0"/>
              <a:t>The lion was walking _________ because its leg was ______ injured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FC044E-1DFF-4F6B-9084-02353EF06B51}"/>
              </a:ext>
            </a:extLst>
          </p:cNvPr>
          <p:cNvSpPr txBox="1"/>
          <p:nvPr/>
        </p:nvSpPr>
        <p:spPr>
          <a:xfrm>
            <a:off x="6096000" y="1417340"/>
            <a:ext cx="1737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carefully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3A3F7A-F185-440D-85CD-4CCAE633B236}"/>
              </a:ext>
            </a:extLst>
          </p:cNvPr>
          <p:cNvSpPr txBox="1"/>
          <p:nvPr/>
        </p:nvSpPr>
        <p:spPr>
          <a:xfrm>
            <a:off x="6532880" y="2461492"/>
            <a:ext cx="1737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well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8926C0-DB08-4CFB-9B43-C0A93C7D5DE9}"/>
              </a:ext>
            </a:extLst>
          </p:cNvPr>
          <p:cNvSpPr txBox="1"/>
          <p:nvPr/>
        </p:nvSpPr>
        <p:spPr>
          <a:xfrm>
            <a:off x="1590039" y="2949573"/>
            <a:ext cx="1737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happily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83CBAE-8E40-4CE2-A788-C352DF09D2DC}"/>
              </a:ext>
            </a:extLst>
          </p:cNvPr>
          <p:cNvSpPr txBox="1"/>
          <p:nvPr/>
        </p:nvSpPr>
        <p:spPr>
          <a:xfrm>
            <a:off x="7579360" y="3512255"/>
            <a:ext cx="1737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quietly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6874AB-7365-4BCE-8850-EE2A74DF09A8}"/>
              </a:ext>
            </a:extLst>
          </p:cNvPr>
          <p:cNvSpPr txBox="1"/>
          <p:nvPr/>
        </p:nvSpPr>
        <p:spPr>
          <a:xfrm>
            <a:off x="6314440" y="4559712"/>
            <a:ext cx="1737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hard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24C68A-0E3A-4928-A596-F9FB7B7BA23B}"/>
              </a:ext>
            </a:extLst>
          </p:cNvPr>
          <p:cNvSpPr txBox="1"/>
          <p:nvPr/>
        </p:nvSpPr>
        <p:spPr>
          <a:xfrm>
            <a:off x="5664200" y="5230827"/>
            <a:ext cx="1737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slowly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9A5F7F-20B0-4E62-AA7E-917854F157D8}"/>
              </a:ext>
            </a:extLst>
          </p:cNvPr>
          <p:cNvSpPr txBox="1"/>
          <p:nvPr/>
        </p:nvSpPr>
        <p:spPr>
          <a:xfrm>
            <a:off x="1606804" y="5645855"/>
            <a:ext cx="1737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badly</a:t>
            </a:r>
          </a:p>
        </p:txBody>
      </p:sp>
    </p:spTree>
    <p:extLst>
      <p:ext uri="{BB962C8B-B14F-4D97-AF65-F5344CB8AC3E}">
        <p14:creationId xmlns:p14="http://schemas.microsoft.com/office/powerpoint/2010/main" val="600709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1A44D-56FF-4013-A07B-CD02F5A53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4608" y="290576"/>
            <a:ext cx="9720072" cy="1499616"/>
          </a:xfrm>
        </p:spPr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Linking verbs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D034B-D06F-4262-88E2-0A9317277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8087" y="1613148"/>
            <a:ext cx="9720073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/>
              <a:t>Defining the subject or adding more details to it.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/>
              <a:t>Is followed by an </a:t>
            </a:r>
            <a:r>
              <a:rPr lang="en-US" sz="3600" b="1" i="1" dirty="0"/>
              <a:t>adjective</a:t>
            </a:r>
            <a:r>
              <a:rPr lang="en-US" sz="3600" dirty="0"/>
              <a:t> or a </a:t>
            </a:r>
            <a:r>
              <a:rPr lang="en-US" sz="3600" b="1" i="1" dirty="0"/>
              <a:t>noun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/>
              <a:t>Some common linking verbs:</a:t>
            </a:r>
          </a:p>
          <a:p>
            <a:pPr marL="0" indent="0">
              <a:buNone/>
            </a:pP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D0477D-63AE-40F4-951F-46FDE6356ABB}"/>
              </a:ext>
            </a:extLst>
          </p:cNvPr>
          <p:cNvSpPr txBox="1"/>
          <p:nvPr/>
        </p:nvSpPr>
        <p:spPr>
          <a:xfrm>
            <a:off x="1513840" y="3721358"/>
            <a:ext cx="40233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rgbClr val="814A2F"/>
                </a:solidFill>
              </a:rPr>
              <a:t>Become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rgbClr val="814A2F"/>
                </a:solidFill>
              </a:rPr>
              <a:t>Remain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rgbClr val="814A2F"/>
                </a:solidFill>
              </a:rPr>
              <a:t>Stay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rgbClr val="814A2F"/>
                </a:solidFill>
              </a:rPr>
              <a:t>Get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rgbClr val="814A2F"/>
                </a:solidFill>
              </a:rPr>
              <a:t>Turn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rgbClr val="814A2F"/>
                </a:solidFill>
              </a:rPr>
              <a:t>Grow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97DD23-45DC-4314-A9BB-BF31309B5862}"/>
              </a:ext>
            </a:extLst>
          </p:cNvPr>
          <p:cNvSpPr txBox="1"/>
          <p:nvPr/>
        </p:nvSpPr>
        <p:spPr>
          <a:xfrm>
            <a:off x="6179312" y="3729242"/>
            <a:ext cx="273100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rgbClr val="814A2F"/>
                </a:solidFill>
              </a:rPr>
              <a:t>Look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rgbClr val="814A2F"/>
                </a:solidFill>
              </a:rPr>
              <a:t>Sound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rgbClr val="814A2F"/>
                </a:solidFill>
              </a:rPr>
              <a:t>Smell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rgbClr val="814A2F"/>
                </a:solidFill>
              </a:rPr>
              <a:t>Feel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rgbClr val="814A2F"/>
                </a:solidFill>
              </a:rPr>
              <a:t>Seem </a:t>
            </a:r>
          </a:p>
        </p:txBody>
      </p:sp>
    </p:spTree>
    <p:extLst>
      <p:ext uri="{BB962C8B-B14F-4D97-AF65-F5344CB8AC3E}">
        <p14:creationId xmlns:p14="http://schemas.microsoft.com/office/powerpoint/2010/main" val="2504415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0AC59-931F-4584-B462-8036A2EAF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41E77-18F6-4EAE-B66D-8F1A7C7F5F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15CE45-069B-4934-8B86-68185060E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7453" y="826041"/>
            <a:ext cx="11879333" cy="589679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6C46D88-A445-41D1-8277-CE29209B9102}"/>
              </a:ext>
            </a:extLst>
          </p:cNvPr>
          <p:cNvSpPr txBox="1"/>
          <p:nvPr/>
        </p:nvSpPr>
        <p:spPr>
          <a:xfrm>
            <a:off x="822960" y="148530"/>
            <a:ext cx="6603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0">
                <a:solidFill>
                  <a:srgbClr val="EC028D"/>
                </a:solidFill>
                <a:effectLst/>
                <a:latin typeface="TektonPro-Regular"/>
              </a:rPr>
              <a:t>Underline all the linking verbs</a:t>
            </a:r>
            <a:endParaRPr lang="en-US" sz="3200" b="1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4CBE947-85E0-4367-9CF3-D35E2EEF83A5}"/>
              </a:ext>
            </a:extLst>
          </p:cNvPr>
          <p:cNvCxnSpPr>
            <a:cxnSpLocks/>
          </p:cNvCxnSpPr>
          <p:nvPr/>
        </p:nvCxnSpPr>
        <p:spPr>
          <a:xfrm>
            <a:off x="9011220" y="1335024"/>
            <a:ext cx="87901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4A28363-C4CD-4DAB-90DD-301AA7A22C70}"/>
              </a:ext>
            </a:extLst>
          </p:cNvPr>
          <p:cNvCxnSpPr>
            <a:cxnSpLocks/>
          </p:cNvCxnSpPr>
          <p:nvPr/>
        </p:nvCxnSpPr>
        <p:spPr>
          <a:xfrm>
            <a:off x="7702682" y="1939369"/>
            <a:ext cx="1388766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C072376-4918-4356-8A38-4F0EFEF45C20}"/>
              </a:ext>
            </a:extLst>
          </p:cNvPr>
          <p:cNvCxnSpPr>
            <a:cxnSpLocks/>
          </p:cNvCxnSpPr>
          <p:nvPr/>
        </p:nvCxnSpPr>
        <p:spPr>
          <a:xfrm>
            <a:off x="6167119" y="2254470"/>
            <a:ext cx="443888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01B7727-109C-4EC9-A755-C19B60335A03}"/>
              </a:ext>
            </a:extLst>
          </p:cNvPr>
          <p:cNvCxnSpPr>
            <a:cxnSpLocks/>
          </p:cNvCxnSpPr>
          <p:nvPr/>
        </p:nvCxnSpPr>
        <p:spPr>
          <a:xfrm>
            <a:off x="8049523" y="2591011"/>
            <a:ext cx="104192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1148644-A6A5-4A72-AD6C-2B70F75BF733}"/>
              </a:ext>
            </a:extLst>
          </p:cNvPr>
          <p:cNvCxnSpPr>
            <a:cxnSpLocks/>
          </p:cNvCxnSpPr>
          <p:nvPr/>
        </p:nvCxnSpPr>
        <p:spPr>
          <a:xfrm>
            <a:off x="10876807" y="3946845"/>
            <a:ext cx="611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8E08DFD-D092-41E7-B46A-B30E83B85438}"/>
              </a:ext>
            </a:extLst>
          </p:cNvPr>
          <p:cNvCxnSpPr>
            <a:cxnSpLocks/>
          </p:cNvCxnSpPr>
          <p:nvPr/>
        </p:nvCxnSpPr>
        <p:spPr>
          <a:xfrm>
            <a:off x="10437299" y="4255640"/>
            <a:ext cx="1050508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BF97922-0D6A-4AAE-88E2-BAA92D1C7595}"/>
              </a:ext>
            </a:extLst>
          </p:cNvPr>
          <p:cNvCxnSpPr>
            <a:cxnSpLocks/>
          </p:cNvCxnSpPr>
          <p:nvPr/>
        </p:nvCxnSpPr>
        <p:spPr>
          <a:xfrm>
            <a:off x="6194450" y="5507631"/>
            <a:ext cx="6110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3B98908-3BAC-47FD-B6F4-BFE203801B8D}"/>
              </a:ext>
            </a:extLst>
          </p:cNvPr>
          <p:cNvCxnSpPr>
            <a:cxnSpLocks/>
          </p:cNvCxnSpPr>
          <p:nvPr/>
        </p:nvCxnSpPr>
        <p:spPr>
          <a:xfrm>
            <a:off x="6621517" y="6132997"/>
            <a:ext cx="441434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0935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A2FFF-4516-4FF7-9167-3D1C3E19D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Circle the correct word to complete each sentence.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A6A4CA-A163-45BD-820C-D02BA2F2F2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10242962" cy="4023360"/>
          </a:xfrm>
        </p:spPr>
        <p:txBody>
          <a:bodyPr>
            <a:norm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en-US" sz="3200" dirty="0"/>
              <a:t>Trang felt </a:t>
            </a:r>
            <a:r>
              <a:rPr lang="en-US" sz="3200" i="1" dirty="0"/>
              <a:t>eager/eagerly </a:t>
            </a:r>
            <a:r>
              <a:rPr lang="en-US" sz="3200" dirty="0"/>
              <a:t>to join the conservation project.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3200" dirty="0"/>
              <a:t>Those scientists sounded </a:t>
            </a:r>
            <a:r>
              <a:rPr lang="en-US" sz="3200" i="1" dirty="0"/>
              <a:t>worried/worriedly </a:t>
            </a:r>
            <a:r>
              <a:rPr lang="en-US" sz="3200" dirty="0"/>
              <a:t>when they mentioned the environmental issues.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3200" dirty="0"/>
              <a:t>Will that little animal recover </a:t>
            </a:r>
            <a:r>
              <a:rPr lang="en-US" sz="3200" i="1" dirty="0"/>
              <a:t>quick/ quickly </a:t>
            </a:r>
            <a:r>
              <a:rPr lang="en-US" sz="3200" dirty="0"/>
              <a:t>from the injury?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3200" dirty="0"/>
              <a:t>Join us if you are </a:t>
            </a:r>
            <a:r>
              <a:rPr lang="en-US" sz="3200" i="1" dirty="0"/>
              <a:t>interest/ interested </a:t>
            </a:r>
            <a:r>
              <a:rPr lang="en-US" sz="3200" dirty="0"/>
              <a:t>in the program.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3200" dirty="0"/>
              <a:t>Poaching remains a </a:t>
            </a:r>
            <a:r>
              <a:rPr lang="en-US" sz="3200" i="1" dirty="0"/>
              <a:t>threat/ threatened </a:t>
            </a:r>
            <a:r>
              <a:rPr lang="en-US" sz="3200" dirty="0"/>
              <a:t>to wildlife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62EADEE-8252-4D04-A02F-8B26AA4E5E32}"/>
              </a:ext>
            </a:extLst>
          </p:cNvPr>
          <p:cNvSpPr/>
          <p:nvPr/>
        </p:nvSpPr>
        <p:spPr>
          <a:xfrm>
            <a:off x="3163614" y="2312276"/>
            <a:ext cx="998483" cy="515007"/>
          </a:xfrm>
          <a:prstGeom prst="ellipse">
            <a:avLst/>
          </a:prstGeom>
          <a:solidFill>
            <a:schemeClr val="l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ED41C7D-A05F-4221-B76E-2631A206C044}"/>
              </a:ext>
            </a:extLst>
          </p:cNvPr>
          <p:cNvSpPr/>
          <p:nvPr/>
        </p:nvSpPr>
        <p:spPr>
          <a:xfrm>
            <a:off x="6096000" y="2913993"/>
            <a:ext cx="1397876" cy="515007"/>
          </a:xfrm>
          <a:prstGeom prst="ellipse">
            <a:avLst/>
          </a:prstGeom>
          <a:solidFill>
            <a:schemeClr val="l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AFCFDF0-D86D-4AB8-AD1E-E7E0D2FB1F5B}"/>
              </a:ext>
            </a:extLst>
          </p:cNvPr>
          <p:cNvSpPr/>
          <p:nvPr/>
        </p:nvSpPr>
        <p:spPr>
          <a:xfrm>
            <a:off x="7330966" y="3959772"/>
            <a:ext cx="1397876" cy="515007"/>
          </a:xfrm>
          <a:prstGeom prst="ellipse">
            <a:avLst/>
          </a:prstGeom>
          <a:solidFill>
            <a:schemeClr val="l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E3FC31C-58BF-402D-A438-97CB4AA872B8}"/>
              </a:ext>
            </a:extLst>
          </p:cNvPr>
          <p:cNvSpPr/>
          <p:nvPr/>
        </p:nvSpPr>
        <p:spPr>
          <a:xfrm>
            <a:off x="5738649" y="4506310"/>
            <a:ext cx="1592318" cy="627992"/>
          </a:xfrm>
          <a:prstGeom prst="ellipse">
            <a:avLst/>
          </a:prstGeom>
          <a:solidFill>
            <a:schemeClr val="l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EFFB0B2-3A3E-42E8-BC15-E25BF66B3475}"/>
              </a:ext>
            </a:extLst>
          </p:cNvPr>
          <p:cNvSpPr/>
          <p:nvPr/>
        </p:nvSpPr>
        <p:spPr>
          <a:xfrm>
            <a:off x="4372303" y="5134302"/>
            <a:ext cx="1397876" cy="700513"/>
          </a:xfrm>
          <a:prstGeom prst="ellipse">
            <a:avLst/>
          </a:prstGeom>
          <a:solidFill>
            <a:schemeClr val="l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281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729C4-0451-4EF0-A778-2D5B4C192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Correct sentences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C26CD-7056-4AC3-84CD-063BC529AE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en-US" sz="3200" dirty="0"/>
              <a:t>Some dogs can go wildly if they are kept indoors for too long.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3200" dirty="0"/>
              <a:t>In some cases, a full recovery from injury seems impossibly.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3200" dirty="0"/>
              <a:t>How can we help people become awareness of this issue?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3200" dirty="0"/>
              <a:t>Is environmental protection one of the main concerned of the government?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FA2736A-736F-4DC1-A9A5-90E749F7C938}"/>
              </a:ext>
            </a:extLst>
          </p:cNvPr>
          <p:cNvCxnSpPr>
            <a:cxnSpLocks/>
          </p:cNvCxnSpPr>
          <p:nvPr/>
        </p:nvCxnSpPr>
        <p:spPr>
          <a:xfrm>
            <a:off x="4912186" y="2543713"/>
            <a:ext cx="87901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5F3B5353-0160-428F-BECA-D9B04020F6E6}"/>
              </a:ext>
            </a:extLst>
          </p:cNvPr>
          <p:cNvSpPr txBox="1"/>
          <p:nvPr/>
        </p:nvSpPr>
        <p:spPr>
          <a:xfrm>
            <a:off x="4912186" y="1858354"/>
            <a:ext cx="1737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wild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E7D7BC1-CB72-4EB0-BD97-111F883D9479}"/>
              </a:ext>
            </a:extLst>
          </p:cNvPr>
          <p:cNvCxnSpPr>
            <a:cxnSpLocks/>
          </p:cNvCxnSpPr>
          <p:nvPr/>
        </p:nvCxnSpPr>
        <p:spPr>
          <a:xfrm>
            <a:off x="1575152" y="3841741"/>
            <a:ext cx="153591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A0414CA-F07F-4F27-8834-E2991654525C}"/>
              </a:ext>
            </a:extLst>
          </p:cNvPr>
          <p:cNvSpPr txBox="1"/>
          <p:nvPr/>
        </p:nvSpPr>
        <p:spPr>
          <a:xfrm>
            <a:off x="3277827" y="3549374"/>
            <a:ext cx="25133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impossible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EA1FFC9-1E68-4FDF-968F-F5F77A8D9A04}"/>
              </a:ext>
            </a:extLst>
          </p:cNvPr>
          <p:cNvCxnSpPr>
            <a:cxnSpLocks/>
          </p:cNvCxnSpPr>
          <p:nvPr/>
        </p:nvCxnSpPr>
        <p:spPr>
          <a:xfrm>
            <a:off x="7744723" y="4440830"/>
            <a:ext cx="1588463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2A31497-9D36-486C-BE32-038F08BCB6DC}"/>
              </a:ext>
            </a:extLst>
          </p:cNvPr>
          <p:cNvSpPr txBox="1"/>
          <p:nvPr/>
        </p:nvSpPr>
        <p:spPr>
          <a:xfrm>
            <a:off x="7944420" y="3755471"/>
            <a:ext cx="1737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aware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FB803C4-ED60-4453-8F56-10DC0E35DCF2}"/>
              </a:ext>
            </a:extLst>
          </p:cNvPr>
          <p:cNvCxnSpPr>
            <a:cxnSpLocks/>
          </p:cNvCxnSpPr>
          <p:nvPr/>
        </p:nvCxnSpPr>
        <p:spPr>
          <a:xfrm>
            <a:off x="8643357" y="5402527"/>
            <a:ext cx="1588463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4668790-94DA-4C26-B5F1-DF625E6876C7}"/>
              </a:ext>
            </a:extLst>
          </p:cNvPr>
          <p:cNvSpPr txBox="1"/>
          <p:nvPr/>
        </p:nvSpPr>
        <p:spPr>
          <a:xfrm>
            <a:off x="8643357" y="4790320"/>
            <a:ext cx="1737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concern</a:t>
            </a:r>
          </a:p>
        </p:txBody>
      </p:sp>
    </p:spTree>
    <p:extLst>
      <p:ext uri="{BB962C8B-B14F-4D97-AF65-F5344CB8AC3E}">
        <p14:creationId xmlns:p14="http://schemas.microsoft.com/office/powerpoint/2010/main" val="4001368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1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5CEF0-C050-4C34-9430-A54EB3302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7" y="585216"/>
            <a:ext cx="10768479" cy="1499616"/>
          </a:xfrm>
        </p:spPr>
        <p:txBody>
          <a:bodyPr>
            <a:normAutofit/>
          </a:bodyPr>
          <a:lstStyle/>
          <a:p>
            <a:r>
              <a:rPr lang="en-US" sz="5400" b="1" i="0" dirty="0">
                <a:solidFill>
                  <a:srgbClr val="24408E"/>
                </a:solidFill>
                <a:effectLst/>
                <a:latin typeface="HelveticaLTStd-Blk"/>
              </a:rPr>
              <a:t>GOAL CHECK </a:t>
            </a:r>
            <a:r>
              <a:rPr lang="en-US" sz="3600" b="1" i="0" dirty="0">
                <a:solidFill>
                  <a:srgbClr val="242021"/>
                </a:solidFill>
                <a:effectLst/>
                <a:latin typeface="HelveticaLTStd-Roman"/>
              </a:rPr>
              <a:t>Describe a Situation</a:t>
            </a:r>
            <a:r>
              <a:rPr lang="en-US" sz="3100" b="1" dirty="0"/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92E981-523F-44BE-B515-3433B8047F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2493" y="1818640"/>
            <a:ext cx="9720073" cy="4023360"/>
          </a:xfrm>
        </p:spPr>
        <p:txBody>
          <a:bodyPr>
            <a:normAutofit/>
          </a:bodyPr>
          <a:lstStyle/>
          <a:p>
            <a:r>
              <a:rPr lang="en-US" sz="3200" dirty="0"/>
              <a:t>Describe one of the situations in the box to a partner.</a:t>
            </a:r>
          </a:p>
          <a:p>
            <a:r>
              <a:rPr lang="en-US" sz="3200" dirty="0"/>
              <a:t>Use adverbs of manner and linking verbs.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F891BD-4289-409F-ADAF-B455EE241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466" y="3008608"/>
            <a:ext cx="9108125" cy="164342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8E8347C-D45B-4B7A-9C19-BACD387D2F0A}"/>
              </a:ext>
            </a:extLst>
          </p:cNvPr>
          <p:cNvSpPr/>
          <p:nvPr/>
        </p:nvSpPr>
        <p:spPr>
          <a:xfrm>
            <a:off x="1702252" y="4937369"/>
            <a:ext cx="9720073" cy="1499616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deforestation      illegal       issue            laws         loss of                   </a:t>
            </a:r>
          </a:p>
          <a:p>
            <a:pPr algn="ctr"/>
            <a:r>
              <a:rPr lang="en-US" sz="2800" dirty="0"/>
              <a:t>      protect            release           respect          take care of  </a:t>
            </a:r>
          </a:p>
          <a:p>
            <a:pPr algn="ctr"/>
            <a:r>
              <a:rPr lang="en-US" sz="2800" dirty="0"/>
              <a:t>treat (v)/treatment (n)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36FB2F-9468-4C1B-8C77-C6E8A7640645}"/>
              </a:ext>
            </a:extLst>
          </p:cNvPr>
          <p:cNvSpPr/>
          <p:nvPr/>
        </p:nvSpPr>
        <p:spPr>
          <a:xfrm>
            <a:off x="203200" y="5082815"/>
            <a:ext cx="1778000" cy="1189969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</a:rPr>
              <a:t>Word bank</a:t>
            </a:r>
          </a:p>
        </p:txBody>
      </p:sp>
    </p:spTree>
    <p:extLst>
      <p:ext uri="{BB962C8B-B14F-4D97-AF65-F5344CB8AC3E}">
        <p14:creationId xmlns:p14="http://schemas.microsoft.com/office/powerpoint/2010/main" val="3540073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F9B72-3C14-4776-842E-A8E6C57F8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54694-AF49-4814-A2AA-0539DF77E8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36C394-CC0B-471A-9662-0BE3D4F5D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180" y="938957"/>
            <a:ext cx="8473967" cy="4980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3065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98</TotalTime>
  <Words>556</Words>
  <Application>Microsoft Office PowerPoint</Application>
  <PresentationFormat>Widescreen</PresentationFormat>
  <Paragraphs>79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HelveticaLTStd-Blk</vt:lpstr>
      <vt:lpstr>HelveticaLTStd-LightObl</vt:lpstr>
      <vt:lpstr>HelveticaLTStd-Roman</vt:lpstr>
      <vt:lpstr>TektonPro-Regular</vt:lpstr>
      <vt:lpstr>Tw Cen MT</vt:lpstr>
      <vt:lpstr>Tw Cen MT Condensed</vt:lpstr>
      <vt:lpstr>Wingdings</vt:lpstr>
      <vt:lpstr>Wingdings 3</vt:lpstr>
      <vt:lpstr>Integral</vt:lpstr>
      <vt:lpstr> language expansion adverbs of manner – linking verbs</vt:lpstr>
      <vt:lpstr>WARM-UP: Guessing game</vt:lpstr>
      <vt:lpstr>What do you know about rhinoceroses?</vt:lpstr>
      <vt:lpstr>PowerPoint Presentation</vt:lpstr>
      <vt:lpstr>Listen and repeat</vt:lpstr>
      <vt:lpstr>PowerPoint Presentation</vt:lpstr>
      <vt:lpstr>Complete the sentences with the adverb forms </vt:lpstr>
      <vt:lpstr>Linking verbs </vt:lpstr>
      <vt:lpstr>PowerPoint Presentation</vt:lpstr>
      <vt:lpstr>Circle the correct word to complete each sentence.</vt:lpstr>
      <vt:lpstr>Correct sentences</vt:lpstr>
      <vt:lpstr>GOAL CHECK Describe a Situation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Reading:  A ZERO WASTE LIFESTYLES </dc:title>
  <dc:creator>Lương Thị Minh Phương</dc:creator>
  <cp:lastModifiedBy>Lương Thị Minh Phương</cp:lastModifiedBy>
  <cp:revision>77</cp:revision>
  <dcterms:created xsi:type="dcterms:W3CDTF">2023-08-16T18:36:49Z</dcterms:created>
  <dcterms:modified xsi:type="dcterms:W3CDTF">2023-09-02T10:06:57Z</dcterms:modified>
</cp:coreProperties>
</file>