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4" r:id="rId4"/>
    <p:sldId id="263" r:id="rId5"/>
    <p:sldId id="259" r:id="rId6"/>
    <p:sldId id="260" r:id="rId7"/>
    <p:sldId id="258" r:id="rId8"/>
    <p:sldId id="261" r:id="rId9"/>
    <p:sldId id="265" r:id="rId10"/>
    <p:sldId id="266" r:id="rId11"/>
    <p:sldId id="267" r:id="rId12"/>
    <p:sldId id="268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771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732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6E55FF4F-8DB7-4194-9AF7-93DC426FD111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1937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206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40686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7590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8173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981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2764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844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68041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5658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45078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6E55FF4F-8DB7-4194-9AF7-93DC426FD111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5372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2.xml"/><Relationship Id="rId7" Type="http://schemas.microsoft.com/office/2007/relationships/hdphoto" Target="../media/hdphoto3.wdp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8.png"/><Relationship Id="rId5" Type="http://schemas.microsoft.com/office/2007/relationships/hdphoto" Target="../media/hdphoto2.wdp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4D3065-1B6A-4F4C-ABAC-2B51F25F043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	</a:t>
            </a:r>
            <a:r>
              <a:rPr lang="en-US" dirty="0">
                <a:solidFill>
                  <a:srgbClr val="FF0000"/>
                </a:solidFill>
              </a:rPr>
              <a:t>Reading</a:t>
            </a:r>
            <a:br>
              <a:rPr lang="en-US" dirty="0">
                <a:solidFill>
                  <a:srgbClr val="0070C0"/>
                </a:solidFill>
              </a:rPr>
            </a:br>
            <a:r>
              <a:rPr lang="en-US" b="1" dirty="0">
                <a:solidFill>
                  <a:srgbClr val="0070C0"/>
                </a:solidFill>
              </a:rPr>
              <a:t>making a different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418DAB8-7245-481A-9EC7-C4DFC2D45E0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/>
              <a:t>UNIT 8– CONSERVATION</a:t>
            </a:r>
          </a:p>
        </p:txBody>
      </p:sp>
    </p:spTree>
    <p:extLst>
      <p:ext uri="{BB962C8B-B14F-4D97-AF65-F5344CB8AC3E}">
        <p14:creationId xmlns:p14="http://schemas.microsoft.com/office/powerpoint/2010/main" val="11970472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039F0F-A334-48E9-90FE-127FFFA02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7180E7-B7C0-4C0A-A690-1A949CBEC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6922033-54EA-4734-84DA-0CB825C396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3415"/>
            <a:ext cx="4477375" cy="629690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5284D83-A4C3-4177-A20E-346292E9C9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7055" y="363095"/>
            <a:ext cx="7714625" cy="629690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52E8C2F-C9FB-4B6E-83D1-9B1EE3C098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329926" y="5012444"/>
            <a:ext cx="2828547" cy="1647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6931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8B19E7-C920-465A-AA91-85D18B2B90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i="0" dirty="0">
                <a:solidFill>
                  <a:srgbClr val="0086CB"/>
                </a:solidFill>
                <a:effectLst/>
                <a:latin typeface="HelveticaLTStd-Bold"/>
              </a:rPr>
              <a:t>About the Photo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D1FFB1-9315-45B8-9E6A-D1DEE2AA6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084832"/>
            <a:ext cx="10365232" cy="4511040"/>
          </a:xfrm>
        </p:spPr>
        <p:txBody>
          <a:bodyPr>
            <a:normAutofit fontScale="92500" lnSpcReduction="20000"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en-US" sz="3600" dirty="0"/>
              <a:t>This photo shows a common problem in the oceans today.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sz="3600" dirty="0"/>
              <a:t>Turtles and other sea animals are at great risk from the large amount of plastic, including fishing nets, that ends up in the world’s oceans.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sz="3600" dirty="0"/>
              <a:t>The photo was taken by Jordi </a:t>
            </a:r>
            <a:r>
              <a:rPr lang="en-US" sz="3600" dirty="0" err="1"/>
              <a:t>Chias</a:t>
            </a:r>
            <a:r>
              <a:rPr lang="en-US" sz="3600" dirty="0"/>
              <a:t>, a freelance photographer who specializes in photographing underwater sea life.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sz="3600" dirty="0"/>
              <a:t>His photos, including this one, have been published in various media and used by wildlife organizations to support their conservation campaigns.</a:t>
            </a:r>
          </a:p>
        </p:txBody>
      </p:sp>
    </p:spTree>
    <p:extLst>
      <p:ext uri="{BB962C8B-B14F-4D97-AF65-F5344CB8AC3E}">
        <p14:creationId xmlns:p14="http://schemas.microsoft.com/office/powerpoint/2010/main" val="32316953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8B5245-310F-4687-ADC9-595ADD7975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70C0"/>
                </a:solidFill>
              </a:rPr>
              <a:t>Ocean conservation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045EAA-7384-4A99-A945-AF5BA5D57F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9" y="2084832"/>
            <a:ext cx="5396992" cy="4519168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3600" b="1" i="1" dirty="0"/>
              <a:t>What problems are related to the oceans?</a:t>
            </a:r>
          </a:p>
          <a:p>
            <a:pPr>
              <a:buFont typeface="Symbol" panose="05050102010706020507" pitchFamily="18" charset="2"/>
              <a:buChar char="Þ"/>
            </a:pPr>
            <a:r>
              <a:rPr lang="en-US" sz="3600" dirty="0"/>
              <a:t>Over fishing</a:t>
            </a:r>
          </a:p>
          <a:p>
            <a:pPr>
              <a:buFont typeface="Symbol" panose="05050102010706020507" pitchFamily="18" charset="2"/>
              <a:buChar char="Þ"/>
            </a:pPr>
            <a:r>
              <a:rPr lang="en-US" sz="3600" dirty="0"/>
              <a:t>Distinctions of some marine species</a:t>
            </a:r>
          </a:p>
          <a:p>
            <a:pPr>
              <a:buFont typeface="Symbol" panose="05050102010706020507" pitchFamily="18" charset="2"/>
              <a:buChar char="Þ"/>
            </a:pPr>
            <a:r>
              <a:rPr lang="en-US" sz="3600" dirty="0"/>
              <a:t>Let’s make a </a:t>
            </a:r>
            <a:r>
              <a:rPr lang="en-US" sz="3600" dirty="0" err="1"/>
              <a:t>mindmap</a:t>
            </a:r>
            <a:endParaRPr lang="en-US" sz="36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3600" b="1" i="1" dirty="0"/>
              <a:t>Do these problems affect you? If so, how?</a:t>
            </a:r>
          </a:p>
        </p:txBody>
      </p:sp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C795FE24-07C6-4CC6-B676-86E6CF9F58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1121" y="2286000"/>
            <a:ext cx="5468763" cy="402272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760EB63-BC7F-40B9-9650-4388F2B6CC31}"/>
              </a:ext>
            </a:extLst>
          </p:cNvPr>
          <p:cNvSpPr txBox="1"/>
          <p:nvPr/>
        </p:nvSpPr>
        <p:spPr>
          <a:xfrm>
            <a:off x="10271760" y="2367280"/>
            <a:ext cx="1371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C000"/>
                </a:solidFill>
              </a:rPr>
              <a:t>June 8</a:t>
            </a:r>
          </a:p>
        </p:txBody>
      </p:sp>
    </p:spTree>
    <p:extLst>
      <p:ext uri="{BB962C8B-B14F-4D97-AF65-F5344CB8AC3E}">
        <p14:creationId xmlns:p14="http://schemas.microsoft.com/office/powerpoint/2010/main" val="1938337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E20121-A1AA-4BD6-B930-2D72B901DA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2DC5D5E-4194-48D3-ACCA-E63A0A4478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964" y="264417"/>
            <a:ext cx="9720072" cy="6329165"/>
          </a:xfrm>
        </p:spPr>
      </p:pic>
    </p:spTree>
    <p:extLst>
      <p:ext uri="{BB962C8B-B14F-4D97-AF65-F5344CB8AC3E}">
        <p14:creationId xmlns:p14="http://schemas.microsoft.com/office/powerpoint/2010/main" val="26760475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424C80-D3BD-47A0-8ADC-B7D5C9765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B7A62EE-CC69-494D-8280-0165F64D9176}"/>
              </a:ext>
            </a:extLst>
          </p:cNvPr>
          <p:cNvGrpSpPr/>
          <p:nvPr/>
        </p:nvGrpSpPr>
        <p:grpSpPr>
          <a:xfrm>
            <a:off x="47946" y="-25880"/>
            <a:ext cx="12144054" cy="6725589"/>
            <a:chOff x="139386" y="85258"/>
            <a:chExt cx="12144054" cy="6725589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DDD6846A-A3C0-4858-A897-8698EB6130B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39386" y="85258"/>
              <a:ext cx="4496427" cy="6687483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E7A232CA-B685-4E9A-AADA-62B1C63CC7B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232607" y="85258"/>
              <a:ext cx="8050833" cy="6725589"/>
            </a:xfrm>
            <a:prstGeom prst="rect">
              <a:avLst/>
            </a:prstGeom>
          </p:spPr>
        </p:pic>
      </p:grpSp>
      <p:sp>
        <p:nvSpPr>
          <p:cNvPr id="8" name="Title 1">
            <a:extLst>
              <a:ext uri="{FF2B5EF4-FFF2-40B4-BE49-F238E27FC236}">
                <a16:creationId xmlns:a16="http://schemas.microsoft.com/office/drawing/2014/main" id="{5133AFE0-8946-4A4E-A818-B456BD49864B}"/>
              </a:ext>
            </a:extLst>
          </p:cNvPr>
          <p:cNvSpPr txBox="1">
            <a:spLocks/>
          </p:cNvSpPr>
          <p:nvPr/>
        </p:nvSpPr>
        <p:spPr>
          <a:xfrm>
            <a:off x="4635813" y="3586480"/>
            <a:ext cx="5880220" cy="5446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>
                <a:solidFill>
                  <a:srgbClr val="FFFF00"/>
                </a:solidFill>
              </a:rPr>
              <a:t>What can you see?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55619ED-8288-4BFD-A947-0A1C19E658D0}"/>
              </a:ext>
            </a:extLst>
          </p:cNvPr>
          <p:cNvSpPr txBox="1">
            <a:spLocks/>
          </p:cNvSpPr>
          <p:nvPr/>
        </p:nvSpPr>
        <p:spPr>
          <a:xfrm>
            <a:off x="4635813" y="4172881"/>
            <a:ext cx="4496427" cy="4476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70000"/>
              </a:lnSpc>
            </a:pPr>
            <a:r>
              <a:rPr lang="en-US" sz="2000" b="1" dirty="0">
                <a:solidFill>
                  <a:srgbClr val="FFFF00"/>
                </a:solidFill>
              </a:rPr>
              <a:t>What do you expect in the reading?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0BFC09E-E924-4F53-A8C8-651438808093}"/>
              </a:ext>
            </a:extLst>
          </p:cNvPr>
          <p:cNvSpPr txBox="1"/>
          <p:nvPr/>
        </p:nvSpPr>
        <p:spPr>
          <a:xfrm>
            <a:off x="7041313" y="3607614"/>
            <a:ext cx="3474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turtle stuck a fishing net</a:t>
            </a:r>
          </a:p>
        </p:txBody>
      </p:sp>
      <p:pic>
        <p:nvPicPr>
          <p:cNvPr id="6" name="enw_sb02_u08_043">
            <a:hlinkClick r:id="" action="ppaction://media"/>
            <a:extLst>
              <a:ext uri="{FF2B5EF4-FFF2-40B4-BE49-F238E27FC236}">
                <a16:creationId xmlns:a16="http://schemas.microsoft.com/office/drawing/2014/main" id="{CB9901AC-7D65-4C90-AAA4-F35DD70F574D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554143" y="158291"/>
            <a:ext cx="406400" cy="406400"/>
          </a:xfrm>
        </p:spPr>
      </p:pic>
    </p:spTree>
    <p:extLst>
      <p:ext uri="{BB962C8B-B14F-4D97-AF65-F5344CB8AC3E}">
        <p14:creationId xmlns:p14="http://schemas.microsoft.com/office/powerpoint/2010/main" val="1488213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13469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8" grpId="0"/>
      <p:bldP spid="10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FD8959-2CC6-4827-B2F4-41EC831816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88" y="1072964"/>
            <a:ext cx="3158112" cy="1499616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C7711B"/>
                </a:solidFill>
              </a:rPr>
              <a:t>Overfishing? </a:t>
            </a:r>
          </a:p>
        </p:txBody>
      </p:sp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1474E3E9-802A-42B1-BC07-0640B3A899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6832" y="218291"/>
            <a:ext cx="9072880" cy="6778645"/>
          </a:xfr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CC71C5A-8088-4F41-91E9-D809B66518B0}"/>
              </a:ext>
            </a:extLst>
          </p:cNvPr>
          <p:cNvSpPr txBox="1"/>
          <p:nvPr/>
        </p:nvSpPr>
        <p:spPr>
          <a:xfrm>
            <a:off x="457633" y="2500174"/>
            <a:ext cx="244812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catching too many fish and causing their population to decrease</a:t>
            </a:r>
          </a:p>
        </p:txBody>
      </p:sp>
    </p:spTree>
    <p:extLst>
      <p:ext uri="{BB962C8B-B14F-4D97-AF65-F5344CB8AC3E}">
        <p14:creationId xmlns:p14="http://schemas.microsoft.com/office/powerpoint/2010/main" val="452421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921B-523E-4F25-AEE2-81C2B99066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B050"/>
                </a:solidFill>
              </a:rPr>
              <a:t>find the main idea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423F63-E6B9-4F83-83EB-5E37B76E9A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lphaLcPeriod"/>
            </a:pPr>
            <a:r>
              <a:rPr lang="en-US" sz="3600" dirty="0"/>
              <a:t>Change is possible.</a:t>
            </a:r>
          </a:p>
          <a:p>
            <a:pPr marL="457200" indent="-457200">
              <a:buFont typeface="+mj-lt"/>
              <a:buAutoNum type="alphaLcPeriod"/>
            </a:pPr>
            <a:r>
              <a:rPr lang="en-US" sz="3600" dirty="0"/>
              <a:t>Trash is the ocean’s main problem.</a:t>
            </a:r>
          </a:p>
          <a:p>
            <a:pPr marL="457200" indent="-457200">
              <a:buFont typeface="+mj-lt"/>
              <a:buAutoNum type="alphaLcPeriod"/>
            </a:pPr>
            <a:r>
              <a:rPr lang="en-US" sz="3600" dirty="0"/>
              <a:t>Straws can kill turtles.</a:t>
            </a:r>
          </a:p>
          <a:p>
            <a:pPr marL="457200" indent="-457200">
              <a:buFont typeface="+mj-lt"/>
              <a:buAutoNum type="alphaLcPeriod"/>
            </a:pPr>
            <a:r>
              <a:rPr lang="en-US" sz="3600" dirty="0"/>
              <a:t>We need to protect the ocean.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90E6436D-467D-4052-AE1D-AFD1A096BC48}"/>
              </a:ext>
            </a:extLst>
          </p:cNvPr>
          <p:cNvSpPr/>
          <p:nvPr/>
        </p:nvSpPr>
        <p:spPr>
          <a:xfrm>
            <a:off x="944880" y="4368800"/>
            <a:ext cx="528320" cy="487680"/>
          </a:xfrm>
          <a:prstGeom prst="ellipse">
            <a:avLst/>
          </a:prstGeom>
          <a:solidFill>
            <a:schemeClr val="lt1">
              <a:alpha val="0"/>
            </a:schemeClr>
          </a:solidFill>
          <a:ln w="38100"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206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68BBC0-F876-4425-A2FF-02FF1355A2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B050"/>
                </a:solidFill>
              </a:rPr>
              <a:t>Listen and repeat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85C5A5-77CF-4191-B76F-58DA6C0972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3200" dirty="0"/>
              <a:t>Overfishing (n) </a:t>
            </a:r>
            <a:r>
              <a:rPr lang="en-US" sz="3200" dirty="0" err="1"/>
              <a:t>đánh</a:t>
            </a:r>
            <a:r>
              <a:rPr lang="en-US" sz="3200" dirty="0"/>
              <a:t> </a:t>
            </a:r>
            <a:r>
              <a:rPr lang="en-US" sz="3200" dirty="0" err="1"/>
              <a:t>bắt</a:t>
            </a:r>
            <a:r>
              <a:rPr lang="en-US" sz="3200" dirty="0"/>
              <a:t> </a:t>
            </a:r>
            <a:r>
              <a:rPr lang="en-US" sz="3200" dirty="0" err="1"/>
              <a:t>quá</a:t>
            </a:r>
            <a:r>
              <a:rPr lang="en-US" sz="3200" dirty="0"/>
              <a:t> </a:t>
            </a:r>
            <a:r>
              <a:rPr lang="en-US" sz="3200" dirty="0" err="1"/>
              <a:t>mức</a:t>
            </a:r>
            <a:endParaRPr lang="en-US" sz="32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3200" dirty="0"/>
              <a:t>Trash (n) </a:t>
            </a:r>
            <a:r>
              <a:rPr lang="en-US" sz="3200" dirty="0" err="1"/>
              <a:t>rác</a:t>
            </a:r>
            <a:endParaRPr lang="en-US" sz="32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3200" dirty="0"/>
              <a:t>Straw (n) </a:t>
            </a:r>
            <a:r>
              <a:rPr lang="en-US" sz="3200" dirty="0" err="1"/>
              <a:t>ống</a:t>
            </a:r>
            <a:r>
              <a:rPr lang="en-US" sz="3200" dirty="0"/>
              <a:t> </a:t>
            </a:r>
            <a:r>
              <a:rPr lang="en-US" sz="3200" dirty="0" err="1"/>
              <a:t>hút</a:t>
            </a:r>
            <a:r>
              <a:rPr lang="en-US" sz="3200" dirty="0"/>
              <a:t>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200" dirty="0"/>
              <a:t>Community (n) </a:t>
            </a:r>
            <a:r>
              <a:rPr lang="en-US" sz="3200" dirty="0" err="1"/>
              <a:t>cộng</a:t>
            </a:r>
            <a:r>
              <a:rPr lang="en-US" sz="3200" dirty="0"/>
              <a:t> </a:t>
            </a:r>
            <a:r>
              <a:rPr lang="en-US" sz="3200" dirty="0" err="1"/>
              <a:t>đồng</a:t>
            </a:r>
            <a:endParaRPr lang="en-US" sz="32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3200" dirty="0"/>
              <a:t>Reproduce (v) </a:t>
            </a:r>
            <a:r>
              <a:rPr lang="en-US" sz="3200" dirty="0" err="1"/>
              <a:t>sinh</a:t>
            </a:r>
            <a:r>
              <a:rPr lang="en-US" sz="3200" dirty="0"/>
              <a:t> </a:t>
            </a:r>
            <a:r>
              <a:rPr lang="en-US" sz="3200" dirty="0" err="1"/>
              <a:t>sản</a:t>
            </a:r>
            <a:endParaRPr lang="en-US" sz="32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3200" dirty="0"/>
              <a:t>Organization (n) </a:t>
            </a:r>
            <a:r>
              <a:rPr lang="en-US" sz="3200" dirty="0" err="1"/>
              <a:t>tổ</a:t>
            </a:r>
            <a:r>
              <a:rPr lang="en-US" sz="3200" dirty="0"/>
              <a:t> </a:t>
            </a:r>
            <a:r>
              <a:rPr lang="en-US" sz="3200" dirty="0" err="1"/>
              <a:t>chức</a:t>
            </a:r>
            <a:endParaRPr lang="en-US" sz="32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3200" dirty="0"/>
              <a:t>Single-use (adj) </a:t>
            </a:r>
            <a:r>
              <a:rPr lang="en-US" sz="3200" dirty="0" err="1"/>
              <a:t>dùng</a:t>
            </a:r>
            <a:r>
              <a:rPr lang="en-US" sz="3200" dirty="0"/>
              <a:t> 1 </a:t>
            </a:r>
            <a:r>
              <a:rPr lang="en-US" sz="3200" dirty="0" err="1"/>
              <a:t>lần</a:t>
            </a:r>
            <a:endParaRPr lang="en-US" sz="32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3200" dirty="0"/>
              <a:t>Stick (v) </a:t>
            </a:r>
            <a:r>
              <a:rPr lang="en-US" sz="3200" dirty="0" err="1"/>
              <a:t>dính</a:t>
            </a:r>
            <a:r>
              <a:rPr lang="en-US" sz="3200" dirty="0"/>
              <a:t>/ </a:t>
            </a:r>
            <a:r>
              <a:rPr lang="en-US" sz="3200" dirty="0" err="1"/>
              <a:t>mắc</a:t>
            </a:r>
            <a:r>
              <a:rPr lang="en-US" sz="3200" dirty="0"/>
              <a:t> </a:t>
            </a:r>
            <a:r>
              <a:rPr lang="en-US" sz="3200" dirty="0" err="1"/>
              <a:t>vào</a:t>
            </a:r>
            <a:r>
              <a:rPr lang="en-US" sz="3200" dirty="0"/>
              <a:t> =&gt; stuck (</a:t>
            </a:r>
            <a:r>
              <a:rPr lang="en-US" sz="3200" dirty="0" err="1"/>
              <a:t>V_ed</a:t>
            </a:r>
            <a:r>
              <a:rPr lang="en-US" sz="3200" dirty="0"/>
              <a:t>/ed2)</a:t>
            </a:r>
          </a:p>
        </p:txBody>
      </p:sp>
    </p:spTree>
    <p:extLst>
      <p:ext uri="{BB962C8B-B14F-4D97-AF65-F5344CB8AC3E}">
        <p14:creationId xmlns:p14="http://schemas.microsoft.com/office/powerpoint/2010/main" val="40377441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64EAB7-CCC6-4B7D-AD50-D87998C95B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5148" y="292396"/>
            <a:ext cx="11020727" cy="1499616"/>
          </a:xfrm>
        </p:spPr>
        <p:txBody>
          <a:bodyPr/>
          <a:lstStyle/>
          <a:p>
            <a:r>
              <a:rPr lang="en-US" b="1" dirty="0">
                <a:solidFill>
                  <a:srgbClr val="00B050"/>
                </a:solidFill>
              </a:rPr>
              <a:t>Read the article and answer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010355-BC06-4B79-92FF-618DD1F610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5963" y="1229710"/>
            <a:ext cx="9720073" cy="5628290"/>
          </a:xfrm>
        </p:spPr>
        <p:txBody>
          <a:bodyPr>
            <a:norm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3200" dirty="0"/>
              <a:t>What was happening in Madagascar?</a:t>
            </a:r>
          </a:p>
          <a:p>
            <a:pPr marL="457200" indent="-457200">
              <a:lnSpc>
                <a:spcPct val="150000"/>
              </a:lnSpc>
              <a:spcAft>
                <a:spcPts val="1800"/>
              </a:spcAft>
              <a:buFont typeface="+mj-lt"/>
              <a:buAutoNum type="arabicPeriod"/>
            </a:pPr>
            <a:r>
              <a:rPr lang="en-US" sz="3200" dirty="0"/>
              <a:t>How have they solved the problem?</a:t>
            </a:r>
          </a:p>
          <a:p>
            <a:pPr marL="457200" indent="-457200" algn="just">
              <a:lnSpc>
                <a:spcPct val="100000"/>
              </a:lnSpc>
              <a:spcBef>
                <a:spcPts val="2400"/>
              </a:spcBef>
              <a:spcAft>
                <a:spcPts val="1800"/>
              </a:spcAft>
              <a:buFont typeface="+mj-lt"/>
              <a:buAutoNum type="arabicPeriod"/>
            </a:pPr>
            <a:r>
              <a:rPr lang="en-US" sz="3200" dirty="0"/>
              <a:t>What do you think Samson means when he says, “We are all in this together”?</a:t>
            </a:r>
          </a:p>
          <a:p>
            <a:pPr marL="457200" indent="-457200" algn="just">
              <a:lnSpc>
                <a:spcPct val="100000"/>
              </a:lnSpc>
              <a:spcBef>
                <a:spcPts val="2400"/>
              </a:spcBef>
              <a:buFont typeface="+mj-lt"/>
              <a:buAutoNum type="arabicPeriod"/>
            </a:pPr>
            <a:r>
              <a:rPr lang="en-US" sz="3200" dirty="0"/>
              <a:t>What has happened as a result of the Sea Turtle Conservancy’s project in Florida?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AC6F53F-CE40-4B43-9073-26BDC80DDA79}"/>
              </a:ext>
            </a:extLst>
          </p:cNvPr>
          <p:cNvSpPr txBox="1"/>
          <p:nvPr/>
        </p:nvSpPr>
        <p:spPr>
          <a:xfrm>
            <a:off x="1588125" y="1890574"/>
            <a:ext cx="95587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Fishermen were overfishing.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09AC3B4-03D4-443C-9B4A-D460D641ACE5}"/>
              </a:ext>
            </a:extLst>
          </p:cNvPr>
          <p:cNvSpPr txBox="1"/>
          <p:nvPr/>
        </p:nvSpPr>
        <p:spPr>
          <a:xfrm>
            <a:off x="1588125" y="2895653"/>
            <a:ext cx="95587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change their fishing techniques.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C1D93C6-9785-4917-A085-515428E8E23C}"/>
              </a:ext>
            </a:extLst>
          </p:cNvPr>
          <p:cNvSpPr txBox="1"/>
          <p:nvPr/>
        </p:nvSpPr>
        <p:spPr>
          <a:xfrm>
            <a:off x="1588125" y="4415161"/>
            <a:ext cx="95587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Your ideas/ opinions.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78C0F3A-6185-41E8-A819-1874E6C47FA8}"/>
              </a:ext>
            </a:extLst>
          </p:cNvPr>
          <p:cNvSpPr txBox="1"/>
          <p:nvPr/>
        </p:nvSpPr>
        <p:spPr>
          <a:xfrm>
            <a:off x="1588124" y="5934672"/>
            <a:ext cx="101203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Many restaurants will only give straws if customers ask for them, and the straws they do give out are paper, not plastic</a:t>
            </a:r>
          </a:p>
        </p:txBody>
      </p:sp>
    </p:spTree>
    <p:extLst>
      <p:ext uri="{BB962C8B-B14F-4D97-AF65-F5344CB8AC3E}">
        <p14:creationId xmlns:p14="http://schemas.microsoft.com/office/powerpoint/2010/main" val="393197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C3D6F3-4F8D-41B0-B122-2FDB4B5CA3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70C0"/>
                </a:solidFill>
              </a:rPr>
              <a:t>GOAL </a:t>
            </a:r>
            <a:r>
              <a:rPr lang="en-US" b="1" dirty="0" err="1">
                <a:solidFill>
                  <a:srgbClr val="0070C0"/>
                </a:solidFill>
              </a:rPr>
              <a:t>CHECk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31C9C5-C440-4AA1-AE2A-F906700BA8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457200" indent="-457200" algn="just">
              <a:buFont typeface="+mj-lt"/>
              <a:buAutoNum type="arabicPeriod"/>
            </a:pPr>
            <a:r>
              <a:rPr lang="en-US" sz="2800" dirty="0"/>
              <a:t>What can you do to make a difference for the environment? Write a list of specific actions and habits you could change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sz="2800" dirty="0"/>
              <a:t>What can you do to make a difference for the environment? Write a list of specific actions and habits you could change.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sz="2800" dirty="0"/>
              <a:t>Discuss a conservation project.</a:t>
            </a:r>
          </a:p>
          <a:p>
            <a:pPr marL="514350" indent="-514350" algn="just">
              <a:buFont typeface="+mj-lt"/>
              <a:buAutoNum type="alphaLcPeriod"/>
            </a:pPr>
            <a:r>
              <a:rPr lang="en-US" sz="2800" dirty="0"/>
              <a:t>Write a list of local or national conservation projects that you know about.</a:t>
            </a:r>
          </a:p>
          <a:p>
            <a:pPr marL="514350" indent="-514350" algn="just">
              <a:buFont typeface="+mj-lt"/>
              <a:buAutoNum type="alphaLcPeriod"/>
            </a:pPr>
            <a:r>
              <a:rPr lang="en-US" sz="2800" dirty="0"/>
              <a:t>Share your list in pairs. Discuss the different projects.</a:t>
            </a:r>
          </a:p>
          <a:p>
            <a:pPr marL="514350" indent="-514350" algn="just">
              <a:buFont typeface="+mj-lt"/>
              <a:buAutoNum type="alphaLcPeriod"/>
            </a:pPr>
            <a:r>
              <a:rPr lang="en-US" sz="2800" dirty="0"/>
              <a:t>Join another pair. Choose one of the projects to research and find out more about it.</a:t>
            </a:r>
          </a:p>
          <a:p>
            <a:pPr marL="514350" indent="-514350" algn="just">
              <a:buFont typeface="+mj-lt"/>
              <a:buAutoNum type="alphaLcPeriod"/>
            </a:pPr>
            <a:r>
              <a:rPr lang="en-US" sz="2800" dirty="0"/>
              <a:t>With your group, present the project you researched to the class.</a:t>
            </a:r>
          </a:p>
        </p:txBody>
      </p:sp>
    </p:spTree>
    <p:extLst>
      <p:ext uri="{BB962C8B-B14F-4D97-AF65-F5344CB8AC3E}">
        <p14:creationId xmlns:p14="http://schemas.microsoft.com/office/powerpoint/2010/main" val="13033572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77CB1E-CFF3-4944-9D26-2485EA128C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594DDF-59DE-4FC0-BBBF-F846EFDE06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4D78A4D-B738-41E8-8E69-4C19CBF8D1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2587" y="938957"/>
            <a:ext cx="8473967" cy="4980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00454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213</TotalTime>
  <Words>453</Words>
  <Application>Microsoft Office PowerPoint</Application>
  <PresentationFormat>Widescreen</PresentationFormat>
  <Paragraphs>50</Paragraphs>
  <Slides>12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HelveticaLTStd-Bold</vt:lpstr>
      <vt:lpstr>Symbol</vt:lpstr>
      <vt:lpstr>Times New Roman</vt:lpstr>
      <vt:lpstr>Tw Cen MT</vt:lpstr>
      <vt:lpstr>Tw Cen MT Condensed</vt:lpstr>
      <vt:lpstr>Wingdings</vt:lpstr>
      <vt:lpstr>Wingdings 3</vt:lpstr>
      <vt:lpstr>Integral</vt:lpstr>
      <vt:lpstr> Reading making a different </vt:lpstr>
      <vt:lpstr>PowerPoint Presentation</vt:lpstr>
      <vt:lpstr>About the Photo </vt:lpstr>
      <vt:lpstr>Ocean conservation</vt:lpstr>
      <vt:lpstr>PowerPoint Presentation</vt:lpstr>
      <vt:lpstr>PowerPoint Presentation</vt:lpstr>
      <vt:lpstr>Overfishing? </vt:lpstr>
      <vt:lpstr>find the main idea</vt:lpstr>
      <vt:lpstr>Listen and repeat</vt:lpstr>
      <vt:lpstr>Read the article and answer questions</vt:lpstr>
      <vt:lpstr>GOAL CHECk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Reading:  A ZERO WASTE LIFESTYLES </dc:title>
  <dc:creator>Lương Thị Minh Phương</dc:creator>
  <cp:lastModifiedBy>Lương Thị Minh Phương</cp:lastModifiedBy>
  <cp:revision>33</cp:revision>
  <dcterms:created xsi:type="dcterms:W3CDTF">2023-08-16T18:36:49Z</dcterms:created>
  <dcterms:modified xsi:type="dcterms:W3CDTF">2023-09-02T10:10:48Z</dcterms:modified>
</cp:coreProperties>
</file>