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3B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8/20/2023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8/20/2023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8/20/2023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8/20/2023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8/20/2023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8/20/2023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8/20/2023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lstStyle/>
          <a:p>
            <a:pPr algn="ctr"/>
            <a:r>
              <a:rPr lang="en-US" b="1" dirty="0">
                <a:solidFill>
                  <a:srgbClr val="0070C0"/>
                </a:solidFill>
              </a:rPr>
              <a:t>	writing</a:t>
            </a: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p:txBody>
          <a:bodyPr/>
          <a:lstStyle/>
          <a:p>
            <a:r>
              <a:rPr lang="en-US" b="1" dirty="0"/>
              <a:t>UNIT 8– CONSERVATION</a:t>
            </a:r>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79A40-1D86-447C-A3C3-4234A2095032}"/>
              </a:ext>
            </a:extLst>
          </p:cNvPr>
          <p:cNvSpPr>
            <a:spLocks noGrp="1"/>
          </p:cNvSpPr>
          <p:nvPr>
            <p:ph type="title"/>
          </p:nvPr>
        </p:nvSpPr>
        <p:spPr/>
        <p:txBody>
          <a:bodyPr/>
          <a:lstStyle/>
          <a:p>
            <a:r>
              <a:rPr lang="en-US" dirty="0">
                <a:solidFill>
                  <a:srgbClr val="00B050"/>
                </a:solidFill>
              </a:rPr>
              <a:t>Warm-up: </a:t>
            </a:r>
            <a:r>
              <a:rPr lang="en-US" sz="2800" b="1" dirty="0">
                <a:effectLst/>
                <a:latin typeface="Times New Roman" panose="02020603050405020304" pitchFamily="18" charset="0"/>
                <a:ea typeface="Calibri" panose="020F0502020204030204" pitchFamily="34" charset="0"/>
              </a:rPr>
              <a:t>Acting game </a:t>
            </a:r>
            <a:r>
              <a:rPr lang="en-US" sz="6600" b="1" dirty="0">
                <a:solidFill>
                  <a:srgbClr val="00B050"/>
                </a:solidFill>
              </a:rPr>
              <a:t> </a:t>
            </a:r>
            <a:endParaRPr lang="en-US" b="1" dirty="0">
              <a:solidFill>
                <a:srgbClr val="00B050"/>
              </a:solidFill>
            </a:endParaRPr>
          </a:p>
        </p:txBody>
      </p:sp>
      <p:sp>
        <p:nvSpPr>
          <p:cNvPr id="3" name="Content Placeholder 2">
            <a:extLst>
              <a:ext uri="{FF2B5EF4-FFF2-40B4-BE49-F238E27FC236}">
                <a16:creationId xmlns:a16="http://schemas.microsoft.com/office/drawing/2014/main" id="{5C45CC03-6DD0-4D04-9578-75AF67BEC9EA}"/>
              </a:ext>
            </a:extLst>
          </p:cNvPr>
          <p:cNvSpPr>
            <a:spLocks noGrp="1"/>
          </p:cNvSpPr>
          <p:nvPr>
            <p:ph idx="1"/>
          </p:nvPr>
        </p:nvSpPr>
        <p:spPr/>
        <p:txBody>
          <a:bodyPr>
            <a:normAutofit fontScale="92500"/>
          </a:bodyPr>
          <a:lstStyle/>
          <a:p>
            <a:pPr>
              <a:buFont typeface="Wingdings" panose="05000000000000000000" pitchFamily="2" charset="2"/>
              <a:buChar char="Ø"/>
            </a:pPr>
            <a:r>
              <a:rPr lang="en-US" sz="3600" dirty="0"/>
              <a:t>2 teams A and B</a:t>
            </a:r>
          </a:p>
          <a:p>
            <a:pPr>
              <a:buFont typeface="Wingdings" panose="05000000000000000000" pitchFamily="2" charset="2"/>
              <a:buChar char="Ø"/>
            </a:pPr>
            <a:r>
              <a:rPr lang="en-US" sz="3600" dirty="0"/>
              <a:t>Each member of each team go to the board and pick up a piece of paper with half a sentence. In 30 seconds, without saying, act for other to guess the meaning of the sentence part.</a:t>
            </a:r>
          </a:p>
          <a:p>
            <a:pPr>
              <a:buFont typeface="Wingdings" panose="05000000000000000000" pitchFamily="2" charset="2"/>
              <a:buChar char="Ø"/>
            </a:pPr>
            <a:r>
              <a:rPr lang="en-US" sz="3600" dirty="0"/>
              <a:t>Teacher shows the other half of the sentence on board </a:t>
            </a:r>
          </a:p>
          <a:p>
            <a:pPr>
              <a:buFont typeface="Wingdings" panose="05000000000000000000" pitchFamily="2" charset="2"/>
              <a:buChar char="Ø"/>
            </a:pPr>
            <a:r>
              <a:rPr lang="en-US" sz="3600" dirty="0"/>
              <a:t>Other members have to guess what the other half goes.</a:t>
            </a:r>
          </a:p>
        </p:txBody>
      </p:sp>
    </p:spTree>
    <p:extLst>
      <p:ext uri="{BB962C8B-B14F-4D97-AF65-F5344CB8AC3E}">
        <p14:creationId xmlns:p14="http://schemas.microsoft.com/office/powerpoint/2010/main" val="749971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10406-8CF8-4D67-8356-8B66A8CC759D}"/>
              </a:ext>
            </a:extLst>
          </p:cNvPr>
          <p:cNvSpPr>
            <a:spLocks noGrp="1"/>
          </p:cNvSpPr>
          <p:nvPr>
            <p:ph type="title"/>
          </p:nvPr>
        </p:nvSpPr>
        <p:spPr/>
        <p:txBody>
          <a:bodyPr/>
          <a:lstStyle/>
          <a:p>
            <a:r>
              <a:rPr lang="en-US" b="1" dirty="0">
                <a:solidFill>
                  <a:srgbClr val="00B050"/>
                </a:solidFill>
              </a:rPr>
              <a:t>Sentence completion </a:t>
            </a:r>
          </a:p>
        </p:txBody>
      </p:sp>
      <p:sp>
        <p:nvSpPr>
          <p:cNvPr id="3" name="Content Placeholder 2">
            <a:extLst>
              <a:ext uri="{FF2B5EF4-FFF2-40B4-BE49-F238E27FC236}">
                <a16:creationId xmlns:a16="http://schemas.microsoft.com/office/drawing/2014/main" id="{DD6497D4-7CCC-47BB-B9C3-9847F532013C}"/>
              </a:ext>
            </a:extLst>
          </p:cNvPr>
          <p:cNvSpPr>
            <a:spLocks noGrp="1"/>
          </p:cNvSpPr>
          <p:nvPr>
            <p:ph idx="1"/>
          </p:nvPr>
        </p:nvSpPr>
        <p:spPr/>
        <p:txBody>
          <a:bodyPr>
            <a:normAutofit/>
          </a:bodyPr>
          <a:lstStyle/>
          <a:p>
            <a:pPr marL="457200" indent="-457200" algn="just">
              <a:buFont typeface="+mj-lt"/>
              <a:buAutoNum type="arabicPeriod"/>
            </a:pPr>
            <a:r>
              <a:rPr lang="en-US" sz="4000" dirty="0"/>
              <a:t> If we believe in conservation, we will _____</a:t>
            </a:r>
          </a:p>
          <a:p>
            <a:pPr marL="457200" indent="-457200" algn="just">
              <a:buFont typeface="+mj-lt"/>
              <a:buAutoNum type="arabicPeriod"/>
            </a:pPr>
            <a:r>
              <a:rPr lang="en-US" sz="4000" dirty="0"/>
              <a:t>If_______ , many animals will be saved.</a:t>
            </a:r>
          </a:p>
          <a:p>
            <a:pPr marL="457200" indent="-457200" algn="just">
              <a:buFont typeface="+mj-lt"/>
              <a:buAutoNum type="arabicPeriod"/>
            </a:pPr>
            <a:r>
              <a:rPr lang="en-US" sz="4000" dirty="0"/>
              <a:t>If people want to make positive changes, they will_________</a:t>
            </a:r>
          </a:p>
        </p:txBody>
      </p:sp>
    </p:spTree>
    <p:extLst>
      <p:ext uri="{BB962C8B-B14F-4D97-AF65-F5344CB8AC3E}">
        <p14:creationId xmlns:p14="http://schemas.microsoft.com/office/powerpoint/2010/main" val="1783353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CA3FC-2D17-40AA-8E77-A9DB60473AB4}"/>
              </a:ext>
            </a:extLst>
          </p:cNvPr>
          <p:cNvSpPr>
            <a:spLocks noGrp="1"/>
          </p:cNvSpPr>
          <p:nvPr>
            <p:ph type="title"/>
          </p:nvPr>
        </p:nvSpPr>
        <p:spPr>
          <a:xfrm>
            <a:off x="1024128" y="585216"/>
            <a:ext cx="10182352" cy="1499616"/>
          </a:xfrm>
        </p:spPr>
        <p:txBody>
          <a:bodyPr/>
          <a:lstStyle/>
          <a:p>
            <a:r>
              <a:rPr lang="en-US" dirty="0">
                <a:solidFill>
                  <a:srgbClr val="00B050"/>
                </a:solidFill>
              </a:rPr>
              <a:t>Complete the paragraphs with conjunctions</a:t>
            </a:r>
          </a:p>
        </p:txBody>
      </p:sp>
      <p:sp>
        <p:nvSpPr>
          <p:cNvPr id="3" name="Content Placeholder 2">
            <a:extLst>
              <a:ext uri="{FF2B5EF4-FFF2-40B4-BE49-F238E27FC236}">
                <a16:creationId xmlns:a16="http://schemas.microsoft.com/office/drawing/2014/main" id="{87317849-F404-4C51-A9FF-C26894258FBE}"/>
              </a:ext>
            </a:extLst>
          </p:cNvPr>
          <p:cNvSpPr>
            <a:spLocks noGrp="1"/>
          </p:cNvSpPr>
          <p:nvPr>
            <p:ph idx="1"/>
          </p:nvPr>
        </p:nvSpPr>
        <p:spPr>
          <a:xfrm>
            <a:off x="1024128" y="2084832"/>
            <a:ext cx="9720073" cy="4224528"/>
          </a:xfrm>
        </p:spPr>
        <p:txBody>
          <a:bodyPr>
            <a:normAutofit lnSpcReduction="10000"/>
          </a:bodyPr>
          <a:lstStyle/>
          <a:p>
            <a:pPr indent="-72000" algn="just">
              <a:lnSpc>
                <a:spcPct val="114000"/>
              </a:lnSpc>
            </a:pPr>
            <a:r>
              <a:rPr lang="en-US" sz="3200" dirty="0"/>
              <a:t>By the 1990s, many species of animals were endangered in Namibia because of poaching. The situation was serious, (1) ____ conservationists needed to find a way to protect the animals. They found one, (2) ______ wasn't what you would expect they asked poachers for help. (3) ____________ this seemed crazy, I think it was a great idea. If we want to protect endangered species, we need to consider every solution.</a:t>
            </a:r>
          </a:p>
        </p:txBody>
      </p:sp>
      <p:sp>
        <p:nvSpPr>
          <p:cNvPr id="4" name="TextBox 3">
            <a:extLst>
              <a:ext uri="{FF2B5EF4-FFF2-40B4-BE49-F238E27FC236}">
                <a16:creationId xmlns:a16="http://schemas.microsoft.com/office/drawing/2014/main" id="{A1949F9C-5B5D-4B3A-BF03-23C5E60258A2}"/>
              </a:ext>
            </a:extLst>
          </p:cNvPr>
          <p:cNvSpPr txBox="1"/>
          <p:nvPr/>
        </p:nvSpPr>
        <p:spPr>
          <a:xfrm>
            <a:off x="1818640" y="3066087"/>
            <a:ext cx="1371600" cy="646331"/>
          </a:xfrm>
          <a:prstGeom prst="rect">
            <a:avLst/>
          </a:prstGeom>
          <a:noFill/>
        </p:spPr>
        <p:txBody>
          <a:bodyPr wrap="square" rtlCol="0">
            <a:spAutoFit/>
          </a:bodyPr>
          <a:lstStyle/>
          <a:p>
            <a:r>
              <a:rPr lang="en-US" sz="3600" b="1" dirty="0">
                <a:solidFill>
                  <a:srgbClr val="FF0000"/>
                </a:solidFill>
              </a:rPr>
              <a:t>so</a:t>
            </a:r>
          </a:p>
        </p:txBody>
      </p:sp>
      <p:sp>
        <p:nvSpPr>
          <p:cNvPr id="5" name="TextBox 4">
            <a:extLst>
              <a:ext uri="{FF2B5EF4-FFF2-40B4-BE49-F238E27FC236}">
                <a16:creationId xmlns:a16="http://schemas.microsoft.com/office/drawing/2014/main" id="{09FAD8F1-ADF3-4D5F-A8A5-5617D625FF73}"/>
              </a:ext>
            </a:extLst>
          </p:cNvPr>
          <p:cNvSpPr txBox="1"/>
          <p:nvPr/>
        </p:nvSpPr>
        <p:spPr>
          <a:xfrm>
            <a:off x="6847840" y="3550764"/>
            <a:ext cx="1371600" cy="646331"/>
          </a:xfrm>
          <a:prstGeom prst="rect">
            <a:avLst/>
          </a:prstGeom>
          <a:noFill/>
        </p:spPr>
        <p:txBody>
          <a:bodyPr wrap="square" rtlCol="0">
            <a:spAutoFit/>
          </a:bodyPr>
          <a:lstStyle/>
          <a:p>
            <a:r>
              <a:rPr lang="en-US" sz="3600" b="1" dirty="0">
                <a:solidFill>
                  <a:srgbClr val="FF0000"/>
                </a:solidFill>
              </a:rPr>
              <a:t>but</a:t>
            </a:r>
          </a:p>
        </p:txBody>
      </p:sp>
      <p:sp>
        <p:nvSpPr>
          <p:cNvPr id="6" name="TextBox 5">
            <a:extLst>
              <a:ext uri="{FF2B5EF4-FFF2-40B4-BE49-F238E27FC236}">
                <a16:creationId xmlns:a16="http://schemas.microsoft.com/office/drawing/2014/main" id="{9D4234F9-267A-4C56-B92F-9929D9182244}"/>
              </a:ext>
            </a:extLst>
          </p:cNvPr>
          <p:cNvSpPr txBox="1"/>
          <p:nvPr/>
        </p:nvSpPr>
        <p:spPr>
          <a:xfrm>
            <a:off x="1117600" y="4466179"/>
            <a:ext cx="3210560" cy="646331"/>
          </a:xfrm>
          <a:prstGeom prst="rect">
            <a:avLst/>
          </a:prstGeom>
          <a:noFill/>
        </p:spPr>
        <p:txBody>
          <a:bodyPr wrap="square" rtlCol="0">
            <a:spAutoFit/>
          </a:bodyPr>
          <a:lstStyle/>
          <a:p>
            <a:r>
              <a:rPr lang="en-US" sz="3600" b="1" dirty="0">
                <a:solidFill>
                  <a:srgbClr val="FF0000"/>
                </a:solidFill>
              </a:rPr>
              <a:t>Even though </a:t>
            </a:r>
          </a:p>
        </p:txBody>
      </p:sp>
    </p:spTree>
    <p:extLst>
      <p:ext uri="{BB962C8B-B14F-4D97-AF65-F5344CB8AC3E}">
        <p14:creationId xmlns:p14="http://schemas.microsoft.com/office/powerpoint/2010/main" val="462419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00D650-C52C-443B-960A-3259565271E8}"/>
              </a:ext>
            </a:extLst>
          </p:cNvPr>
          <p:cNvSpPr>
            <a:spLocks noGrp="1"/>
          </p:cNvSpPr>
          <p:nvPr>
            <p:ph idx="1"/>
          </p:nvPr>
        </p:nvSpPr>
        <p:spPr>
          <a:xfrm>
            <a:off x="660400" y="1473200"/>
            <a:ext cx="10881360" cy="5354320"/>
          </a:xfrm>
        </p:spPr>
        <p:txBody>
          <a:bodyPr>
            <a:normAutofit fontScale="92500"/>
          </a:bodyPr>
          <a:lstStyle/>
          <a:p>
            <a:pPr algn="just">
              <a:lnSpc>
                <a:spcPct val="114000"/>
              </a:lnSpc>
            </a:pPr>
            <a:r>
              <a:rPr lang="en-US" sz="2400" dirty="0"/>
              <a:t>Many developing countries in South East Asia are witnessing an alarming increase in poaching. This causes great concern in those countries. There are several reasons why many people continue their illegal act of hunting wild animals. (1) _____________ is that people hunt for some parts of rare animals' body. (2)______________, they kill elephants for ivory or rhinos for horns. (3)________, some local people hunt wild animals for food. If poaching continues, it will threaten the survival of many species. </a:t>
            </a:r>
          </a:p>
          <a:p>
            <a:pPr algn="just">
              <a:lnSpc>
                <a:spcPct val="114000"/>
              </a:lnSpc>
            </a:pPr>
            <a:r>
              <a:rPr lang="en-US" sz="2400" dirty="0"/>
              <a:t>Poaching also affects the natural ecosystem. In particular, the ecosystem will be unbalanced if one species becomes extinct. To prevent these possible consequences. both governments and people should take action. (4) __________________ awareness of poaching problems. (5)___________, schools can educate students about the importance of wild animals and the dangers of poaching. (6) _______________ could be making the laws against poaching stricter. Building more wildlife rescue centers like the </a:t>
            </a:r>
            <a:r>
              <a:rPr lang="en-US" sz="2400" dirty="0" err="1"/>
              <a:t>Moholoholo</a:t>
            </a:r>
            <a:r>
              <a:rPr lang="en-US" sz="2400" dirty="0"/>
              <a:t> Wildlife Rehabilitation Centre in South Africa is also a good suggestion to solve the issue of poaching. </a:t>
            </a:r>
          </a:p>
        </p:txBody>
      </p:sp>
      <p:pic>
        <p:nvPicPr>
          <p:cNvPr id="5" name="Picture 4">
            <a:extLst>
              <a:ext uri="{FF2B5EF4-FFF2-40B4-BE49-F238E27FC236}">
                <a16:creationId xmlns:a16="http://schemas.microsoft.com/office/drawing/2014/main" id="{C651EB72-A3AF-4DD6-B273-34CF8209A9E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84048" y="121920"/>
            <a:ext cx="8414512" cy="1351280"/>
          </a:xfrm>
          <a:prstGeom prst="rect">
            <a:avLst/>
          </a:prstGeom>
        </p:spPr>
      </p:pic>
      <p:sp>
        <p:nvSpPr>
          <p:cNvPr id="6" name="TextBox 5">
            <a:extLst>
              <a:ext uri="{FF2B5EF4-FFF2-40B4-BE49-F238E27FC236}">
                <a16:creationId xmlns:a16="http://schemas.microsoft.com/office/drawing/2014/main" id="{3A10003C-C931-4E90-8122-CCFBA993084E}"/>
              </a:ext>
            </a:extLst>
          </p:cNvPr>
          <p:cNvSpPr txBox="1"/>
          <p:nvPr/>
        </p:nvSpPr>
        <p:spPr>
          <a:xfrm>
            <a:off x="6898640" y="2200499"/>
            <a:ext cx="3210560" cy="461665"/>
          </a:xfrm>
          <a:prstGeom prst="rect">
            <a:avLst/>
          </a:prstGeom>
          <a:noFill/>
        </p:spPr>
        <p:txBody>
          <a:bodyPr wrap="square" rtlCol="0">
            <a:spAutoFit/>
          </a:bodyPr>
          <a:lstStyle/>
          <a:p>
            <a:r>
              <a:rPr lang="en-US" sz="2400" dirty="0">
                <a:solidFill>
                  <a:srgbClr val="FF0000"/>
                </a:solidFill>
              </a:rPr>
              <a:t>One reason</a:t>
            </a:r>
          </a:p>
        </p:txBody>
      </p:sp>
      <p:sp>
        <p:nvSpPr>
          <p:cNvPr id="7" name="TextBox 6">
            <a:extLst>
              <a:ext uri="{FF2B5EF4-FFF2-40B4-BE49-F238E27FC236}">
                <a16:creationId xmlns:a16="http://schemas.microsoft.com/office/drawing/2014/main" id="{0DDA45F3-FE99-42A9-8E26-59FC1ECAAB22}"/>
              </a:ext>
            </a:extLst>
          </p:cNvPr>
          <p:cNvSpPr txBox="1"/>
          <p:nvPr/>
        </p:nvSpPr>
        <p:spPr>
          <a:xfrm>
            <a:off x="5019040" y="2575847"/>
            <a:ext cx="1950720" cy="461665"/>
          </a:xfrm>
          <a:prstGeom prst="rect">
            <a:avLst/>
          </a:prstGeom>
          <a:noFill/>
        </p:spPr>
        <p:txBody>
          <a:bodyPr wrap="square" rtlCol="0">
            <a:spAutoFit/>
          </a:bodyPr>
          <a:lstStyle/>
          <a:p>
            <a:r>
              <a:rPr lang="en-US" sz="2400" dirty="0">
                <a:solidFill>
                  <a:srgbClr val="FF0000"/>
                </a:solidFill>
              </a:rPr>
              <a:t>For example</a:t>
            </a:r>
          </a:p>
        </p:txBody>
      </p:sp>
      <p:sp>
        <p:nvSpPr>
          <p:cNvPr id="8" name="TextBox 7">
            <a:extLst>
              <a:ext uri="{FF2B5EF4-FFF2-40B4-BE49-F238E27FC236}">
                <a16:creationId xmlns:a16="http://schemas.microsoft.com/office/drawing/2014/main" id="{DE5126D8-7A04-4715-9E6C-6A11798FAD47}"/>
              </a:ext>
            </a:extLst>
          </p:cNvPr>
          <p:cNvSpPr txBox="1"/>
          <p:nvPr/>
        </p:nvSpPr>
        <p:spPr>
          <a:xfrm>
            <a:off x="1879600" y="2973254"/>
            <a:ext cx="1849120" cy="461665"/>
          </a:xfrm>
          <a:prstGeom prst="rect">
            <a:avLst/>
          </a:prstGeom>
          <a:noFill/>
        </p:spPr>
        <p:txBody>
          <a:bodyPr wrap="square" rtlCol="0">
            <a:spAutoFit/>
          </a:bodyPr>
          <a:lstStyle/>
          <a:p>
            <a:r>
              <a:rPr lang="en-US" sz="2400" dirty="0">
                <a:solidFill>
                  <a:srgbClr val="FF0000"/>
                </a:solidFill>
              </a:rPr>
              <a:t>Besides</a:t>
            </a:r>
          </a:p>
        </p:txBody>
      </p:sp>
      <p:sp>
        <p:nvSpPr>
          <p:cNvPr id="9" name="TextBox 8">
            <a:extLst>
              <a:ext uri="{FF2B5EF4-FFF2-40B4-BE49-F238E27FC236}">
                <a16:creationId xmlns:a16="http://schemas.microsoft.com/office/drawing/2014/main" id="{6ACF2E58-C3C5-47AB-80F0-814FF80974E2}"/>
              </a:ext>
            </a:extLst>
          </p:cNvPr>
          <p:cNvSpPr txBox="1"/>
          <p:nvPr/>
        </p:nvSpPr>
        <p:spPr>
          <a:xfrm>
            <a:off x="4591304" y="4701683"/>
            <a:ext cx="3210560" cy="461665"/>
          </a:xfrm>
          <a:prstGeom prst="rect">
            <a:avLst/>
          </a:prstGeom>
          <a:noFill/>
        </p:spPr>
        <p:txBody>
          <a:bodyPr wrap="square" rtlCol="0">
            <a:spAutoFit/>
          </a:bodyPr>
          <a:lstStyle/>
          <a:p>
            <a:r>
              <a:rPr lang="en-US" sz="2400" dirty="0">
                <a:solidFill>
                  <a:srgbClr val="FF0000"/>
                </a:solidFill>
              </a:rPr>
              <a:t>One effective solution</a:t>
            </a:r>
          </a:p>
        </p:txBody>
      </p:sp>
      <p:sp>
        <p:nvSpPr>
          <p:cNvPr id="10" name="TextBox 9">
            <a:extLst>
              <a:ext uri="{FF2B5EF4-FFF2-40B4-BE49-F238E27FC236}">
                <a16:creationId xmlns:a16="http://schemas.microsoft.com/office/drawing/2014/main" id="{63B7BD74-FA26-4D11-BBC4-F3C93054E014}"/>
              </a:ext>
            </a:extLst>
          </p:cNvPr>
          <p:cNvSpPr txBox="1"/>
          <p:nvPr/>
        </p:nvSpPr>
        <p:spPr>
          <a:xfrm>
            <a:off x="1259840" y="5128259"/>
            <a:ext cx="1737360" cy="461665"/>
          </a:xfrm>
          <a:prstGeom prst="rect">
            <a:avLst/>
          </a:prstGeom>
          <a:noFill/>
        </p:spPr>
        <p:txBody>
          <a:bodyPr wrap="square" rtlCol="0">
            <a:spAutoFit/>
          </a:bodyPr>
          <a:lstStyle/>
          <a:p>
            <a:r>
              <a:rPr lang="en-US" sz="2400" dirty="0">
                <a:solidFill>
                  <a:srgbClr val="FF0000"/>
                </a:solidFill>
              </a:rPr>
              <a:t>To do this</a:t>
            </a:r>
          </a:p>
        </p:txBody>
      </p:sp>
      <p:sp>
        <p:nvSpPr>
          <p:cNvPr id="11" name="TextBox 10">
            <a:extLst>
              <a:ext uri="{FF2B5EF4-FFF2-40B4-BE49-F238E27FC236}">
                <a16:creationId xmlns:a16="http://schemas.microsoft.com/office/drawing/2014/main" id="{8B594E24-C89B-4923-B891-9FEDDC0DAEC2}"/>
              </a:ext>
            </a:extLst>
          </p:cNvPr>
          <p:cNvSpPr txBox="1"/>
          <p:nvPr/>
        </p:nvSpPr>
        <p:spPr>
          <a:xfrm>
            <a:off x="3860800" y="5428982"/>
            <a:ext cx="2235200" cy="461665"/>
          </a:xfrm>
          <a:prstGeom prst="rect">
            <a:avLst/>
          </a:prstGeom>
          <a:noFill/>
        </p:spPr>
        <p:txBody>
          <a:bodyPr wrap="square" rtlCol="0">
            <a:spAutoFit/>
          </a:bodyPr>
          <a:lstStyle/>
          <a:p>
            <a:r>
              <a:rPr lang="en-US" sz="2400" dirty="0">
                <a:solidFill>
                  <a:srgbClr val="FF0000"/>
                </a:solidFill>
              </a:rPr>
              <a:t>Another solution</a:t>
            </a:r>
          </a:p>
        </p:txBody>
      </p:sp>
    </p:spTree>
    <p:extLst>
      <p:ext uri="{BB962C8B-B14F-4D97-AF65-F5344CB8AC3E}">
        <p14:creationId xmlns:p14="http://schemas.microsoft.com/office/powerpoint/2010/main" val="125703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311F-8529-4C71-AD11-C5B750C5696F}"/>
              </a:ext>
            </a:extLst>
          </p:cNvPr>
          <p:cNvSpPr>
            <a:spLocks noGrp="1"/>
          </p:cNvSpPr>
          <p:nvPr>
            <p:ph type="title"/>
          </p:nvPr>
        </p:nvSpPr>
        <p:spPr/>
        <p:txBody>
          <a:bodyPr/>
          <a:lstStyle/>
          <a:p>
            <a:r>
              <a:rPr lang="en-US" sz="6600" b="1" dirty="0">
                <a:solidFill>
                  <a:srgbClr val="00B050"/>
                </a:solidFill>
              </a:rPr>
              <a:t>G</a:t>
            </a:r>
            <a:r>
              <a:rPr lang="en-US" dirty="0"/>
              <a:t> - </a:t>
            </a:r>
            <a:r>
              <a:rPr lang="en-US" dirty="0">
                <a:solidFill>
                  <a:srgbClr val="00B050"/>
                </a:solidFill>
              </a:rPr>
              <a:t>Discussion </a:t>
            </a:r>
          </a:p>
        </p:txBody>
      </p:sp>
      <p:pic>
        <p:nvPicPr>
          <p:cNvPr id="5" name="Content Placeholder 4">
            <a:extLst>
              <a:ext uri="{FF2B5EF4-FFF2-40B4-BE49-F238E27FC236}">
                <a16:creationId xmlns:a16="http://schemas.microsoft.com/office/drawing/2014/main" id="{8F659775-3C8C-4C39-9786-63E231249BFD}"/>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65138" y="2122424"/>
            <a:ext cx="11584622" cy="3424936"/>
          </a:xfrm>
        </p:spPr>
      </p:pic>
    </p:spTree>
    <p:extLst>
      <p:ext uri="{BB962C8B-B14F-4D97-AF65-F5344CB8AC3E}">
        <p14:creationId xmlns:p14="http://schemas.microsoft.com/office/powerpoint/2010/main" val="2823808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FAD12-F16A-4B80-A21A-21EE0D38852B}"/>
              </a:ext>
            </a:extLst>
          </p:cNvPr>
          <p:cNvSpPr>
            <a:spLocks noGrp="1"/>
          </p:cNvSpPr>
          <p:nvPr>
            <p:ph type="title"/>
          </p:nvPr>
        </p:nvSpPr>
        <p:spPr/>
        <p:txBody>
          <a:bodyPr/>
          <a:lstStyle/>
          <a:p>
            <a:r>
              <a:rPr lang="en-US" b="1" dirty="0">
                <a:solidFill>
                  <a:srgbClr val="00B050"/>
                </a:solidFill>
              </a:rPr>
              <a:t>Writing </a:t>
            </a:r>
            <a:r>
              <a:rPr lang="en-US" dirty="0"/>
              <a:t>– </a:t>
            </a:r>
            <a:r>
              <a:rPr lang="en-US" dirty="0">
                <a:solidFill>
                  <a:srgbClr val="923B2A"/>
                </a:solidFill>
              </a:rPr>
              <a:t>explain a conservation issue</a:t>
            </a:r>
          </a:p>
        </p:txBody>
      </p:sp>
      <p:sp>
        <p:nvSpPr>
          <p:cNvPr id="3" name="Content Placeholder 2">
            <a:extLst>
              <a:ext uri="{FF2B5EF4-FFF2-40B4-BE49-F238E27FC236}">
                <a16:creationId xmlns:a16="http://schemas.microsoft.com/office/drawing/2014/main" id="{1A270981-3847-4AF4-AA6E-C1D6C6C9070A}"/>
              </a:ext>
            </a:extLst>
          </p:cNvPr>
          <p:cNvSpPr>
            <a:spLocks noGrp="1"/>
          </p:cNvSpPr>
          <p:nvPr>
            <p:ph idx="1"/>
          </p:nvPr>
        </p:nvSpPr>
        <p:spPr>
          <a:xfrm>
            <a:off x="1024128" y="1859280"/>
            <a:ext cx="10416032" cy="4450080"/>
          </a:xfrm>
        </p:spPr>
        <p:txBody>
          <a:bodyPr>
            <a:normAutofit fontScale="92500" lnSpcReduction="10000"/>
          </a:bodyPr>
          <a:lstStyle/>
          <a:p>
            <a:pPr algn="just">
              <a:lnSpc>
                <a:spcPct val="114000"/>
              </a:lnSpc>
            </a:pPr>
            <a:r>
              <a:rPr lang="en-US" sz="2800" dirty="0"/>
              <a:t>It’s the fact that rain forest is being cutting down for woods and land. Forest is home of animals and plants, destroying their habitats means driving them to the verge of extinction. Besides, the result of cutting down trees is the soil erosion, we won’t be able to use it anymore and sometimes erosions cause danger to people living there. To stop this destruction, first and for most, government must pass severe laws, which ban cutting plants and fine heavily those who break the laws. Besides, launch campaign across every part of a country for growing trees and saving endanger animals and plants. Last but not least, raise awareness of people on the importance of forest, especially to children and people in remote areas.</a:t>
            </a:r>
          </a:p>
        </p:txBody>
      </p:sp>
    </p:spTree>
    <p:extLst>
      <p:ext uri="{BB962C8B-B14F-4D97-AF65-F5344CB8AC3E}">
        <p14:creationId xmlns:p14="http://schemas.microsoft.com/office/powerpoint/2010/main" val="3091634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4F39-F655-4CCD-A40C-6ED043F4FCB9}"/>
              </a:ext>
            </a:extLst>
          </p:cNvPr>
          <p:cNvSpPr>
            <a:spLocks noGrp="1"/>
          </p:cNvSpPr>
          <p:nvPr>
            <p:ph type="title"/>
          </p:nvPr>
        </p:nvSpPr>
        <p:spPr/>
        <p:txBody>
          <a:bodyPr/>
          <a:lstStyle/>
          <a:p>
            <a:r>
              <a:rPr lang="en-US" b="1" dirty="0">
                <a:solidFill>
                  <a:srgbClr val="00B050"/>
                </a:solidFill>
              </a:rPr>
              <a:t>Peer- review Check-list</a:t>
            </a:r>
          </a:p>
        </p:txBody>
      </p:sp>
      <p:sp>
        <p:nvSpPr>
          <p:cNvPr id="3" name="Content Placeholder 2">
            <a:extLst>
              <a:ext uri="{FF2B5EF4-FFF2-40B4-BE49-F238E27FC236}">
                <a16:creationId xmlns:a16="http://schemas.microsoft.com/office/drawing/2014/main" id="{4BA5BC4E-D355-4928-9BB1-32C7F8436526}"/>
              </a:ext>
            </a:extLst>
          </p:cNvPr>
          <p:cNvSpPr>
            <a:spLocks noGrp="1"/>
          </p:cNvSpPr>
          <p:nvPr>
            <p:ph idx="1"/>
          </p:nvPr>
        </p:nvSpPr>
        <p:spPr/>
        <p:txBody>
          <a:bodyPr>
            <a:normAutofit/>
          </a:bodyPr>
          <a:lstStyle/>
          <a:p>
            <a:r>
              <a:rPr lang="en-US" sz="3200" b="1" dirty="0"/>
              <a:t>1.	Appropriateness</a:t>
            </a:r>
          </a:p>
          <a:p>
            <a:r>
              <a:rPr lang="en-US" sz="3200" b="1" dirty="0"/>
              <a:t>2.	Content</a:t>
            </a:r>
          </a:p>
          <a:p>
            <a:r>
              <a:rPr lang="en-US" sz="3200" b="1" dirty="0"/>
              <a:t>3.	Organization</a:t>
            </a:r>
          </a:p>
          <a:p>
            <a:r>
              <a:rPr lang="en-US" sz="3200" b="1" dirty="0"/>
              <a:t>4.	Format</a:t>
            </a:r>
          </a:p>
          <a:p>
            <a:r>
              <a:rPr lang="en-US" sz="3200" b="1" dirty="0"/>
              <a:t>5.	Self-checking for grammar and spelling</a:t>
            </a:r>
          </a:p>
        </p:txBody>
      </p:sp>
    </p:spTree>
    <p:extLst>
      <p:ext uri="{BB962C8B-B14F-4D97-AF65-F5344CB8AC3E}">
        <p14:creationId xmlns:p14="http://schemas.microsoft.com/office/powerpoint/2010/main" val="1289241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359F0-A950-4EA6-A541-32B6A81A316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7D11F2F-140B-4FEA-9C0F-8E14EF4752B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8FBFCB3-7617-4FB1-AF0A-C301C1E23D6E}"/>
              </a:ext>
            </a:extLst>
          </p:cNvPr>
          <p:cNvPicPr>
            <a:picLocks noChangeAspect="1"/>
          </p:cNvPicPr>
          <p:nvPr/>
        </p:nvPicPr>
        <p:blipFill>
          <a:blip r:embed="rId2"/>
          <a:stretch>
            <a:fillRect/>
          </a:stretch>
        </p:blipFill>
        <p:spPr>
          <a:xfrm>
            <a:off x="1656080" y="884619"/>
            <a:ext cx="8006080" cy="5424741"/>
          </a:xfrm>
          <a:prstGeom prst="rect">
            <a:avLst/>
          </a:prstGeom>
        </p:spPr>
      </p:pic>
    </p:spTree>
    <p:extLst>
      <p:ext uri="{BB962C8B-B14F-4D97-AF65-F5344CB8AC3E}">
        <p14:creationId xmlns:p14="http://schemas.microsoft.com/office/powerpoint/2010/main" val="1254266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82</TotalTime>
  <Words>587</Words>
  <Application>Microsoft Office PowerPoint</Application>
  <PresentationFormat>Widescreen</PresentationFormat>
  <Paragraphs>33</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Times New Roman</vt:lpstr>
      <vt:lpstr>Tw Cen MT</vt:lpstr>
      <vt:lpstr>Tw Cen MT Condensed</vt:lpstr>
      <vt:lpstr>Wingdings</vt:lpstr>
      <vt:lpstr>Wingdings 3</vt:lpstr>
      <vt:lpstr>Integral</vt:lpstr>
      <vt:lpstr> writing</vt:lpstr>
      <vt:lpstr>Warm-up: Acting game  </vt:lpstr>
      <vt:lpstr>Sentence completion </vt:lpstr>
      <vt:lpstr>Complete the paragraphs with conjunctions</vt:lpstr>
      <vt:lpstr>PowerPoint Presentation</vt:lpstr>
      <vt:lpstr>G - Discussion </vt:lpstr>
      <vt:lpstr>Writing – explain a conservation issue</vt:lpstr>
      <vt:lpstr>Peer- review Check-list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Lương Thị Minh Phương</cp:lastModifiedBy>
  <cp:revision>24</cp:revision>
  <dcterms:created xsi:type="dcterms:W3CDTF">2023-08-16T18:36:49Z</dcterms:created>
  <dcterms:modified xsi:type="dcterms:W3CDTF">2023-08-20T11:08:13Z</dcterms:modified>
</cp:coreProperties>
</file>