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4" r:id="rId3"/>
    <p:sldId id="257" r:id="rId4"/>
    <p:sldId id="258" r:id="rId5"/>
    <p:sldId id="259" r:id="rId6"/>
    <p:sldId id="260" r:id="rId7"/>
    <p:sldId id="266" r:id="rId8"/>
    <p:sldId id="261" r:id="rId9"/>
    <p:sldId id="265" r:id="rId10"/>
    <p:sldId id="262" r:id="rId11"/>
    <p:sldId id="263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732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6E55FF4F-8DB7-4194-9AF7-93DC426FD111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22FF3-0150-405E-9266-B92824CF1342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419370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5FF4F-8DB7-4194-9AF7-93DC426FD111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22FF3-0150-405E-9266-B92824CF13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62060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5FF4F-8DB7-4194-9AF7-93DC426FD111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22FF3-0150-405E-9266-B92824CF1342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340686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5FF4F-8DB7-4194-9AF7-93DC426FD111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22FF3-0150-405E-9266-B92824CF13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17590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5FF4F-8DB7-4194-9AF7-93DC426FD111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22FF3-0150-405E-9266-B92824CF13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48173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5FF4F-8DB7-4194-9AF7-93DC426FD111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22FF3-0150-405E-9266-B92824CF13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981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5FF4F-8DB7-4194-9AF7-93DC426FD111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22FF3-0150-405E-9266-B92824CF13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32764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5FF4F-8DB7-4194-9AF7-93DC426FD111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22FF3-0150-405E-9266-B92824CF13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68443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5FF4F-8DB7-4194-9AF7-93DC426FD111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22FF3-0150-405E-9266-B92824CF1342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468041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5FF4F-8DB7-4194-9AF7-93DC426FD111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22FF3-0150-405E-9266-B92824CF13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55658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5FF4F-8DB7-4194-9AF7-93DC426FD111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22FF3-0150-405E-9266-B92824CF1342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245078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6E55FF4F-8DB7-4194-9AF7-93DC426FD111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1B822FF3-0150-405E-9266-B92824CF1342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53728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slide" Target="slide4.xml"/><Relationship Id="rId5" Type="http://schemas.microsoft.com/office/2007/relationships/hdphoto" Target="../media/hdphoto2.wdp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4D3065-1B6A-4F4C-ABAC-2B51F25F043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0070C0"/>
                </a:solidFill>
              </a:rPr>
              <a:t>	opener &amp; vocabulary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418DAB8-7245-481A-9EC7-C4DFC2D45E0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en-US" dirty="0"/>
              <a:t>UNIT 9 </a:t>
            </a:r>
          </a:p>
          <a:p>
            <a:r>
              <a:rPr lang="en-US"/>
              <a:t>LIFE NOW AND IN THE PAST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70472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79A2B7-2222-47E7-AE1C-A93EA7D274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B050"/>
                </a:solidFill>
              </a:rPr>
              <a:t>Warm-up: </a:t>
            </a:r>
            <a:r>
              <a:rPr lang="en-US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Snake game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2645EC-DC48-447C-AFDE-D1B58D7E59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3600" dirty="0"/>
              <a:t>Teacher choose a letter of the Alphabet and prompt a word, e.g. </a:t>
            </a:r>
            <a:r>
              <a:rPr lang="en-US" sz="3600" b="1" i="1" dirty="0">
                <a:solidFill>
                  <a:srgbClr val="0070C0"/>
                </a:solidFill>
              </a:rPr>
              <a:t>turtle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3600" i="1" dirty="0"/>
              <a:t>students to say a word starting with the last letter in the word on board, e.g. </a:t>
            </a:r>
            <a:r>
              <a:rPr lang="en-US" sz="3600" b="1" i="1" dirty="0">
                <a:solidFill>
                  <a:srgbClr val="0070C0"/>
                </a:solidFill>
              </a:rPr>
              <a:t>environment</a:t>
            </a:r>
            <a:r>
              <a:rPr lang="en-US" sz="3600" i="1" dirty="0"/>
              <a:t>, and so on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3600" i="1" dirty="0"/>
              <a:t>The game ends after 3 minutes or when students cannot find any word starting with the last letter of the previous one.</a:t>
            </a:r>
          </a:p>
        </p:txBody>
      </p:sp>
    </p:spTree>
    <p:extLst>
      <p:ext uri="{BB962C8B-B14F-4D97-AF65-F5344CB8AC3E}">
        <p14:creationId xmlns:p14="http://schemas.microsoft.com/office/powerpoint/2010/main" val="42487412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CFA214-5D2F-4391-9106-774456163B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AC480B-2E54-4A03-A696-31D710C444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952F2E4-AA33-4390-AAC2-02F9E340A5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03200" y="197192"/>
            <a:ext cx="5680964" cy="646361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671AA67-9F14-4B1C-86F9-9C652E23DDE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884163" y="197192"/>
            <a:ext cx="5693663" cy="6549048"/>
          </a:xfrm>
          <a:prstGeom prst="rect">
            <a:avLst/>
          </a:prstGeom>
        </p:spPr>
      </p:pic>
      <p:pic>
        <p:nvPicPr>
          <p:cNvPr id="9" name="Picture 8">
            <a:hlinkClick r:id="rId6" action="ppaction://hlinksldjump"/>
            <a:extLst>
              <a:ext uri="{FF2B5EF4-FFF2-40B4-BE49-F238E27FC236}">
                <a16:creationId xmlns:a16="http://schemas.microsoft.com/office/drawing/2014/main" id="{E9C1D207-3F1A-48DB-AE20-1F914CE44F4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03407" y="4145968"/>
            <a:ext cx="2774420" cy="255267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6B3E27F-B201-405F-A589-F8035121394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79686" y="585216"/>
            <a:ext cx="2531365" cy="938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8908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8872DC-811A-4ED1-A304-B87D24216B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i="0" dirty="0">
                <a:solidFill>
                  <a:srgbClr val="0070C0"/>
                </a:solidFill>
                <a:effectLst/>
                <a:latin typeface="HelveticaLTStd-Bold"/>
              </a:rPr>
              <a:t>About the Photo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2C004F-C337-401D-8B65-417C097C3C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14000"/>
              </a:lnSpc>
            </a:pPr>
            <a:r>
              <a:rPr lang="en-US" sz="2400" b="1" i="0" dirty="0">
                <a:solidFill>
                  <a:srgbClr val="242021"/>
                </a:solidFill>
                <a:effectLst/>
                <a:latin typeface="HelveticaLTStd-Light"/>
              </a:rPr>
              <a:t>This photo was taken by Steve McCurry, a photographer and  photojournalist. </a:t>
            </a:r>
          </a:p>
          <a:p>
            <a:pPr algn="just">
              <a:lnSpc>
                <a:spcPct val="114000"/>
              </a:lnSpc>
            </a:pPr>
            <a:r>
              <a:rPr lang="en-US" sz="2400" b="1" i="0" dirty="0">
                <a:solidFill>
                  <a:srgbClr val="242021"/>
                </a:solidFill>
                <a:effectLst/>
                <a:latin typeface="HelveticaLTStd-Light"/>
              </a:rPr>
              <a:t>His most iconic photo is one of a green-eyed Afghan girl that appeared on the cover of National Geographic magazine in 1985. </a:t>
            </a:r>
          </a:p>
          <a:p>
            <a:pPr algn="just">
              <a:lnSpc>
                <a:spcPct val="114000"/>
              </a:lnSpc>
            </a:pPr>
            <a:r>
              <a:rPr lang="en-US" sz="2400" b="1" i="0" dirty="0">
                <a:solidFill>
                  <a:srgbClr val="242021"/>
                </a:solidFill>
                <a:effectLst/>
                <a:latin typeface="HelveticaLTStd-Light"/>
              </a:rPr>
              <a:t>McCurry has worked a lot in areas of conflict, but he also focuses on ancient traditions and modern culture, as can be seen in this photo, in which he contrasts a modern-day visitor with an ancient temple in Cambodia.</a:t>
            </a:r>
            <a:r>
              <a:rPr lang="en-US" sz="2800" b="1" dirty="0"/>
              <a:t> </a:t>
            </a:r>
          </a:p>
        </p:txBody>
      </p:sp>
      <p:sp>
        <p:nvSpPr>
          <p:cNvPr id="4" name="Arrow: Right 3">
            <a:hlinkClick r:id="rId2" action="ppaction://hlinksldjump"/>
            <a:extLst>
              <a:ext uri="{FF2B5EF4-FFF2-40B4-BE49-F238E27FC236}">
                <a16:creationId xmlns:a16="http://schemas.microsoft.com/office/drawing/2014/main" id="{9041BCA5-E812-4562-9DB9-79D1B3932877}"/>
              </a:ext>
            </a:extLst>
          </p:cNvPr>
          <p:cNvSpPr/>
          <p:nvPr/>
        </p:nvSpPr>
        <p:spPr>
          <a:xfrm rot="10800000">
            <a:off x="406400" y="6126480"/>
            <a:ext cx="812800" cy="3840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46626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6DADB0-4680-424A-9AE0-F24BDAF45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rgbClr val="0070C0"/>
                </a:solidFill>
              </a:rPr>
              <a:t>Answer the questions</a:t>
            </a: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A49250-C124-463F-B99B-5349E54D8E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7" y="1693106"/>
            <a:ext cx="5795022" cy="4023360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800" dirty="0"/>
              <a:t>What do you know about Marco Polo?</a:t>
            </a:r>
          </a:p>
          <a:p>
            <a:pPr marL="457200" indent="-457200">
              <a:buFont typeface="+mj-lt"/>
              <a:buAutoNum type="arabicPeriod"/>
            </a:pPr>
            <a:endParaRPr lang="en-US" sz="3600" dirty="0"/>
          </a:p>
          <a:p>
            <a:pPr marL="457200" indent="-457200">
              <a:buFont typeface="+mj-lt"/>
              <a:buAutoNum type="arabicPeriod"/>
            </a:pPr>
            <a:r>
              <a:rPr lang="en-US" sz="2800" dirty="0"/>
              <a:t>Where did he travel? How do you think he traveled?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386C5AC-5265-4196-9F89-47A7B672F3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19150" y="123363"/>
            <a:ext cx="5372850" cy="661127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3BACC9B-31FE-4381-B1A3-6EF5CC0CD4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86968" y="5324739"/>
            <a:ext cx="2714463" cy="140989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F12CAE1-D262-4DD5-8C18-6683EDC8D3BB}"/>
              </a:ext>
            </a:extLst>
          </p:cNvPr>
          <p:cNvSpPr txBox="1"/>
          <p:nvPr/>
        </p:nvSpPr>
        <p:spPr>
          <a:xfrm>
            <a:off x="1024127" y="2430236"/>
            <a:ext cx="579502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He’s one of the greatest explorer with his extensive travels throughout Asia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A2D9114-D68D-48C6-AAEA-9745A7C2EBAC}"/>
              </a:ext>
            </a:extLst>
          </p:cNvPr>
          <p:cNvSpPr txBox="1"/>
          <p:nvPr/>
        </p:nvSpPr>
        <p:spPr>
          <a:xfrm>
            <a:off x="842118" y="4121473"/>
            <a:ext cx="6412121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He  traveled extensively throughout Asia, including China, Mongolia, India, and Persia. He likely traveled by land and sea, using various modes of transportation such as horses, camels, and boats. </a:t>
            </a:r>
          </a:p>
        </p:txBody>
      </p:sp>
    </p:spTree>
    <p:extLst>
      <p:ext uri="{BB962C8B-B14F-4D97-AF65-F5344CB8AC3E}">
        <p14:creationId xmlns:p14="http://schemas.microsoft.com/office/powerpoint/2010/main" val="10636695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E6750E-E7C4-4001-86CE-6FD20092CB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EBFCEE-001D-486E-9381-E8ED208E22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0422254-139B-4A3B-9CF3-D3B00134ED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80604" y="158237"/>
            <a:ext cx="11584676" cy="6682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11249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F14D97-E43C-4CBD-98B4-1C83A2887D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B050"/>
                </a:solidFill>
              </a:rPr>
              <a:t>Read the text and answer the 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E35DFA-4642-488D-98E9-6B956F4381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1778000"/>
            <a:ext cx="9720073" cy="4531360"/>
          </a:xfrm>
        </p:spPr>
        <p:txBody>
          <a:bodyPr>
            <a:normAutofit/>
          </a:bodyPr>
          <a:lstStyle/>
          <a:p>
            <a:pPr marL="457200" indent="-457200">
              <a:lnSpc>
                <a:spcPct val="200000"/>
              </a:lnSpc>
              <a:buFont typeface="+mj-lt"/>
              <a:buAutoNum type="arabicPeriod"/>
            </a:pPr>
            <a:r>
              <a:rPr lang="en-US" sz="3200" dirty="0"/>
              <a:t>Why did people travel in the past? </a:t>
            </a:r>
          </a:p>
          <a:p>
            <a:pPr marL="457200" indent="-457200">
              <a:lnSpc>
                <a:spcPct val="200000"/>
              </a:lnSpc>
              <a:buFont typeface="+mj-lt"/>
              <a:buAutoNum type="arabicPeriod"/>
            </a:pPr>
            <a:r>
              <a:rPr lang="en-US" sz="3200" dirty="0"/>
              <a:t>Where was Marco Polo from? </a:t>
            </a:r>
          </a:p>
          <a:p>
            <a:pPr marL="457200" indent="-457200">
              <a:lnSpc>
                <a:spcPct val="200000"/>
              </a:lnSpc>
              <a:buFont typeface="+mj-lt"/>
              <a:buAutoNum type="arabicPeriod"/>
            </a:pPr>
            <a:r>
              <a:rPr lang="en-US" sz="3200" dirty="0"/>
              <a:t>Where did Marco, his father, and his uncle travel to?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C17A490-88BC-424E-8961-EE6A0D95ED0A}"/>
              </a:ext>
            </a:extLst>
          </p:cNvPr>
          <p:cNvSpPr txBox="1"/>
          <p:nvPr/>
        </p:nvSpPr>
        <p:spPr>
          <a:xfrm>
            <a:off x="1389888" y="2515151"/>
            <a:ext cx="1052779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i="1" dirty="0">
                <a:solidFill>
                  <a:srgbClr val="FF0000"/>
                </a:solidFill>
              </a:rPr>
              <a:t>Because Marco’s father was a merchant searching for opportunities for trade with China.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FE6087E-AD8C-4AE3-BEF1-8D7DAA163A45}"/>
              </a:ext>
            </a:extLst>
          </p:cNvPr>
          <p:cNvSpPr txBox="1"/>
          <p:nvPr/>
        </p:nvSpPr>
        <p:spPr>
          <a:xfrm>
            <a:off x="1389888" y="3846958"/>
            <a:ext cx="1052779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i="1" dirty="0">
                <a:solidFill>
                  <a:srgbClr val="FF0000"/>
                </a:solidFill>
              </a:rPr>
              <a:t>He was from Venice, in Italy.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EBBD00E-BBC2-4DB3-A1DD-139EBCA122B3}"/>
              </a:ext>
            </a:extLst>
          </p:cNvPr>
          <p:cNvSpPr txBox="1"/>
          <p:nvPr/>
        </p:nvSpPr>
        <p:spPr>
          <a:xfrm>
            <a:off x="1389888" y="5039742"/>
            <a:ext cx="1052779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i="1" dirty="0">
                <a:solidFill>
                  <a:srgbClr val="FF0000"/>
                </a:solidFill>
              </a:rPr>
              <a:t>They travelled east – far beyond the borders of Europe, into Asia.</a:t>
            </a:r>
          </a:p>
        </p:txBody>
      </p:sp>
    </p:spTree>
    <p:extLst>
      <p:ext uri="{BB962C8B-B14F-4D97-AF65-F5344CB8AC3E}">
        <p14:creationId xmlns:p14="http://schemas.microsoft.com/office/powerpoint/2010/main" val="2997748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407CA2-18A9-47C5-AF8E-8A8F29C574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rgbClr val="00B050"/>
                </a:solidFill>
              </a:rPr>
              <a:t>Find correct definition/synonym</a:t>
            </a:r>
            <a:endParaRPr lang="en-US" b="1" dirty="0">
              <a:solidFill>
                <a:srgbClr val="00B05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77EC64-3E2E-490E-8B63-4141AC0596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285999"/>
            <a:ext cx="11196320" cy="2214881"/>
          </a:xfrm>
        </p:spPr>
        <p:txBody>
          <a:bodyPr numCol="2"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GB" sz="2800" b="1" dirty="0"/>
              <a:t>___________ started a journey</a:t>
            </a:r>
          </a:p>
          <a:p>
            <a:pPr marL="457200" indent="-457200">
              <a:buFont typeface="+mj-lt"/>
              <a:buAutoNum type="arabicPeriod"/>
            </a:pPr>
            <a:r>
              <a:rPr lang="en-GB" sz="2800" b="1" dirty="0"/>
              <a:t>___________ giving and receiving</a:t>
            </a:r>
          </a:p>
          <a:p>
            <a:pPr marL="457200" indent="-457200">
              <a:buFont typeface="+mj-lt"/>
              <a:buAutoNum type="arabicPeriod"/>
            </a:pPr>
            <a:r>
              <a:rPr lang="en-GB" sz="2800" b="1" dirty="0"/>
              <a:t>___________ difficult</a:t>
            </a:r>
          </a:p>
          <a:p>
            <a:pPr marL="457200" indent="-457200">
              <a:buFont typeface="+mj-lt"/>
              <a:buAutoNum type="arabicPeriod"/>
            </a:pPr>
            <a:r>
              <a:rPr lang="en-GB" sz="2800" b="1" dirty="0"/>
              <a:t>___________ buying and selling</a:t>
            </a:r>
          </a:p>
          <a:p>
            <a:pPr marL="457200" indent="-101600">
              <a:buFont typeface="+mj-lt"/>
              <a:buAutoNum type="arabicPeriod"/>
            </a:pPr>
            <a:r>
              <a:rPr lang="en-GB" sz="2800" b="1" dirty="0"/>
              <a:t>___________ printed and sold</a:t>
            </a:r>
          </a:p>
          <a:p>
            <a:pPr marL="457200" indent="-101600">
              <a:buFont typeface="+mj-lt"/>
              <a:buAutoNum type="arabicPeriod"/>
            </a:pPr>
            <a:r>
              <a:rPr lang="en-US" sz="2800" b="1" dirty="0"/>
              <a:t>___________ a very soft cloth</a:t>
            </a:r>
          </a:p>
          <a:p>
            <a:pPr marL="457200" indent="-9525">
              <a:buFont typeface="+mj-lt"/>
              <a:buAutoNum type="arabicPeriod"/>
            </a:pPr>
            <a:r>
              <a:rPr lang="en-US" sz="2800" b="1" dirty="0"/>
              <a:t>___________ chances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416BE2C-6F38-4BF2-8DBE-E86DBBB89A49}"/>
              </a:ext>
            </a:extLst>
          </p:cNvPr>
          <p:cNvSpPr txBox="1"/>
          <p:nvPr/>
        </p:nvSpPr>
        <p:spPr>
          <a:xfrm>
            <a:off x="1024128" y="2761986"/>
            <a:ext cx="2235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i="1" dirty="0">
                <a:solidFill>
                  <a:srgbClr val="FF0000"/>
                </a:solidFill>
              </a:rPr>
              <a:t>exchange</a:t>
            </a:r>
            <a:endParaRPr lang="en-US" sz="2800" i="1" dirty="0">
              <a:solidFill>
                <a:srgbClr val="FF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5E5652F-673D-4EC0-9D03-760C1A50A3AA}"/>
              </a:ext>
            </a:extLst>
          </p:cNvPr>
          <p:cNvSpPr txBox="1"/>
          <p:nvPr/>
        </p:nvSpPr>
        <p:spPr>
          <a:xfrm>
            <a:off x="1024128" y="2194560"/>
            <a:ext cx="2235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i="1" dirty="0">
                <a:solidFill>
                  <a:srgbClr val="00B0F0"/>
                </a:solidFill>
              </a:rPr>
              <a:t>set off</a:t>
            </a:r>
            <a:endParaRPr lang="en-US" sz="2800" i="1" dirty="0">
              <a:solidFill>
                <a:srgbClr val="00B0F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EFEA9C5-89CE-4411-83E3-4AEA0EBD2FEB}"/>
              </a:ext>
            </a:extLst>
          </p:cNvPr>
          <p:cNvSpPr txBox="1"/>
          <p:nvPr/>
        </p:nvSpPr>
        <p:spPr>
          <a:xfrm>
            <a:off x="1024128" y="3329412"/>
            <a:ext cx="2235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i="1" dirty="0">
                <a:solidFill>
                  <a:srgbClr val="FF0000"/>
                </a:solidFill>
              </a:rPr>
              <a:t>challenging</a:t>
            </a:r>
            <a:endParaRPr lang="en-US" sz="2800" i="1" dirty="0">
              <a:solidFill>
                <a:srgbClr val="FF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6F8565F-AE84-49E1-9F59-07AEF2DEE7EA}"/>
              </a:ext>
            </a:extLst>
          </p:cNvPr>
          <p:cNvSpPr txBox="1"/>
          <p:nvPr/>
        </p:nvSpPr>
        <p:spPr>
          <a:xfrm>
            <a:off x="1024128" y="3896838"/>
            <a:ext cx="2235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i="1" dirty="0">
                <a:solidFill>
                  <a:srgbClr val="FF0000"/>
                </a:solidFill>
              </a:rPr>
              <a:t>trade</a:t>
            </a:r>
            <a:endParaRPr lang="en-US" sz="2800" i="1" dirty="0">
              <a:solidFill>
                <a:srgbClr val="FF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60F530F-AAAF-48D6-BB38-4CDB4E3D0725}"/>
              </a:ext>
            </a:extLst>
          </p:cNvPr>
          <p:cNvSpPr txBox="1"/>
          <p:nvPr/>
        </p:nvSpPr>
        <p:spPr>
          <a:xfrm>
            <a:off x="6931154" y="2235656"/>
            <a:ext cx="2235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i="1" dirty="0">
                <a:solidFill>
                  <a:srgbClr val="FF0000"/>
                </a:solidFill>
              </a:rPr>
              <a:t>published</a:t>
            </a:r>
            <a:endParaRPr lang="en-US" sz="2800" i="1" dirty="0">
              <a:solidFill>
                <a:srgbClr val="FF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8FF92D5-CEE2-4050-B571-0EDE12FBD7C4}"/>
              </a:ext>
            </a:extLst>
          </p:cNvPr>
          <p:cNvSpPr txBox="1"/>
          <p:nvPr/>
        </p:nvSpPr>
        <p:spPr>
          <a:xfrm>
            <a:off x="6931154" y="2803208"/>
            <a:ext cx="2235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2800" i="1" dirty="0">
                <a:solidFill>
                  <a:srgbClr val="FF0000"/>
                </a:solidFill>
              </a:rPr>
              <a:t>silk</a:t>
            </a:r>
            <a:endParaRPr lang="en-US" sz="2800" i="1" dirty="0">
              <a:solidFill>
                <a:srgbClr val="FF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458434C-31BF-4300-ADF2-734ADD900C9E}"/>
              </a:ext>
            </a:extLst>
          </p:cNvPr>
          <p:cNvSpPr txBox="1"/>
          <p:nvPr/>
        </p:nvSpPr>
        <p:spPr>
          <a:xfrm>
            <a:off x="6778754" y="3351599"/>
            <a:ext cx="2235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i="1" dirty="0">
                <a:solidFill>
                  <a:srgbClr val="FF0000"/>
                </a:solidFill>
              </a:rPr>
              <a:t>opportunities</a:t>
            </a:r>
            <a:endParaRPr lang="en-US" sz="2800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7312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  <p:bldP spid="8" grpId="0"/>
      <p:bldP spid="9" grpId="0"/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31330C-F65E-49EB-BBEC-7BBD87EFAB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00B050"/>
                </a:solidFill>
              </a:rPr>
              <a:t>Listen and repeat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B786DF-D57D-485C-988A-3CD7293682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1910080"/>
            <a:ext cx="9720073" cy="4856480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800" dirty="0"/>
              <a:t>challenging (adj) </a:t>
            </a:r>
            <a:r>
              <a:rPr lang="en-US" sz="2800" dirty="0" err="1"/>
              <a:t>thách</a:t>
            </a:r>
            <a:r>
              <a:rPr lang="en-US" sz="2800" dirty="0"/>
              <a:t> </a:t>
            </a:r>
            <a:r>
              <a:rPr lang="en-US" sz="2800" dirty="0" err="1"/>
              <a:t>thức</a:t>
            </a:r>
            <a:r>
              <a:rPr lang="en-US" sz="2800" dirty="0"/>
              <a:t>/ </a:t>
            </a:r>
            <a:r>
              <a:rPr lang="en-US" sz="2800" dirty="0" err="1"/>
              <a:t>khó</a:t>
            </a:r>
            <a:r>
              <a:rPr lang="en-US" sz="2800" dirty="0"/>
              <a:t> khan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/>
              <a:t>far beyond (adv) </a:t>
            </a:r>
            <a:r>
              <a:rPr lang="en-US" sz="2800" dirty="0" err="1"/>
              <a:t>vượt</a:t>
            </a:r>
            <a:r>
              <a:rPr lang="en-US" sz="2800" dirty="0"/>
              <a:t> </a:t>
            </a:r>
            <a:r>
              <a:rPr lang="en-US" sz="2800" dirty="0" err="1"/>
              <a:t>xa</a:t>
            </a:r>
            <a:r>
              <a:rPr lang="en-US" sz="2800" dirty="0"/>
              <a:t> ra </a:t>
            </a:r>
            <a:r>
              <a:rPr lang="en-US" sz="2800" dirty="0" err="1"/>
              <a:t>khỏi</a:t>
            </a:r>
            <a:r>
              <a:rPr lang="en-US" sz="2800" dirty="0"/>
              <a:t> (</a:t>
            </a:r>
            <a:r>
              <a:rPr lang="en-US" sz="2800" dirty="0" err="1"/>
              <a:t>ranh</a:t>
            </a:r>
            <a:r>
              <a:rPr lang="en-US" sz="2800" dirty="0"/>
              <a:t> </a:t>
            </a:r>
            <a:r>
              <a:rPr lang="en-US" sz="2800" dirty="0" err="1"/>
              <a:t>giới</a:t>
            </a:r>
            <a:r>
              <a:rPr lang="en-US" sz="2800" dirty="0"/>
              <a:t>/</a:t>
            </a:r>
            <a:r>
              <a:rPr lang="en-US" sz="2800" dirty="0" err="1"/>
              <a:t>giới</a:t>
            </a:r>
            <a:r>
              <a:rPr lang="en-US" sz="2800" dirty="0"/>
              <a:t> </a:t>
            </a:r>
            <a:r>
              <a:rPr lang="en-US" sz="2800" dirty="0" err="1"/>
              <a:t>hạn</a:t>
            </a:r>
            <a:r>
              <a:rPr lang="en-US" sz="2800" dirty="0"/>
              <a:t>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/>
              <a:t>merchant (n) </a:t>
            </a:r>
            <a:r>
              <a:rPr lang="en-US" sz="2800" dirty="0" err="1"/>
              <a:t>thương</a:t>
            </a:r>
            <a:r>
              <a:rPr lang="en-US" sz="2800" dirty="0"/>
              <a:t> </a:t>
            </a:r>
            <a:r>
              <a:rPr lang="en-US" sz="2800" dirty="0" err="1"/>
              <a:t>nhân</a:t>
            </a:r>
            <a:endParaRPr lang="en-US" sz="2800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/>
              <a:t>exchange (n) </a:t>
            </a:r>
            <a:r>
              <a:rPr lang="en-US" sz="2800" dirty="0" err="1"/>
              <a:t>sự</a:t>
            </a:r>
            <a:r>
              <a:rPr lang="en-US" sz="2800" dirty="0"/>
              <a:t> </a:t>
            </a:r>
            <a:r>
              <a:rPr lang="en-US" sz="2800" dirty="0" err="1"/>
              <a:t>trao</a:t>
            </a:r>
            <a:r>
              <a:rPr lang="en-US" sz="2800" dirty="0"/>
              <a:t> </a:t>
            </a:r>
            <a:r>
              <a:rPr lang="en-US" sz="2800" dirty="0" err="1"/>
              <a:t>đổi</a:t>
            </a:r>
            <a:r>
              <a:rPr lang="en-US" sz="2800" dirty="0"/>
              <a:t> =&gt; ~ (v) </a:t>
            </a:r>
            <a:r>
              <a:rPr lang="en-US" sz="2800" dirty="0" err="1"/>
              <a:t>trao</a:t>
            </a:r>
            <a:r>
              <a:rPr lang="en-US" sz="2800" dirty="0"/>
              <a:t> </a:t>
            </a:r>
            <a:r>
              <a:rPr lang="en-US" sz="2800" dirty="0" err="1"/>
              <a:t>đổi</a:t>
            </a:r>
            <a:endParaRPr lang="en-US" sz="2800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/>
              <a:t>set off (phrasal verb) </a:t>
            </a:r>
            <a:r>
              <a:rPr lang="en-US" sz="2800" dirty="0" err="1"/>
              <a:t>bắt</a:t>
            </a:r>
            <a:r>
              <a:rPr lang="en-US" sz="2800" dirty="0"/>
              <a:t> </a:t>
            </a:r>
            <a:r>
              <a:rPr lang="en-US" sz="2800" dirty="0" err="1"/>
              <a:t>đầu</a:t>
            </a:r>
            <a:endParaRPr lang="en-US" sz="2800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/>
              <a:t>opportunity (n) </a:t>
            </a:r>
            <a:r>
              <a:rPr lang="en-US" sz="2800" dirty="0" err="1"/>
              <a:t>cơ</a:t>
            </a:r>
            <a:r>
              <a:rPr lang="en-US" sz="2800" dirty="0"/>
              <a:t> </a:t>
            </a:r>
            <a:r>
              <a:rPr lang="en-US" sz="2800" dirty="0" err="1"/>
              <a:t>hội</a:t>
            </a:r>
            <a:endParaRPr lang="en-US" sz="2800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/>
              <a:t>trade (n) </a:t>
            </a:r>
            <a:r>
              <a:rPr lang="en-US" sz="2800" dirty="0" err="1"/>
              <a:t>thương</a:t>
            </a:r>
            <a:r>
              <a:rPr lang="en-US" sz="2800" dirty="0"/>
              <a:t> </a:t>
            </a:r>
            <a:r>
              <a:rPr lang="en-US" sz="2800" dirty="0" err="1"/>
              <a:t>mại</a:t>
            </a:r>
            <a:r>
              <a:rPr lang="en-US" sz="2800" dirty="0"/>
              <a:t>/ </a:t>
            </a:r>
            <a:r>
              <a:rPr lang="en-US" sz="2800" dirty="0" err="1"/>
              <a:t>giao</a:t>
            </a:r>
            <a:r>
              <a:rPr lang="en-US" sz="2800" dirty="0"/>
              <a:t> </a:t>
            </a:r>
            <a:r>
              <a:rPr lang="en-US" sz="2800" dirty="0" err="1"/>
              <a:t>thương</a:t>
            </a:r>
            <a:r>
              <a:rPr lang="en-US" sz="2800" dirty="0"/>
              <a:t>/</a:t>
            </a:r>
            <a:r>
              <a:rPr lang="en-US" sz="2800" dirty="0" err="1"/>
              <a:t>mua</a:t>
            </a:r>
            <a:r>
              <a:rPr lang="en-US" sz="2800" dirty="0"/>
              <a:t> </a:t>
            </a:r>
            <a:r>
              <a:rPr lang="en-US" sz="2800" dirty="0" err="1"/>
              <a:t>bán</a:t>
            </a:r>
            <a:endParaRPr lang="en-US" sz="2800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/>
              <a:t>silk (n) </a:t>
            </a:r>
            <a:r>
              <a:rPr lang="en-US" sz="2800" dirty="0" err="1"/>
              <a:t>tơ</a:t>
            </a:r>
            <a:r>
              <a:rPr lang="en-US" sz="2800" dirty="0"/>
              <a:t> </a:t>
            </a:r>
            <a:r>
              <a:rPr lang="en-US" sz="2800" dirty="0" err="1"/>
              <a:t>lụa</a:t>
            </a:r>
            <a:endParaRPr lang="en-US" sz="2800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/>
              <a:t>publish (v) </a:t>
            </a:r>
            <a:r>
              <a:rPr lang="en-US" sz="2800" dirty="0" err="1"/>
              <a:t>xuất</a:t>
            </a:r>
            <a:r>
              <a:rPr lang="en-US" sz="2800" dirty="0"/>
              <a:t> </a:t>
            </a:r>
            <a:r>
              <a:rPr lang="en-US" sz="2800" dirty="0" err="1"/>
              <a:t>bản</a:t>
            </a:r>
            <a:endParaRPr lang="en-US" sz="2800" dirty="0"/>
          </a:p>
          <a:p>
            <a:pPr>
              <a:buFont typeface="Wingdings" panose="05000000000000000000" pitchFamily="2" charset="2"/>
              <a:buChar char="Ø"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5157898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B52955-7797-41F0-82D7-3255CFED86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7030A0"/>
                </a:solidFill>
              </a:rPr>
              <a:t>Complete each sentence with </a:t>
            </a:r>
            <a:r>
              <a:rPr lang="en-GB" dirty="0">
                <a:solidFill>
                  <a:srgbClr val="00B0F0"/>
                </a:solidFill>
              </a:rPr>
              <a:t>a blue </a:t>
            </a:r>
            <a:r>
              <a:rPr lang="en-GB" dirty="0">
                <a:solidFill>
                  <a:srgbClr val="7030A0"/>
                </a:solidFill>
              </a:rPr>
              <a:t>word</a:t>
            </a:r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1DB108-2E92-447F-BC01-BF436E6607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2084832"/>
            <a:ext cx="9720073" cy="4224528"/>
          </a:xfrm>
        </p:spPr>
        <p:txBody>
          <a:bodyPr>
            <a:normAutofit/>
          </a:bodyPr>
          <a:lstStyle/>
          <a:p>
            <a:pPr marL="457200" indent="-457200" algn="just">
              <a:buFont typeface="+mj-lt"/>
              <a:buAutoNum type="arabicPeriod"/>
            </a:pPr>
            <a:r>
              <a:rPr lang="en-US" sz="3200" dirty="0"/>
              <a:t>Traveling provides people with many ___________ to learn about different cultures and customs.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n-US" sz="3200" dirty="0"/>
              <a:t>We use ____ to make beautiful dresses and shirts.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3200" dirty="0"/>
              <a:t>Marco Polo ______ for China in 1271.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n-US" sz="3200" dirty="0"/>
              <a:t>Living in a foreign country can be very __________ at first.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n-US" sz="3200" dirty="0"/>
              <a:t>Today, there is a lot of ____ between China and Europe.</a:t>
            </a:r>
          </a:p>
          <a:p>
            <a:pPr marL="457200" indent="-457200">
              <a:buFont typeface="+mj-lt"/>
              <a:buAutoNum type="arabicPeriod"/>
            </a:pPr>
            <a:endParaRPr lang="en-US" sz="32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06EDC9F-F976-45C4-8FF2-66A3B7DA51D0}"/>
              </a:ext>
            </a:extLst>
          </p:cNvPr>
          <p:cNvSpPr txBox="1"/>
          <p:nvPr/>
        </p:nvSpPr>
        <p:spPr>
          <a:xfrm>
            <a:off x="7983728" y="1986831"/>
            <a:ext cx="2235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i="1" dirty="0">
                <a:solidFill>
                  <a:srgbClr val="FF0000"/>
                </a:solidFill>
              </a:rPr>
              <a:t>opportunities</a:t>
            </a:r>
            <a:endParaRPr lang="en-US" sz="3200" i="1" dirty="0">
              <a:solidFill>
                <a:srgbClr val="FF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7E4C859-7567-423A-A92A-5A3F8EB2FF2A}"/>
              </a:ext>
            </a:extLst>
          </p:cNvPr>
          <p:cNvSpPr txBox="1"/>
          <p:nvPr/>
        </p:nvSpPr>
        <p:spPr>
          <a:xfrm>
            <a:off x="2934208" y="2999673"/>
            <a:ext cx="2235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i="1" dirty="0">
                <a:solidFill>
                  <a:srgbClr val="FF0000"/>
                </a:solidFill>
              </a:rPr>
              <a:t>silk</a:t>
            </a:r>
            <a:endParaRPr lang="en-US" sz="3200" i="1" dirty="0">
              <a:solidFill>
                <a:srgbClr val="FF0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827BA8B-CAD9-4EDE-87BE-FA0D0AD1A899}"/>
              </a:ext>
            </a:extLst>
          </p:cNvPr>
          <p:cNvSpPr txBox="1"/>
          <p:nvPr/>
        </p:nvSpPr>
        <p:spPr>
          <a:xfrm>
            <a:off x="3493008" y="3643155"/>
            <a:ext cx="2235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i="1" dirty="0">
                <a:solidFill>
                  <a:srgbClr val="FF0000"/>
                </a:solidFill>
              </a:rPr>
              <a:t>set off</a:t>
            </a:r>
            <a:endParaRPr lang="en-US" sz="3200" i="1" dirty="0">
              <a:solidFill>
                <a:srgbClr val="FF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975512E-D6A4-4BB5-8DAC-A1DD2AD20C61}"/>
              </a:ext>
            </a:extLst>
          </p:cNvPr>
          <p:cNvSpPr txBox="1"/>
          <p:nvPr/>
        </p:nvSpPr>
        <p:spPr>
          <a:xfrm>
            <a:off x="8197088" y="4241800"/>
            <a:ext cx="2235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i="1" dirty="0">
                <a:solidFill>
                  <a:srgbClr val="FF0000"/>
                </a:solidFill>
              </a:rPr>
              <a:t>challenging</a:t>
            </a:r>
            <a:endParaRPr lang="en-US" sz="3200" i="1" dirty="0">
              <a:solidFill>
                <a:srgbClr val="FF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5876139-93E7-4D0E-95DF-6BFD177295B3}"/>
              </a:ext>
            </a:extLst>
          </p:cNvPr>
          <p:cNvSpPr txBox="1"/>
          <p:nvPr/>
        </p:nvSpPr>
        <p:spPr>
          <a:xfrm>
            <a:off x="5169408" y="5308600"/>
            <a:ext cx="2235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i="1" dirty="0">
                <a:solidFill>
                  <a:srgbClr val="FF0000"/>
                </a:solidFill>
              </a:rPr>
              <a:t>trade</a:t>
            </a:r>
            <a:endParaRPr lang="en-US" sz="3200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8288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CD63BE-2C70-4589-8C86-A8AD8F64D3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414AE3-6B5F-47A7-AA83-8A16C1522D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094131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96</TotalTime>
  <Words>500</Words>
  <Application>Microsoft Office PowerPoint</Application>
  <PresentationFormat>Widescreen</PresentationFormat>
  <Paragraphs>60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20" baseType="lpstr">
      <vt:lpstr>Arial</vt:lpstr>
      <vt:lpstr>HelveticaLTStd-Bold</vt:lpstr>
      <vt:lpstr>HelveticaLTStd-Light</vt:lpstr>
      <vt:lpstr>Times New Roman</vt:lpstr>
      <vt:lpstr>Tw Cen MT</vt:lpstr>
      <vt:lpstr>Tw Cen MT Condensed</vt:lpstr>
      <vt:lpstr>Wingdings</vt:lpstr>
      <vt:lpstr>Wingdings 3</vt:lpstr>
      <vt:lpstr>Integral</vt:lpstr>
      <vt:lpstr> opener &amp; vocabulary</vt:lpstr>
      <vt:lpstr>Warm-up: Snake game</vt:lpstr>
      <vt:lpstr>PowerPoint Presentation</vt:lpstr>
      <vt:lpstr>About the Photo</vt:lpstr>
      <vt:lpstr>Answer the questions</vt:lpstr>
      <vt:lpstr>PowerPoint Presentation</vt:lpstr>
      <vt:lpstr>Read the text and answer the questions</vt:lpstr>
      <vt:lpstr>Find correct definition/synonym</vt:lpstr>
      <vt:lpstr>Listen and repeat</vt:lpstr>
      <vt:lpstr>Complete each sentence with a blue word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Reading:  A ZERO WASTE LIFESTYLES </dc:title>
  <dc:creator>Lương Thị Minh Phương</dc:creator>
  <cp:lastModifiedBy>Lương Thị Minh Phương</cp:lastModifiedBy>
  <cp:revision>29</cp:revision>
  <dcterms:created xsi:type="dcterms:W3CDTF">2023-08-16T18:36:49Z</dcterms:created>
  <dcterms:modified xsi:type="dcterms:W3CDTF">2023-08-20T18:35:32Z</dcterms:modified>
</cp:coreProperties>
</file>