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1" r:id="rId8"/>
    <p:sldId id="263" r:id="rId9"/>
    <p:sldId id="264" r:id="rId10"/>
    <p:sldId id="266" r:id="rId11"/>
    <p:sldId id="265"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4B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3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E55FF4F-8DB7-4194-9AF7-93DC426FD111}"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93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406206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55FF4F-8DB7-4194-9AF7-93DC426FD111}"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068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55FF4F-8DB7-4194-9AF7-93DC426FD111}"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30175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55FF4F-8DB7-4194-9AF7-93DC426FD111}"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744817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55FF4F-8DB7-4194-9AF7-93DC426FD111}"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06498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5FF4F-8DB7-4194-9AF7-93DC426FD111}"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173276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346844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804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24556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50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E55FF4F-8DB7-4194-9AF7-93DC426FD111}" type="datetimeFigureOut">
              <a:rPr lang="en-US" smtClean="0"/>
              <a:t>8/21/2023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B822FF3-0150-405E-9266-B92824CF1342}"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372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3065-1B6A-4F4C-ABAC-2B51F25F0434}"/>
              </a:ext>
            </a:extLst>
          </p:cNvPr>
          <p:cNvSpPr>
            <a:spLocks noGrp="1"/>
          </p:cNvSpPr>
          <p:nvPr>
            <p:ph type="ctrTitle"/>
          </p:nvPr>
        </p:nvSpPr>
        <p:spPr/>
        <p:txBody>
          <a:bodyPr/>
          <a:lstStyle/>
          <a:p>
            <a:pPr algn="ctr"/>
            <a:r>
              <a:rPr lang="en-US" dirty="0">
                <a:solidFill>
                  <a:srgbClr val="0070C0"/>
                </a:solidFill>
              </a:rPr>
              <a:t>	grammar</a:t>
            </a:r>
          </a:p>
        </p:txBody>
      </p:sp>
      <p:sp>
        <p:nvSpPr>
          <p:cNvPr id="3" name="Subtitle 2">
            <a:extLst>
              <a:ext uri="{FF2B5EF4-FFF2-40B4-BE49-F238E27FC236}">
                <a16:creationId xmlns:a16="http://schemas.microsoft.com/office/drawing/2014/main" id="{0418DAB8-7245-481A-9EC7-C4DFC2D45E0F}"/>
              </a:ext>
            </a:extLst>
          </p:cNvPr>
          <p:cNvSpPr>
            <a:spLocks noGrp="1"/>
          </p:cNvSpPr>
          <p:nvPr>
            <p:ph type="subTitle" idx="1"/>
          </p:nvPr>
        </p:nvSpPr>
        <p:spPr/>
        <p:txBody>
          <a:bodyPr/>
          <a:lstStyle/>
          <a:p>
            <a:pPr algn="ctr"/>
            <a:r>
              <a:rPr lang="en-US" dirty="0"/>
              <a:t>UNIT 9 </a:t>
            </a:r>
          </a:p>
          <a:p>
            <a:r>
              <a:rPr lang="en-US"/>
              <a:t>LIFE NOW AND IN THE PAST</a:t>
            </a:r>
            <a:endParaRPr lang="en-US" dirty="0"/>
          </a:p>
        </p:txBody>
      </p:sp>
    </p:spTree>
    <p:extLst>
      <p:ext uri="{BB962C8B-B14F-4D97-AF65-F5344CB8AC3E}">
        <p14:creationId xmlns:p14="http://schemas.microsoft.com/office/powerpoint/2010/main" val="119704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CF22-BE96-4EBA-B9DB-723F563E1BE6}"/>
              </a:ext>
            </a:extLst>
          </p:cNvPr>
          <p:cNvSpPr>
            <a:spLocks noGrp="1"/>
          </p:cNvSpPr>
          <p:nvPr>
            <p:ph type="title"/>
          </p:nvPr>
        </p:nvSpPr>
        <p:spPr>
          <a:xfrm>
            <a:off x="1024128" y="585216"/>
            <a:ext cx="11005312" cy="1499616"/>
          </a:xfrm>
        </p:spPr>
        <p:txBody>
          <a:bodyPr/>
          <a:lstStyle/>
          <a:p>
            <a:r>
              <a:rPr lang="en-GB" sz="6000" b="1" dirty="0">
                <a:solidFill>
                  <a:srgbClr val="0070C0"/>
                </a:solidFill>
              </a:rPr>
              <a:t>Used to </a:t>
            </a:r>
            <a:r>
              <a:rPr lang="en-GB" b="1" dirty="0"/>
              <a:t>+ </a:t>
            </a:r>
            <a:r>
              <a:rPr lang="en-GB" b="1" dirty="0">
                <a:solidFill>
                  <a:srgbClr val="0070C0"/>
                </a:solidFill>
              </a:rPr>
              <a:t>V-Infinitive</a:t>
            </a:r>
            <a:r>
              <a:rPr lang="en-GB" b="1" dirty="0"/>
              <a:t> =&gt; </a:t>
            </a:r>
            <a:r>
              <a:rPr lang="en-GB" b="1" dirty="0">
                <a:solidFill>
                  <a:srgbClr val="C00000"/>
                </a:solidFill>
              </a:rPr>
              <a:t>past habit</a:t>
            </a:r>
            <a:endParaRPr lang="en-US" b="1" dirty="0">
              <a:solidFill>
                <a:srgbClr val="C00000"/>
              </a:solidFill>
            </a:endParaRPr>
          </a:p>
        </p:txBody>
      </p:sp>
      <p:sp>
        <p:nvSpPr>
          <p:cNvPr id="3" name="Content Placeholder 2">
            <a:extLst>
              <a:ext uri="{FF2B5EF4-FFF2-40B4-BE49-F238E27FC236}">
                <a16:creationId xmlns:a16="http://schemas.microsoft.com/office/drawing/2014/main" id="{5F373428-74DB-44DF-B75D-4629CD5C9FE1}"/>
              </a:ext>
            </a:extLst>
          </p:cNvPr>
          <p:cNvSpPr>
            <a:spLocks noGrp="1"/>
          </p:cNvSpPr>
          <p:nvPr>
            <p:ph idx="1"/>
          </p:nvPr>
        </p:nvSpPr>
        <p:spPr>
          <a:xfrm>
            <a:off x="1235963" y="2249424"/>
            <a:ext cx="9720073" cy="4023360"/>
          </a:xfrm>
        </p:spPr>
        <p:txBody>
          <a:bodyPr>
            <a:normAutofit/>
          </a:bodyPr>
          <a:lstStyle/>
          <a:p>
            <a:pPr algn="just">
              <a:buFont typeface="Wingdings" panose="05000000000000000000" pitchFamily="2" charset="2"/>
              <a:buChar char="Ø"/>
            </a:pPr>
            <a:r>
              <a:rPr lang="en-US" sz="3200" dirty="0"/>
              <a:t>People </a:t>
            </a:r>
            <a:r>
              <a:rPr lang="en-US" sz="3200" b="1" i="1" dirty="0"/>
              <a:t>used to </a:t>
            </a:r>
            <a:r>
              <a:rPr lang="en-US" sz="3200" dirty="0"/>
              <a:t>travel from Europe to America by ship. Now they usually go by plane. </a:t>
            </a:r>
          </a:p>
          <a:p>
            <a:pPr>
              <a:buFont typeface="Wingdings" panose="05000000000000000000" pitchFamily="2" charset="2"/>
              <a:buChar char="Ø"/>
            </a:pPr>
            <a:endParaRPr lang="en-US" sz="3200" dirty="0"/>
          </a:p>
        </p:txBody>
      </p:sp>
      <p:pic>
        <p:nvPicPr>
          <p:cNvPr id="5" name="Picture 4">
            <a:extLst>
              <a:ext uri="{FF2B5EF4-FFF2-40B4-BE49-F238E27FC236}">
                <a16:creationId xmlns:a16="http://schemas.microsoft.com/office/drawing/2014/main" id="{70E1417F-4C9E-4A21-9B9F-7C026DB6241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14960" y="3429000"/>
            <a:ext cx="11612880" cy="2843784"/>
          </a:xfrm>
          <a:prstGeom prst="rect">
            <a:avLst/>
          </a:prstGeom>
        </p:spPr>
      </p:pic>
    </p:spTree>
    <p:extLst>
      <p:ext uri="{BB962C8B-B14F-4D97-AF65-F5344CB8AC3E}">
        <p14:creationId xmlns:p14="http://schemas.microsoft.com/office/powerpoint/2010/main" val="1734946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60451-AB23-4486-985D-21F93A9961AB}"/>
              </a:ext>
            </a:extLst>
          </p:cNvPr>
          <p:cNvSpPr>
            <a:spLocks noGrp="1"/>
          </p:cNvSpPr>
          <p:nvPr>
            <p:ph type="title"/>
          </p:nvPr>
        </p:nvSpPr>
        <p:spPr/>
        <p:txBody>
          <a:bodyPr/>
          <a:lstStyle/>
          <a:p>
            <a:r>
              <a:rPr lang="en-GB" b="1" dirty="0">
                <a:solidFill>
                  <a:srgbClr val="002060"/>
                </a:solidFill>
              </a:rPr>
              <a:t>Write questions</a:t>
            </a:r>
            <a:endParaRPr lang="en-US" b="1" dirty="0">
              <a:solidFill>
                <a:srgbClr val="002060"/>
              </a:solidFill>
            </a:endParaRPr>
          </a:p>
        </p:txBody>
      </p:sp>
      <p:sp>
        <p:nvSpPr>
          <p:cNvPr id="3" name="Content Placeholder 2">
            <a:extLst>
              <a:ext uri="{FF2B5EF4-FFF2-40B4-BE49-F238E27FC236}">
                <a16:creationId xmlns:a16="http://schemas.microsoft.com/office/drawing/2014/main" id="{533D7E2C-AF76-4E85-A6D5-D70F474ED4D2}"/>
              </a:ext>
            </a:extLst>
          </p:cNvPr>
          <p:cNvSpPr>
            <a:spLocks noGrp="1"/>
          </p:cNvSpPr>
          <p:nvPr>
            <p:ph idx="1"/>
          </p:nvPr>
        </p:nvSpPr>
        <p:spPr>
          <a:xfrm>
            <a:off x="1024128" y="2286000"/>
            <a:ext cx="10730992" cy="4023360"/>
          </a:xfrm>
        </p:spPr>
        <p:txBody>
          <a:bodyPr>
            <a:normAutofit/>
          </a:bodyPr>
          <a:lstStyle/>
          <a:p>
            <a:pPr marL="457200" indent="-457200">
              <a:buFont typeface="+mj-lt"/>
              <a:buAutoNum type="arabicPeriod"/>
            </a:pPr>
            <a:r>
              <a:rPr lang="en-GB" sz="3200" dirty="0"/>
              <a:t>people/travel ______________________________________</a:t>
            </a:r>
          </a:p>
          <a:p>
            <a:pPr marL="457200" indent="-457200">
              <a:buFont typeface="+mj-lt"/>
              <a:buAutoNum type="arabicPeriod"/>
            </a:pPr>
            <a:r>
              <a:rPr lang="en-GB" sz="3200" dirty="0"/>
              <a:t>trade/take longer  __________________________________</a:t>
            </a:r>
          </a:p>
          <a:p>
            <a:pPr marL="457200" indent="-457200">
              <a:buFont typeface="+mj-lt"/>
              <a:buAutoNum type="arabicPeriod"/>
            </a:pPr>
            <a:r>
              <a:rPr lang="en-GB" sz="3200" dirty="0"/>
              <a:t>clothes/people/wear ________________________________</a:t>
            </a:r>
          </a:p>
          <a:p>
            <a:pPr marL="457200" indent="-457200">
              <a:buFont typeface="+mj-lt"/>
              <a:buAutoNum type="arabicPeriod"/>
            </a:pPr>
            <a:endParaRPr lang="en-GB" sz="3200" dirty="0"/>
          </a:p>
          <a:p>
            <a:pPr marL="457200" indent="-457200">
              <a:buFont typeface="+mj-lt"/>
              <a:buAutoNum type="arabicPeriod"/>
            </a:pPr>
            <a:r>
              <a:rPr lang="en-GB" sz="3200" dirty="0"/>
              <a:t>merchants/trade ____________________________________</a:t>
            </a:r>
            <a:endParaRPr lang="en-US" sz="3200" dirty="0"/>
          </a:p>
        </p:txBody>
      </p:sp>
      <p:sp>
        <p:nvSpPr>
          <p:cNvPr id="4" name="TextBox 3">
            <a:extLst>
              <a:ext uri="{FF2B5EF4-FFF2-40B4-BE49-F238E27FC236}">
                <a16:creationId xmlns:a16="http://schemas.microsoft.com/office/drawing/2014/main" id="{EF1AFCE1-7FBD-42C4-A1BE-C10FF340D2BD}"/>
              </a:ext>
            </a:extLst>
          </p:cNvPr>
          <p:cNvSpPr txBox="1"/>
          <p:nvPr/>
        </p:nvSpPr>
        <p:spPr>
          <a:xfrm>
            <a:off x="4173728" y="2084832"/>
            <a:ext cx="5884672" cy="646331"/>
          </a:xfrm>
          <a:prstGeom prst="rect">
            <a:avLst/>
          </a:prstGeom>
          <a:noFill/>
        </p:spPr>
        <p:txBody>
          <a:bodyPr wrap="square" rtlCol="0">
            <a:spAutoFit/>
          </a:bodyPr>
          <a:lstStyle/>
          <a:p>
            <a:r>
              <a:rPr lang="en-GB" sz="3600" i="1" dirty="0">
                <a:solidFill>
                  <a:srgbClr val="00B0F0"/>
                </a:solidFill>
              </a:rPr>
              <a:t>How did people use to travel?</a:t>
            </a:r>
            <a:endParaRPr lang="en-US" sz="3600" i="1" dirty="0">
              <a:solidFill>
                <a:srgbClr val="00B0F0"/>
              </a:solidFill>
            </a:endParaRPr>
          </a:p>
        </p:txBody>
      </p:sp>
      <p:sp>
        <p:nvSpPr>
          <p:cNvPr id="5" name="TextBox 4">
            <a:extLst>
              <a:ext uri="{FF2B5EF4-FFF2-40B4-BE49-F238E27FC236}">
                <a16:creationId xmlns:a16="http://schemas.microsoft.com/office/drawing/2014/main" id="{0D3D0BF9-5AD0-414B-8982-1C1425C3E692}"/>
              </a:ext>
            </a:extLst>
          </p:cNvPr>
          <p:cNvSpPr txBox="1"/>
          <p:nvPr/>
        </p:nvSpPr>
        <p:spPr>
          <a:xfrm>
            <a:off x="4488688" y="2769926"/>
            <a:ext cx="7439152" cy="646331"/>
          </a:xfrm>
          <a:prstGeom prst="rect">
            <a:avLst/>
          </a:prstGeom>
          <a:noFill/>
        </p:spPr>
        <p:txBody>
          <a:bodyPr wrap="square" rtlCol="0">
            <a:spAutoFit/>
          </a:bodyPr>
          <a:lstStyle/>
          <a:p>
            <a:r>
              <a:rPr lang="en-US" sz="3600" i="1" dirty="0">
                <a:solidFill>
                  <a:srgbClr val="C00000"/>
                </a:solidFill>
              </a:rPr>
              <a:t> Did trade use to take longer in the past?</a:t>
            </a:r>
          </a:p>
        </p:txBody>
      </p:sp>
      <p:sp>
        <p:nvSpPr>
          <p:cNvPr id="6" name="TextBox 5">
            <a:extLst>
              <a:ext uri="{FF2B5EF4-FFF2-40B4-BE49-F238E27FC236}">
                <a16:creationId xmlns:a16="http://schemas.microsoft.com/office/drawing/2014/main" id="{E11A5389-59BC-43DE-8B24-08F7D65BEB4D}"/>
              </a:ext>
            </a:extLst>
          </p:cNvPr>
          <p:cNvSpPr txBox="1"/>
          <p:nvPr/>
        </p:nvSpPr>
        <p:spPr>
          <a:xfrm>
            <a:off x="5057648" y="3406579"/>
            <a:ext cx="6504432" cy="1200329"/>
          </a:xfrm>
          <a:prstGeom prst="rect">
            <a:avLst/>
          </a:prstGeom>
          <a:noFill/>
        </p:spPr>
        <p:txBody>
          <a:bodyPr wrap="square" rtlCol="0">
            <a:spAutoFit/>
          </a:bodyPr>
          <a:lstStyle/>
          <a:p>
            <a:pPr algn="just"/>
            <a:r>
              <a:rPr lang="en-US" sz="3600" i="1" dirty="0">
                <a:solidFill>
                  <a:srgbClr val="C00000"/>
                </a:solidFill>
              </a:rPr>
              <a:t>What kind of clothes did people use to wear?</a:t>
            </a:r>
          </a:p>
        </p:txBody>
      </p:sp>
      <p:sp>
        <p:nvSpPr>
          <p:cNvPr id="7" name="TextBox 6">
            <a:extLst>
              <a:ext uri="{FF2B5EF4-FFF2-40B4-BE49-F238E27FC236}">
                <a16:creationId xmlns:a16="http://schemas.microsoft.com/office/drawing/2014/main" id="{391D53EA-D61D-45B6-AA0D-7DD5D0A097F2}"/>
              </a:ext>
            </a:extLst>
          </p:cNvPr>
          <p:cNvSpPr txBox="1"/>
          <p:nvPr/>
        </p:nvSpPr>
        <p:spPr>
          <a:xfrm>
            <a:off x="4590288" y="4646564"/>
            <a:ext cx="6727952" cy="646331"/>
          </a:xfrm>
          <a:prstGeom prst="rect">
            <a:avLst/>
          </a:prstGeom>
          <a:noFill/>
        </p:spPr>
        <p:txBody>
          <a:bodyPr wrap="square" rtlCol="0">
            <a:spAutoFit/>
          </a:bodyPr>
          <a:lstStyle/>
          <a:p>
            <a:r>
              <a:rPr lang="en-US" sz="3600" i="1" dirty="0">
                <a:solidFill>
                  <a:srgbClr val="C00000"/>
                </a:solidFill>
              </a:rPr>
              <a:t>What did merchants use to trade?</a:t>
            </a:r>
          </a:p>
        </p:txBody>
      </p:sp>
    </p:spTree>
    <p:extLst>
      <p:ext uri="{BB962C8B-B14F-4D97-AF65-F5344CB8AC3E}">
        <p14:creationId xmlns:p14="http://schemas.microsoft.com/office/powerpoint/2010/main" val="4023225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F86CA-29BF-4FEA-914A-BC783FB3D51B}"/>
              </a:ext>
            </a:extLst>
          </p:cNvPr>
          <p:cNvSpPr>
            <a:spLocks noGrp="1"/>
          </p:cNvSpPr>
          <p:nvPr>
            <p:ph type="title"/>
          </p:nvPr>
        </p:nvSpPr>
        <p:spPr>
          <a:xfrm>
            <a:off x="1024128" y="199136"/>
            <a:ext cx="9720072" cy="1499616"/>
          </a:xfrm>
        </p:spPr>
        <p:txBody>
          <a:bodyPr/>
          <a:lstStyle/>
          <a:p>
            <a:r>
              <a:rPr lang="en-US" b="1" dirty="0">
                <a:solidFill>
                  <a:srgbClr val="C00000"/>
                </a:solidFill>
              </a:rPr>
              <a:t>Complete the conversation. </a:t>
            </a:r>
            <a:br>
              <a:rPr lang="en-US" dirty="0"/>
            </a:br>
            <a:r>
              <a:rPr lang="en-US" sz="4400" dirty="0">
                <a:solidFill>
                  <a:srgbClr val="0070C0"/>
                </a:solidFill>
              </a:rPr>
              <a:t>Then, listen and check your answers</a:t>
            </a:r>
            <a:endParaRPr lang="en-US" dirty="0">
              <a:solidFill>
                <a:srgbClr val="0070C0"/>
              </a:solidFill>
            </a:endParaRPr>
          </a:p>
        </p:txBody>
      </p:sp>
      <p:pic>
        <p:nvPicPr>
          <p:cNvPr id="5" name="Content Placeholder 4">
            <a:extLst>
              <a:ext uri="{FF2B5EF4-FFF2-40B4-BE49-F238E27FC236}">
                <a16:creationId xmlns:a16="http://schemas.microsoft.com/office/drawing/2014/main" id="{42A8D98C-51F0-4B35-930E-FCCC6FF00BCB}"/>
              </a:ext>
            </a:extLst>
          </p:cNvPr>
          <p:cNvPicPr>
            <a:picLocks noGrp="1" noChangeAspect="1"/>
          </p:cNvPicPr>
          <p:nvPr>
            <p:ph idx="1"/>
          </p:nvPr>
        </p:nvPicPr>
        <p:blipFill>
          <a:blip r:embed="rId2"/>
          <a:stretch>
            <a:fillRect/>
          </a:stretch>
        </p:blipFill>
        <p:spPr>
          <a:xfrm>
            <a:off x="1827532" y="1626486"/>
            <a:ext cx="6792273" cy="952633"/>
          </a:xfrm>
        </p:spPr>
      </p:pic>
      <p:pic>
        <p:nvPicPr>
          <p:cNvPr id="7" name="Picture 6">
            <a:extLst>
              <a:ext uri="{FF2B5EF4-FFF2-40B4-BE49-F238E27FC236}">
                <a16:creationId xmlns:a16="http://schemas.microsoft.com/office/drawing/2014/main" id="{C053C8C1-C1B7-4AEB-B6E1-A2FF6A1DBBF3}"/>
              </a:ext>
            </a:extLst>
          </p:cNvPr>
          <p:cNvPicPr>
            <a:picLocks noChangeAspect="1"/>
          </p:cNvPicPr>
          <p:nvPr/>
        </p:nvPicPr>
        <p:blipFill>
          <a:blip r:embed="rId3"/>
          <a:stretch>
            <a:fillRect/>
          </a:stretch>
        </p:blipFill>
        <p:spPr>
          <a:xfrm>
            <a:off x="187753" y="2682280"/>
            <a:ext cx="12060333" cy="3972479"/>
          </a:xfrm>
          <a:prstGeom prst="rect">
            <a:avLst/>
          </a:prstGeom>
        </p:spPr>
      </p:pic>
      <p:sp>
        <p:nvSpPr>
          <p:cNvPr id="8" name="TextBox 7">
            <a:extLst>
              <a:ext uri="{FF2B5EF4-FFF2-40B4-BE49-F238E27FC236}">
                <a16:creationId xmlns:a16="http://schemas.microsoft.com/office/drawing/2014/main" id="{DD013C5B-5A54-4969-B070-F34D4F47C409}"/>
              </a:ext>
            </a:extLst>
          </p:cNvPr>
          <p:cNvSpPr txBox="1"/>
          <p:nvPr/>
        </p:nvSpPr>
        <p:spPr>
          <a:xfrm>
            <a:off x="5223668" y="2773680"/>
            <a:ext cx="1400652" cy="369332"/>
          </a:xfrm>
          <a:prstGeom prst="rect">
            <a:avLst/>
          </a:prstGeom>
          <a:solidFill>
            <a:schemeClr val="bg1"/>
          </a:solidFill>
        </p:spPr>
        <p:txBody>
          <a:bodyPr wrap="square" rtlCol="0">
            <a:spAutoFit/>
          </a:bodyPr>
          <a:lstStyle/>
          <a:p>
            <a:endParaRPr lang="en-US" dirty="0"/>
          </a:p>
        </p:txBody>
      </p:sp>
      <p:sp>
        <p:nvSpPr>
          <p:cNvPr id="9" name="TextBox 8">
            <a:extLst>
              <a:ext uri="{FF2B5EF4-FFF2-40B4-BE49-F238E27FC236}">
                <a16:creationId xmlns:a16="http://schemas.microsoft.com/office/drawing/2014/main" id="{FFC71337-EC73-4A5B-9209-CE60D1D12AA9}"/>
              </a:ext>
            </a:extLst>
          </p:cNvPr>
          <p:cNvSpPr txBox="1"/>
          <p:nvPr/>
        </p:nvSpPr>
        <p:spPr>
          <a:xfrm>
            <a:off x="4523342" y="3354546"/>
            <a:ext cx="1400652" cy="369332"/>
          </a:xfrm>
          <a:prstGeom prst="rect">
            <a:avLst/>
          </a:prstGeom>
          <a:solidFill>
            <a:schemeClr val="bg1"/>
          </a:solidFill>
        </p:spPr>
        <p:txBody>
          <a:bodyPr wrap="square" rtlCol="0">
            <a:spAutoFit/>
          </a:bodyPr>
          <a:lstStyle/>
          <a:p>
            <a:endParaRPr lang="en-US" dirty="0"/>
          </a:p>
        </p:txBody>
      </p:sp>
      <p:sp>
        <p:nvSpPr>
          <p:cNvPr id="10" name="TextBox 9">
            <a:extLst>
              <a:ext uri="{FF2B5EF4-FFF2-40B4-BE49-F238E27FC236}">
                <a16:creationId xmlns:a16="http://schemas.microsoft.com/office/drawing/2014/main" id="{130FC11E-75B6-4B94-9093-F251B9F523C1}"/>
              </a:ext>
            </a:extLst>
          </p:cNvPr>
          <p:cNvSpPr txBox="1"/>
          <p:nvPr/>
        </p:nvSpPr>
        <p:spPr>
          <a:xfrm>
            <a:off x="7503024" y="3895829"/>
            <a:ext cx="1400652" cy="369332"/>
          </a:xfrm>
          <a:prstGeom prst="rect">
            <a:avLst/>
          </a:prstGeom>
          <a:solidFill>
            <a:schemeClr val="bg1"/>
          </a:solidFill>
        </p:spPr>
        <p:txBody>
          <a:bodyPr wrap="square" rtlCol="0">
            <a:spAutoFit/>
          </a:bodyPr>
          <a:lstStyle/>
          <a:p>
            <a:endParaRPr lang="en-US" dirty="0"/>
          </a:p>
        </p:txBody>
      </p:sp>
      <p:sp>
        <p:nvSpPr>
          <p:cNvPr id="11" name="TextBox 10">
            <a:extLst>
              <a:ext uri="{FF2B5EF4-FFF2-40B4-BE49-F238E27FC236}">
                <a16:creationId xmlns:a16="http://schemas.microsoft.com/office/drawing/2014/main" id="{C882087F-127A-451C-B8EA-0BA42D99F825}"/>
              </a:ext>
            </a:extLst>
          </p:cNvPr>
          <p:cNvSpPr txBox="1"/>
          <p:nvPr/>
        </p:nvSpPr>
        <p:spPr>
          <a:xfrm>
            <a:off x="8548801" y="4452323"/>
            <a:ext cx="1400652" cy="369332"/>
          </a:xfrm>
          <a:prstGeom prst="rect">
            <a:avLst/>
          </a:prstGeom>
          <a:solidFill>
            <a:schemeClr val="bg1"/>
          </a:solidFill>
        </p:spPr>
        <p:txBody>
          <a:bodyPr wrap="square" rtlCol="0">
            <a:spAutoFit/>
          </a:bodyPr>
          <a:lstStyle/>
          <a:p>
            <a:endParaRPr lang="en-US" dirty="0"/>
          </a:p>
        </p:txBody>
      </p:sp>
      <p:sp>
        <p:nvSpPr>
          <p:cNvPr id="12" name="TextBox 11">
            <a:extLst>
              <a:ext uri="{FF2B5EF4-FFF2-40B4-BE49-F238E27FC236}">
                <a16:creationId xmlns:a16="http://schemas.microsoft.com/office/drawing/2014/main" id="{0852F7A0-3ACF-4768-8F8B-780667687CFF}"/>
              </a:ext>
            </a:extLst>
          </p:cNvPr>
          <p:cNvSpPr txBox="1"/>
          <p:nvPr/>
        </p:nvSpPr>
        <p:spPr>
          <a:xfrm>
            <a:off x="2484334" y="5509166"/>
            <a:ext cx="1400652"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57637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32090-7AB7-4430-8178-A688B267AA63}"/>
              </a:ext>
            </a:extLst>
          </p:cNvPr>
          <p:cNvSpPr>
            <a:spLocks noGrp="1"/>
          </p:cNvSpPr>
          <p:nvPr>
            <p:ph type="title"/>
          </p:nvPr>
        </p:nvSpPr>
        <p:spPr>
          <a:xfrm>
            <a:off x="1024129" y="105664"/>
            <a:ext cx="9720072" cy="1499616"/>
          </a:xfrm>
        </p:spPr>
        <p:txBody>
          <a:bodyPr>
            <a:normAutofit/>
          </a:bodyPr>
          <a:lstStyle/>
          <a:p>
            <a:r>
              <a:rPr lang="en-GB" sz="4000" b="1" dirty="0">
                <a:solidFill>
                  <a:srgbClr val="7A4B28"/>
                </a:solidFill>
              </a:rPr>
              <a:t>Things of more than 1000 years ago</a:t>
            </a:r>
            <a:endParaRPr lang="en-US" sz="4000" b="1" dirty="0">
              <a:solidFill>
                <a:srgbClr val="7A4B28"/>
              </a:solidFill>
            </a:endParaRPr>
          </a:p>
        </p:txBody>
      </p:sp>
      <p:sp>
        <p:nvSpPr>
          <p:cNvPr id="3" name="Content Placeholder 2">
            <a:extLst>
              <a:ext uri="{FF2B5EF4-FFF2-40B4-BE49-F238E27FC236}">
                <a16:creationId xmlns:a16="http://schemas.microsoft.com/office/drawing/2014/main" id="{14340104-B1F5-4D37-9C30-23B800B71C01}"/>
              </a:ext>
            </a:extLst>
          </p:cNvPr>
          <p:cNvSpPr>
            <a:spLocks noGrp="1"/>
          </p:cNvSpPr>
          <p:nvPr>
            <p:ph idx="1"/>
          </p:nvPr>
        </p:nvSpPr>
        <p:spPr>
          <a:xfrm>
            <a:off x="822960" y="1270000"/>
            <a:ext cx="10058400" cy="5394960"/>
          </a:xfrm>
        </p:spPr>
        <p:txBody>
          <a:bodyPr>
            <a:normAutofit fontScale="92500" lnSpcReduction="10000"/>
          </a:bodyPr>
          <a:lstStyle/>
          <a:p>
            <a:pPr marL="342900" indent="-342900" algn="just">
              <a:lnSpc>
                <a:spcPct val="114000"/>
              </a:lnSpc>
              <a:buFont typeface="+mj-lt"/>
              <a:buAutoNum type="arabicPeriod"/>
            </a:pPr>
            <a:r>
              <a:rPr lang="en-US" sz="2800" b="0" i="0" dirty="0">
                <a:solidFill>
                  <a:srgbClr val="333333"/>
                </a:solidFill>
                <a:effectLst/>
                <a:latin typeface="Roboto" panose="02000000000000000000" pitchFamily="2" charset="0"/>
              </a:rPr>
              <a:t>Vietnam was a colony of France, so the country was under French colonial rule.</a:t>
            </a:r>
          </a:p>
          <a:p>
            <a:pPr marL="342900" indent="-342900" algn="just">
              <a:lnSpc>
                <a:spcPct val="114000"/>
              </a:lnSpc>
              <a:buFont typeface="+mj-lt"/>
              <a:buAutoNum type="arabicPeriod"/>
            </a:pPr>
            <a:r>
              <a:rPr lang="en-US" sz="2800" b="0" i="0" dirty="0">
                <a:solidFill>
                  <a:srgbClr val="333333"/>
                </a:solidFill>
                <a:effectLst/>
                <a:latin typeface="Roboto" panose="02000000000000000000" pitchFamily="2" charset="0"/>
              </a:rPr>
              <a:t>There were no smartphones, internet, or computers, and the means of communication were limited.</a:t>
            </a:r>
          </a:p>
          <a:p>
            <a:pPr marL="342900" indent="-342900" algn="just">
              <a:lnSpc>
                <a:spcPct val="114000"/>
              </a:lnSpc>
              <a:buFont typeface="+mj-lt"/>
              <a:buAutoNum type="arabicPeriod"/>
            </a:pPr>
            <a:r>
              <a:rPr lang="en-US" sz="2800" b="0" i="0" dirty="0">
                <a:solidFill>
                  <a:srgbClr val="333333"/>
                </a:solidFill>
                <a:effectLst/>
                <a:latin typeface="Roboto" panose="02000000000000000000" pitchFamily="2" charset="0"/>
              </a:rPr>
              <a:t>Transportation was very different as there were no cars, motorcycles, or airplanes. People mostly traveled by horse carts, bicycles, or walked.</a:t>
            </a:r>
          </a:p>
          <a:p>
            <a:pPr marL="342900" indent="-342900" algn="just">
              <a:lnSpc>
                <a:spcPct val="114000"/>
              </a:lnSpc>
              <a:buFont typeface="+mj-lt"/>
              <a:buAutoNum type="arabicPeriod"/>
            </a:pPr>
            <a:r>
              <a:rPr lang="en-US" sz="2800" b="0" i="0" dirty="0">
                <a:solidFill>
                  <a:srgbClr val="333333"/>
                </a:solidFill>
                <a:effectLst/>
                <a:latin typeface="Roboto" panose="02000000000000000000" pitchFamily="2" charset="0"/>
              </a:rPr>
              <a:t>Education was not widely available, and the literacy rate was lower than it is now.</a:t>
            </a:r>
          </a:p>
          <a:p>
            <a:pPr marL="342900" indent="-342900" algn="just">
              <a:lnSpc>
                <a:spcPct val="114000"/>
              </a:lnSpc>
              <a:buFont typeface="+mj-lt"/>
              <a:buAutoNum type="arabicPeriod"/>
            </a:pPr>
            <a:r>
              <a:rPr lang="en-US" sz="2800" b="0" i="0" dirty="0">
                <a:solidFill>
                  <a:srgbClr val="333333"/>
                </a:solidFill>
                <a:effectLst/>
                <a:latin typeface="Roboto" panose="02000000000000000000" pitchFamily="2" charset="0"/>
              </a:rPr>
              <a:t>The country was not unified, and there were different kingdoms and regions with different cultures and languages.</a:t>
            </a:r>
          </a:p>
        </p:txBody>
      </p:sp>
    </p:spTree>
    <p:extLst>
      <p:ext uri="{BB962C8B-B14F-4D97-AF65-F5344CB8AC3E}">
        <p14:creationId xmlns:p14="http://schemas.microsoft.com/office/powerpoint/2010/main" val="4054990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32090-7AB7-4430-8178-A688B267AA63}"/>
              </a:ext>
            </a:extLst>
          </p:cNvPr>
          <p:cNvSpPr>
            <a:spLocks noGrp="1"/>
          </p:cNvSpPr>
          <p:nvPr>
            <p:ph type="title"/>
          </p:nvPr>
        </p:nvSpPr>
        <p:spPr>
          <a:xfrm>
            <a:off x="1024129" y="105664"/>
            <a:ext cx="9720072" cy="1499616"/>
          </a:xfrm>
        </p:spPr>
        <p:txBody>
          <a:bodyPr>
            <a:normAutofit/>
          </a:bodyPr>
          <a:lstStyle/>
          <a:p>
            <a:r>
              <a:rPr lang="en-GB" sz="4000" b="1" dirty="0">
                <a:solidFill>
                  <a:srgbClr val="7A4B28"/>
                </a:solidFill>
              </a:rPr>
              <a:t>Things of more than 1000 years ago</a:t>
            </a:r>
            <a:endParaRPr lang="en-US" sz="4000" b="1" dirty="0">
              <a:solidFill>
                <a:srgbClr val="7A4B28"/>
              </a:solidFill>
            </a:endParaRPr>
          </a:p>
        </p:txBody>
      </p:sp>
      <p:sp>
        <p:nvSpPr>
          <p:cNvPr id="3" name="Content Placeholder 2">
            <a:extLst>
              <a:ext uri="{FF2B5EF4-FFF2-40B4-BE49-F238E27FC236}">
                <a16:creationId xmlns:a16="http://schemas.microsoft.com/office/drawing/2014/main" id="{14340104-B1F5-4D37-9C30-23B800B71C01}"/>
              </a:ext>
            </a:extLst>
          </p:cNvPr>
          <p:cNvSpPr>
            <a:spLocks noGrp="1"/>
          </p:cNvSpPr>
          <p:nvPr>
            <p:ph idx="1"/>
          </p:nvPr>
        </p:nvSpPr>
        <p:spPr>
          <a:xfrm>
            <a:off x="822960" y="1270000"/>
            <a:ext cx="10454640" cy="5394960"/>
          </a:xfrm>
        </p:spPr>
        <p:txBody>
          <a:bodyPr>
            <a:normAutofit fontScale="92500" lnSpcReduction="20000"/>
          </a:bodyPr>
          <a:lstStyle/>
          <a:p>
            <a:pPr marL="342900" indent="-342900" algn="l">
              <a:lnSpc>
                <a:spcPct val="124000"/>
              </a:lnSpc>
              <a:buFont typeface="+mj-lt"/>
              <a:buAutoNum type="arabicPeriod" startAt="6"/>
            </a:pPr>
            <a:r>
              <a:rPr lang="en-US" sz="2800" b="0" i="0" dirty="0">
                <a:solidFill>
                  <a:srgbClr val="333333"/>
                </a:solidFill>
                <a:effectLst/>
                <a:latin typeface="Roboto" panose="02000000000000000000" pitchFamily="2" charset="0"/>
              </a:rPr>
              <a:t>The economy was based mostly on agriculture, and industrialization was limited.</a:t>
            </a:r>
          </a:p>
          <a:p>
            <a:pPr marL="342900" indent="-342900" algn="l">
              <a:lnSpc>
                <a:spcPct val="124000"/>
              </a:lnSpc>
              <a:buFont typeface="+mj-lt"/>
              <a:buAutoNum type="arabicPeriod" startAt="6"/>
            </a:pPr>
            <a:r>
              <a:rPr lang="en-US" sz="2800" b="0" i="0" dirty="0">
                <a:solidFill>
                  <a:srgbClr val="333333"/>
                </a:solidFill>
                <a:effectLst/>
                <a:latin typeface="Roboto" panose="02000000000000000000" pitchFamily="2" charset="0"/>
              </a:rPr>
              <a:t>Women's rights were not as advanced as they are now, and they were not allowed to participate in politics or hold high-level jobs.</a:t>
            </a:r>
          </a:p>
          <a:p>
            <a:pPr marL="342900" indent="-342900" algn="l">
              <a:lnSpc>
                <a:spcPct val="124000"/>
              </a:lnSpc>
              <a:buFont typeface="+mj-lt"/>
              <a:buAutoNum type="arabicPeriod" startAt="6"/>
            </a:pPr>
            <a:r>
              <a:rPr lang="en-US" sz="2800" b="0" i="0" dirty="0">
                <a:solidFill>
                  <a:srgbClr val="333333"/>
                </a:solidFill>
                <a:effectLst/>
                <a:latin typeface="Roboto" panose="02000000000000000000" pitchFamily="2" charset="0"/>
              </a:rPr>
              <a:t>Healthcare was not as advanced as it is now, and there were limited medical facilities and treatments available.</a:t>
            </a:r>
          </a:p>
          <a:p>
            <a:pPr marL="342900" indent="-342900" algn="l">
              <a:lnSpc>
                <a:spcPct val="124000"/>
              </a:lnSpc>
              <a:buFont typeface="+mj-lt"/>
              <a:buAutoNum type="arabicPeriod" startAt="6"/>
            </a:pPr>
            <a:r>
              <a:rPr lang="en-US" sz="2800" b="0" i="0" dirty="0">
                <a:solidFill>
                  <a:srgbClr val="333333"/>
                </a:solidFill>
                <a:effectLst/>
                <a:latin typeface="Roboto" panose="02000000000000000000" pitchFamily="2" charset="0"/>
              </a:rPr>
              <a:t>The architecture and urban development were different, and many cities and towns had different layouts and structures.</a:t>
            </a:r>
          </a:p>
          <a:p>
            <a:pPr marL="342900" indent="-342900" algn="l">
              <a:lnSpc>
                <a:spcPct val="124000"/>
              </a:lnSpc>
              <a:buFont typeface="+mj-lt"/>
              <a:buAutoNum type="arabicPeriod" startAt="6"/>
            </a:pPr>
            <a:r>
              <a:rPr lang="en-US" sz="2800" b="0" i="0" dirty="0">
                <a:solidFill>
                  <a:srgbClr val="333333"/>
                </a:solidFill>
                <a:effectLst/>
                <a:latin typeface="Roboto" panose="02000000000000000000" pitchFamily="2" charset="0"/>
              </a:rPr>
              <a:t>The population was much smaller, and the demographics were different with a higher percentage of the population living in rural areas.</a:t>
            </a:r>
          </a:p>
        </p:txBody>
      </p:sp>
    </p:spTree>
    <p:extLst>
      <p:ext uri="{BB962C8B-B14F-4D97-AF65-F5344CB8AC3E}">
        <p14:creationId xmlns:p14="http://schemas.microsoft.com/office/powerpoint/2010/main" val="2117414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32A6-A9CC-4174-87CF-5A7303D5B11D}"/>
              </a:ext>
            </a:extLst>
          </p:cNvPr>
          <p:cNvSpPr>
            <a:spLocks noGrp="1"/>
          </p:cNvSpPr>
          <p:nvPr>
            <p:ph type="title"/>
          </p:nvPr>
        </p:nvSpPr>
        <p:spPr>
          <a:xfrm>
            <a:off x="866473" y="164803"/>
            <a:ext cx="6177285" cy="1499616"/>
          </a:xfrm>
        </p:spPr>
        <p:txBody>
          <a:bodyPr>
            <a:normAutofit/>
          </a:bodyPr>
          <a:lstStyle/>
          <a:p>
            <a:r>
              <a:rPr lang="en-GB" sz="4800" b="1" dirty="0">
                <a:solidFill>
                  <a:srgbClr val="00B050"/>
                </a:solidFill>
              </a:rPr>
              <a:t>Discuss life in the past</a:t>
            </a:r>
            <a:endParaRPr lang="en-US" sz="4800" b="1" dirty="0">
              <a:solidFill>
                <a:srgbClr val="00B050"/>
              </a:solidFill>
            </a:endParaRPr>
          </a:p>
        </p:txBody>
      </p:sp>
      <p:pic>
        <p:nvPicPr>
          <p:cNvPr id="5" name="Content Placeholder 4">
            <a:extLst>
              <a:ext uri="{FF2B5EF4-FFF2-40B4-BE49-F238E27FC236}">
                <a16:creationId xmlns:a16="http://schemas.microsoft.com/office/drawing/2014/main" id="{99589D2A-8DB5-445D-8A86-68B4F468B987}"/>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563786" y="2310300"/>
            <a:ext cx="11400758" cy="4382897"/>
          </a:xfrm>
        </p:spPr>
      </p:pic>
      <p:pic>
        <p:nvPicPr>
          <p:cNvPr id="7" name="Picture 6">
            <a:extLst>
              <a:ext uri="{FF2B5EF4-FFF2-40B4-BE49-F238E27FC236}">
                <a16:creationId xmlns:a16="http://schemas.microsoft.com/office/drawing/2014/main" id="{1B4400AC-9D5F-4600-8095-2C76B182C268}"/>
              </a:ext>
            </a:extLst>
          </p:cNvPr>
          <p:cNvPicPr>
            <a:picLocks noChangeAspect="1"/>
          </p:cNvPicPr>
          <p:nvPr/>
        </p:nvPicPr>
        <p:blipFill>
          <a:blip r:embed="rId4"/>
          <a:stretch>
            <a:fillRect/>
          </a:stretch>
        </p:blipFill>
        <p:spPr>
          <a:xfrm>
            <a:off x="7043758" y="35324"/>
            <a:ext cx="2591162" cy="1962424"/>
          </a:xfrm>
          <a:prstGeom prst="rect">
            <a:avLst/>
          </a:prstGeom>
        </p:spPr>
      </p:pic>
      <p:pic>
        <p:nvPicPr>
          <p:cNvPr id="9" name="Picture 8">
            <a:extLst>
              <a:ext uri="{FF2B5EF4-FFF2-40B4-BE49-F238E27FC236}">
                <a16:creationId xmlns:a16="http://schemas.microsoft.com/office/drawing/2014/main" id="{B297406A-2D8D-485E-96A0-F9552E3BEFDE}"/>
              </a:ext>
            </a:extLst>
          </p:cNvPr>
          <p:cNvPicPr>
            <a:picLocks noChangeAspect="1"/>
          </p:cNvPicPr>
          <p:nvPr/>
        </p:nvPicPr>
        <p:blipFill>
          <a:blip r:embed="rId5"/>
          <a:stretch>
            <a:fillRect/>
          </a:stretch>
        </p:blipFill>
        <p:spPr>
          <a:xfrm>
            <a:off x="9561350" y="1080650"/>
            <a:ext cx="2638793" cy="1343212"/>
          </a:xfrm>
          <a:prstGeom prst="rect">
            <a:avLst/>
          </a:prstGeom>
        </p:spPr>
      </p:pic>
    </p:spTree>
    <p:extLst>
      <p:ext uri="{BB962C8B-B14F-4D97-AF65-F5344CB8AC3E}">
        <p14:creationId xmlns:p14="http://schemas.microsoft.com/office/powerpoint/2010/main" val="1776653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9C0A3-309D-4A1D-9B5C-9932B195F57D}"/>
              </a:ext>
            </a:extLst>
          </p:cNvPr>
          <p:cNvSpPr>
            <a:spLocks noGrp="1"/>
          </p:cNvSpPr>
          <p:nvPr>
            <p:ph type="title"/>
          </p:nvPr>
        </p:nvSpPr>
        <p:spPr/>
        <p:txBody>
          <a:bodyPr/>
          <a:lstStyle/>
          <a:p>
            <a:r>
              <a:rPr lang="en-US" b="1" dirty="0">
                <a:solidFill>
                  <a:srgbClr val="00B050"/>
                </a:solidFill>
              </a:rPr>
              <a:t>Suggested answers</a:t>
            </a:r>
          </a:p>
        </p:txBody>
      </p:sp>
      <p:sp>
        <p:nvSpPr>
          <p:cNvPr id="3" name="Content Placeholder 2">
            <a:extLst>
              <a:ext uri="{FF2B5EF4-FFF2-40B4-BE49-F238E27FC236}">
                <a16:creationId xmlns:a16="http://schemas.microsoft.com/office/drawing/2014/main" id="{3B0B6659-D6C7-4393-A02E-CAC5CD30E20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AF4F0BC-5431-43C6-B47B-62D076825D1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913677" y="1849413"/>
            <a:ext cx="10364646" cy="4896533"/>
          </a:xfrm>
          <a:prstGeom prst="rect">
            <a:avLst/>
          </a:prstGeom>
        </p:spPr>
      </p:pic>
    </p:spTree>
    <p:extLst>
      <p:ext uri="{BB962C8B-B14F-4D97-AF65-F5344CB8AC3E}">
        <p14:creationId xmlns:p14="http://schemas.microsoft.com/office/powerpoint/2010/main" val="1145755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29ABE-CD54-40AB-BE63-E4DFC8637E0A}"/>
              </a:ext>
            </a:extLst>
          </p:cNvPr>
          <p:cNvSpPr>
            <a:spLocks noGrp="1"/>
          </p:cNvSpPr>
          <p:nvPr>
            <p:ph type="title"/>
          </p:nvPr>
        </p:nvSpPr>
        <p:spPr/>
        <p:txBody>
          <a:bodyPr/>
          <a:lstStyle/>
          <a:p>
            <a:r>
              <a:rPr lang="en-US" b="1" dirty="0">
                <a:solidFill>
                  <a:srgbClr val="00B050"/>
                </a:solidFill>
              </a:rPr>
              <a:t>Suggested answers</a:t>
            </a:r>
            <a:endParaRPr lang="en-US" dirty="0"/>
          </a:p>
        </p:txBody>
      </p:sp>
      <p:pic>
        <p:nvPicPr>
          <p:cNvPr id="5" name="Content Placeholder 4">
            <a:extLst>
              <a:ext uri="{FF2B5EF4-FFF2-40B4-BE49-F238E27FC236}">
                <a16:creationId xmlns:a16="http://schemas.microsoft.com/office/drawing/2014/main" id="{D8824298-5287-47EA-8ED9-D5EC3E59C0DA}"/>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098347" y="2084832"/>
            <a:ext cx="10315224" cy="540515"/>
          </a:xfrm>
        </p:spPr>
      </p:pic>
      <p:pic>
        <p:nvPicPr>
          <p:cNvPr id="7" name="Picture 6">
            <a:extLst>
              <a:ext uri="{FF2B5EF4-FFF2-40B4-BE49-F238E27FC236}">
                <a16:creationId xmlns:a16="http://schemas.microsoft.com/office/drawing/2014/main" id="{5B0F893E-228F-4F05-BBED-83AED260522C}"/>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1144188" y="2743645"/>
            <a:ext cx="10269383" cy="2762636"/>
          </a:xfrm>
          <a:prstGeom prst="rect">
            <a:avLst/>
          </a:prstGeom>
        </p:spPr>
      </p:pic>
    </p:spTree>
    <p:extLst>
      <p:ext uri="{BB962C8B-B14F-4D97-AF65-F5344CB8AC3E}">
        <p14:creationId xmlns:p14="http://schemas.microsoft.com/office/powerpoint/2010/main" val="4078688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54E15-2D86-4F6B-AD5A-54115EF0745C}"/>
              </a:ext>
            </a:extLst>
          </p:cNvPr>
          <p:cNvSpPr>
            <a:spLocks noGrp="1"/>
          </p:cNvSpPr>
          <p:nvPr>
            <p:ph type="title"/>
          </p:nvPr>
        </p:nvSpPr>
        <p:spPr/>
        <p:txBody>
          <a:bodyPr>
            <a:normAutofit/>
          </a:bodyPr>
          <a:lstStyle/>
          <a:p>
            <a:r>
              <a:rPr lang="en-US" sz="4400" b="1" i="0" dirty="0">
                <a:solidFill>
                  <a:srgbClr val="00B050"/>
                </a:solidFill>
                <a:effectLst/>
                <a:latin typeface="Roboto" panose="02000000000000000000" pitchFamily="2" charset="0"/>
              </a:rPr>
              <a:t>describe what people used to do in the past</a:t>
            </a:r>
            <a:endParaRPr lang="en-US" sz="4400" dirty="0">
              <a:solidFill>
                <a:srgbClr val="00B050"/>
              </a:solidFill>
            </a:endParaRPr>
          </a:p>
        </p:txBody>
      </p:sp>
      <p:sp>
        <p:nvSpPr>
          <p:cNvPr id="3" name="Content Placeholder 2">
            <a:extLst>
              <a:ext uri="{FF2B5EF4-FFF2-40B4-BE49-F238E27FC236}">
                <a16:creationId xmlns:a16="http://schemas.microsoft.com/office/drawing/2014/main" id="{6A08F6AB-1826-471F-B149-B3AC947E6DC7}"/>
              </a:ext>
            </a:extLst>
          </p:cNvPr>
          <p:cNvSpPr>
            <a:spLocks noGrp="1"/>
          </p:cNvSpPr>
          <p:nvPr>
            <p:ph idx="1"/>
          </p:nvPr>
        </p:nvSpPr>
        <p:spPr>
          <a:xfrm>
            <a:off x="1024128" y="2011680"/>
            <a:ext cx="9720073" cy="4572000"/>
          </a:xfrm>
        </p:spPr>
        <p:txBody>
          <a:bodyPr>
            <a:normAutofit fontScale="92500"/>
          </a:bodyPr>
          <a:lstStyle/>
          <a:p>
            <a:pPr algn="just">
              <a:lnSpc>
                <a:spcPct val="150000"/>
              </a:lnSpc>
              <a:buFont typeface="Arial" panose="020B0604020202020204" pitchFamily="34" charset="0"/>
              <a:buChar char="•"/>
            </a:pPr>
            <a:r>
              <a:rPr lang="en-US" b="1" i="1" dirty="0">
                <a:solidFill>
                  <a:srgbClr val="333333"/>
                </a:solidFill>
                <a:effectLst/>
                <a:latin typeface="Roboto" panose="02000000000000000000" pitchFamily="2" charset="0"/>
              </a:rPr>
              <a:t>Transportation: </a:t>
            </a:r>
            <a:r>
              <a:rPr lang="en-US" b="0" i="0" dirty="0">
                <a:solidFill>
                  <a:srgbClr val="333333"/>
                </a:solidFill>
                <a:effectLst/>
                <a:latin typeface="Roboto" panose="02000000000000000000" pitchFamily="2" charset="0"/>
              </a:rPr>
              <a:t>People used to travel by foot or horse for short distances, and by horse carts or boats for longer distances. They also had to plan their trips carefully, as it took much longer to get from one place to another.</a:t>
            </a:r>
          </a:p>
          <a:p>
            <a:pPr algn="just">
              <a:lnSpc>
                <a:spcPct val="150000"/>
              </a:lnSpc>
              <a:buFont typeface="Arial" panose="020B0604020202020204" pitchFamily="34" charset="0"/>
              <a:buChar char="•"/>
            </a:pPr>
            <a:r>
              <a:rPr lang="en-US" b="1" i="1" dirty="0">
                <a:solidFill>
                  <a:srgbClr val="333333"/>
                </a:solidFill>
                <a:latin typeface="Roboto" panose="02000000000000000000" pitchFamily="2" charset="0"/>
              </a:rPr>
              <a:t>Communication:</a:t>
            </a:r>
            <a:r>
              <a:rPr lang="en-US" b="0" i="0" dirty="0">
                <a:solidFill>
                  <a:srgbClr val="333333"/>
                </a:solidFill>
                <a:effectLst/>
                <a:latin typeface="Roboto" panose="02000000000000000000" pitchFamily="2" charset="0"/>
              </a:rPr>
              <a:t> People used to communicate by sending letters, telegrams, or using landline phones. It was much more difficult to stay in touch with family and friends who lived far away, and communication was slow and expensive.</a:t>
            </a:r>
          </a:p>
          <a:p>
            <a:pPr algn="just">
              <a:lnSpc>
                <a:spcPct val="150000"/>
              </a:lnSpc>
              <a:buFont typeface="Arial" panose="020B0604020202020204" pitchFamily="34" charset="0"/>
              <a:buChar char="•"/>
            </a:pPr>
            <a:r>
              <a:rPr lang="en-US" b="1" i="1" dirty="0">
                <a:solidFill>
                  <a:srgbClr val="333333"/>
                </a:solidFill>
                <a:latin typeface="Roboto" panose="02000000000000000000" pitchFamily="2" charset="0"/>
              </a:rPr>
              <a:t>Trade: </a:t>
            </a:r>
            <a:r>
              <a:rPr lang="en-US" b="0" i="0" dirty="0">
                <a:solidFill>
                  <a:srgbClr val="333333"/>
                </a:solidFill>
                <a:effectLst/>
                <a:latin typeface="Roboto" panose="02000000000000000000" pitchFamily="2" charset="0"/>
              </a:rPr>
              <a:t>People used to depend on local production and limited international trade. They had to rely on what was available locally, and there were fewer options for goods and services.</a:t>
            </a:r>
          </a:p>
        </p:txBody>
      </p:sp>
    </p:spTree>
    <p:extLst>
      <p:ext uri="{BB962C8B-B14F-4D97-AF65-F5344CB8AC3E}">
        <p14:creationId xmlns:p14="http://schemas.microsoft.com/office/powerpoint/2010/main" val="535245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54E15-2D86-4F6B-AD5A-54115EF0745C}"/>
              </a:ext>
            </a:extLst>
          </p:cNvPr>
          <p:cNvSpPr>
            <a:spLocks noGrp="1"/>
          </p:cNvSpPr>
          <p:nvPr>
            <p:ph type="title"/>
          </p:nvPr>
        </p:nvSpPr>
        <p:spPr/>
        <p:txBody>
          <a:bodyPr>
            <a:normAutofit/>
          </a:bodyPr>
          <a:lstStyle/>
          <a:p>
            <a:r>
              <a:rPr lang="en-US" sz="4400" b="1" i="0" dirty="0">
                <a:solidFill>
                  <a:srgbClr val="00B050"/>
                </a:solidFill>
                <a:effectLst/>
                <a:latin typeface="Roboto" panose="02000000000000000000" pitchFamily="2" charset="0"/>
              </a:rPr>
              <a:t>describe what people used to do in the past</a:t>
            </a:r>
            <a:endParaRPr lang="en-US" sz="4400" dirty="0">
              <a:solidFill>
                <a:srgbClr val="00B050"/>
              </a:solidFill>
            </a:endParaRPr>
          </a:p>
        </p:txBody>
      </p:sp>
      <p:sp>
        <p:nvSpPr>
          <p:cNvPr id="3" name="Content Placeholder 2">
            <a:extLst>
              <a:ext uri="{FF2B5EF4-FFF2-40B4-BE49-F238E27FC236}">
                <a16:creationId xmlns:a16="http://schemas.microsoft.com/office/drawing/2014/main" id="{6A08F6AB-1826-471F-B149-B3AC947E6DC7}"/>
              </a:ext>
            </a:extLst>
          </p:cNvPr>
          <p:cNvSpPr>
            <a:spLocks noGrp="1"/>
          </p:cNvSpPr>
          <p:nvPr>
            <p:ph idx="1"/>
          </p:nvPr>
        </p:nvSpPr>
        <p:spPr>
          <a:xfrm>
            <a:off x="1024128" y="1940560"/>
            <a:ext cx="10263632" cy="4704080"/>
          </a:xfrm>
        </p:spPr>
        <p:txBody>
          <a:bodyPr>
            <a:normAutofit lnSpcReduction="10000"/>
          </a:bodyPr>
          <a:lstStyle/>
          <a:p>
            <a:pPr algn="just">
              <a:lnSpc>
                <a:spcPct val="150000"/>
              </a:lnSpc>
              <a:buFont typeface="Arial" panose="020B0604020202020204" pitchFamily="34" charset="0"/>
              <a:buChar char="•"/>
            </a:pPr>
            <a:r>
              <a:rPr lang="en-US" b="1" i="1" dirty="0">
                <a:solidFill>
                  <a:srgbClr val="333333"/>
                </a:solidFill>
                <a:effectLst/>
                <a:latin typeface="Roboto" panose="02000000000000000000" pitchFamily="2" charset="0"/>
              </a:rPr>
              <a:t>Home life: </a:t>
            </a:r>
            <a:r>
              <a:rPr lang="en-US" b="0" i="0" dirty="0">
                <a:solidFill>
                  <a:srgbClr val="333333"/>
                </a:solidFill>
                <a:effectLst/>
                <a:latin typeface="Roboto" panose="02000000000000000000" pitchFamily="2" charset="0"/>
              </a:rPr>
              <a:t>People used to have limited access to technology, appliances, and entertainment. They spent more time outdoors or doing chores at home. Families were also larger and more closely knit, and they spent more time together.</a:t>
            </a:r>
          </a:p>
          <a:p>
            <a:pPr algn="just">
              <a:lnSpc>
                <a:spcPct val="150000"/>
              </a:lnSpc>
              <a:buFont typeface="Arial" panose="020B0604020202020204" pitchFamily="34" charset="0"/>
              <a:buChar char="•"/>
            </a:pPr>
            <a:r>
              <a:rPr lang="en-US" b="1" i="1" dirty="0">
                <a:solidFill>
                  <a:srgbClr val="333333"/>
                </a:solidFill>
                <a:latin typeface="Roboto" panose="02000000000000000000" pitchFamily="2" charset="0"/>
              </a:rPr>
              <a:t>Education:</a:t>
            </a:r>
            <a:r>
              <a:rPr lang="en-US" b="0" i="0" dirty="0">
                <a:solidFill>
                  <a:srgbClr val="333333"/>
                </a:solidFill>
                <a:effectLst/>
                <a:latin typeface="Roboto" panose="02000000000000000000" pitchFamily="2" charset="0"/>
              </a:rPr>
              <a:t> Access to education was limited, and mostly traditional teaching methods were used. Students had to attend school in person, and there were fewer opportunities for higher education.</a:t>
            </a:r>
          </a:p>
          <a:p>
            <a:pPr algn="just">
              <a:lnSpc>
                <a:spcPct val="150000"/>
              </a:lnSpc>
              <a:buFont typeface="Arial" panose="020B0604020202020204" pitchFamily="34" charset="0"/>
              <a:buChar char="•"/>
            </a:pPr>
            <a:r>
              <a:rPr lang="en-US" b="1" i="1" dirty="0">
                <a:solidFill>
                  <a:srgbClr val="333333"/>
                </a:solidFill>
                <a:latin typeface="Roboto" panose="02000000000000000000" pitchFamily="2" charset="0"/>
              </a:rPr>
              <a:t>Beliefs:</a:t>
            </a:r>
            <a:r>
              <a:rPr lang="en-US" b="0" i="0" dirty="0">
                <a:solidFill>
                  <a:srgbClr val="333333"/>
                </a:solidFill>
                <a:effectLst/>
                <a:latin typeface="Roboto" panose="02000000000000000000" pitchFamily="2" charset="0"/>
              </a:rPr>
              <a:t> Religion, superstition, and traditional customs had a strong influence on people's beliefs and values. People were more conservative and traditional in their thinking, and there was less diversity in beliefs and ideas.</a:t>
            </a:r>
          </a:p>
          <a:p>
            <a:pPr>
              <a:lnSpc>
                <a:spcPct val="150000"/>
              </a:lnSpc>
            </a:pPr>
            <a:endParaRPr lang="en-US" dirty="0"/>
          </a:p>
        </p:txBody>
      </p:sp>
    </p:spTree>
    <p:extLst>
      <p:ext uri="{BB962C8B-B14F-4D97-AF65-F5344CB8AC3E}">
        <p14:creationId xmlns:p14="http://schemas.microsoft.com/office/powerpoint/2010/main" val="139947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8271-F59C-44B8-9FE3-7C7573CE0E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BA74C5A-0EFF-460B-BEE0-6E4B4D1CBF0B}"/>
              </a:ext>
            </a:extLst>
          </p:cNvPr>
          <p:cNvSpPr>
            <a:spLocks noGrp="1"/>
          </p:cNvSpPr>
          <p:nvPr>
            <p:ph idx="1"/>
          </p:nvPr>
        </p:nvSpPr>
        <p:spPr/>
        <p:txBody>
          <a:bodyPr/>
          <a:lstStyle/>
          <a:p>
            <a:endParaRPr lang="en-US"/>
          </a:p>
        </p:txBody>
      </p:sp>
      <p:pic>
        <p:nvPicPr>
          <p:cNvPr id="9" name="Picture 8">
            <a:extLst>
              <a:ext uri="{FF2B5EF4-FFF2-40B4-BE49-F238E27FC236}">
                <a16:creationId xmlns:a16="http://schemas.microsoft.com/office/drawing/2014/main" id="{6335EC29-25AF-448B-8877-E7B52EFAC9D9}"/>
              </a:ext>
            </a:extLst>
          </p:cNvPr>
          <p:cNvPicPr>
            <a:picLocks noChangeAspect="1"/>
          </p:cNvPicPr>
          <p:nvPr/>
        </p:nvPicPr>
        <p:blipFill>
          <a:blip r:embed="rId2"/>
          <a:stretch>
            <a:fillRect/>
          </a:stretch>
        </p:blipFill>
        <p:spPr>
          <a:xfrm>
            <a:off x="1502052" y="1119040"/>
            <a:ext cx="8764223" cy="5153744"/>
          </a:xfrm>
          <a:prstGeom prst="rect">
            <a:avLst/>
          </a:prstGeom>
        </p:spPr>
      </p:pic>
    </p:spTree>
    <p:extLst>
      <p:ext uri="{BB962C8B-B14F-4D97-AF65-F5344CB8AC3E}">
        <p14:creationId xmlns:p14="http://schemas.microsoft.com/office/powerpoint/2010/main" val="33396743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102</TotalTime>
  <Words>579</Words>
  <Application>Microsoft Office PowerPoint</Application>
  <PresentationFormat>Widescreen</PresentationFormat>
  <Paragraphs>39</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Roboto</vt:lpstr>
      <vt:lpstr>Tw Cen MT</vt:lpstr>
      <vt:lpstr>Tw Cen MT Condensed</vt:lpstr>
      <vt:lpstr>Wingdings</vt:lpstr>
      <vt:lpstr>Wingdings 3</vt:lpstr>
      <vt:lpstr>Integral</vt:lpstr>
      <vt:lpstr> grammar</vt:lpstr>
      <vt:lpstr>Used to + V-Infinitive =&gt; past habit</vt:lpstr>
      <vt:lpstr>Write questions</vt:lpstr>
      <vt:lpstr>Complete the conversation.  Then, listen and check your answers</vt:lpstr>
      <vt:lpstr>Things of more than 1000 years ago</vt:lpstr>
      <vt:lpstr>Things of more than 1000 years ago</vt:lpstr>
      <vt:lpstr>Discuss life in the past</vt:lpstr>
      <vt:lpstr>Suggested answers</vt:lpstr>
      <vt:lpstr>Suggested answers</vt:lpstr>
      <vt:lpstr>describe what people used to do in the past</vt:lpstr>
      <vt:lpstr>describe what people used to do in the past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 ZERO WASTE LIFESTYLES </dc:title>
  <dc:creator>Lương Thị Minh Phương</dc:creator>
  <cp:lastModifiedBy>Lương Thị Minh Phương</cp:lastModifiedBy>
  <cp:revision>28</cp:revision>
  <dcterms:created xsi:type="dcterms:W3CDTF">2023-08-16T18:36:49Z</dcterms:created>
  <dcterms:modified xsi:type="dcterms:W3CDTF">2023-08-20T19:08:15Z</dcterms:modified>
</cp:coreProperties>
</file>