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283" r:id="rId4"/>
    <p:sldId id="277" r:id="rId5"/>
    <p:sldId id="278" r:id="rId6"/>
    <p:sldId id="279" r:id="rId7"/>
    <p:sldId id="280" r:id="rId8"/>
    <p:sldId id="281" r:id="rId9"/>
    <p:sldId id="282" r:id="rId10"/>
    <p:sldId id="257" r:id="rId11"/>
    <p:sldId id="262" r:id="rId12"/>
    <p:sldId id="258" r:id="rId13"/>
    <p:sldId id="259" r:id="rId14"/>
    <p:sldId id="260" r:id="rId15"/>
    <p:sldId id="261" r:id="rId16"/>
    <p:sldId id="263"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hyperlink" Target="https://www.twinkl.co.uk/"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63690" y="6196126"/>
            <a:ext cx="768660" cy="580719"/>
          </a:xfrm>
          <a:prstGeom prst="rect">
            <a:avLst/>
          </a:prstGeom>
        </p:spPr>
      </p:pic>
      <p:sp>
        <p:nvSpPr>
          <p:cNvPr id="2" name="Rectangle 1">
            <a:hlinkClick r:id="rId4"/>
          </p:cNvPr>
          <p:cNvSpPr/>
          <p:nvPr userDrawn="1"/>
        </p:nvSpPr>
        <p:spPr>
          <a:xfrm>
            <a:off x="5516880" y="5561814"/>
            <a:ext cx="115824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588981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63330" y="5734212"/>
            <a:ext cx="768660" cy="580719"/>
          </a:xfrm>
          <a:prstGeom prst="rect">
            <a:avLst/>
          </a:prstGeom>
        </p:spPr>
      </p:pic>
    </p:spTree>
    <p:extLst>
      <p:ext uri="{BB962C8B-B14F-4D97-AF65-F5344CB8AC3E}">
        <p14:creationId xmlns:p14="http://schemas.microsoft.com/office/powerpoint/2010/main" val="3949764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793448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133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63690" y="6196126"/>
            <a:ext cx="768660" cy="580719"/>
          </a:xfrm>
          <a:prstGeom prst="rect">
            <a:avLst/>
          </a:prstGeom>
        </p:spPr>
      </p:pic>
      <p:sp>
        <p:nvSpPr>
          <p:cNvPr id="4" name="Rectangle 3">
            <a:hlinkClick r:id="rId4"/>
          </p:cNvPr>
          <p:cNvSpPr/>
          <p:nvPr userDrawn="1"/>
        </p:nvSpPr>
        <p:spPr>
          <a:xfrm>
            <a:off x="5516880" y="3152488"/>
            <a:ext cx="115824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552817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2994" y="695325"/>
            <a:ext cx="10886013"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652994" y="1957387"/>
            <a:ext cx="10886013"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455057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normAutofit/>
          </a:bodyPr>
          <a:lstStyle/>
          <a:p>
            <a:pPr algn="ctr"/>
            <a:r>
              <a:rPr lang="en-US" sz="6600" b="1" dirty="0">
                <a:solidFill>
                  <a:srgbClr val="0070C0"/>
                </a:solidFill>
              </a:rPr>
              <a:t>	listening</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p:txBody>
          <a:bodyPr/>
          <a:lstStyle/>
          <a:p>
            <a:pPr algn="ctr"/>
            <a:r>
              <a:rPr lang="en-US" dirty="0"/>
              <a:t>UNIT 9 </a:t>
            </a:r>
          </a:p>
          <a:p>
            <a:r>
              <a:rPr lang="en-US"/>
              <a:t>LIFE NOW AND IN THE PAST</a:t>
            </a:r>
            <a:endParaRPr lang="en-US"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94C6-2532-4A15-8C00-C9541CC3EC4B}"/>
              </a:ext>
            </a:extLst>
          </p:cNvPr>
          <p:cNvSpPr>
            <a:spLocks noGrp="1"/>
          </p:cNvSpPr>
          <p:nvPr>
            <p:ph type="title"/>
          </p:nvPr>
        </p:nvSpPr>
        <p:spPr/>
        <p:txBody>
          <a:bodyPr/>
          <a:lstStyle/>
          <a:p>
            <a:r>
              <a:rPr lang="en-US" dirty="0">
                <a:solidFill>
                  <a:srgbClr val="00B050"/>
                </a:solidFill>
              </a:rPr>
              <a:t>How are ways of life different in different parts of the world?</a:t>
            </a:r>
          </a:p>
        </p:txBody>
      </p:sp>
      <p:pic>
        <p:nvPicPr>
          <p:cNvPr id="6" name="Content Placeholder 5">
            <a:extLst>
              <a:ext uri="{FF2B5EF4-FFF2-40B4-BE49-F238E27FC236}">
                <a16:creationId xmlns:a16="http://schemas.microsoft.com/office/drawing/2014/main" id="{3B8AF356-D275-4E0F-8942-9A889BD40D43}"/>
              </a:ext>
            </a:extLst>
          </p:cNvPr>
          <p:cNvPicPr>
            <a:picLocks noGrp="1" noChangeAspect="1"/>
          </p:cNvPicPr>
          <p:nvPr>
            <p:ph idx="1"/>
          </p:nvPr>
        </p:nvPicPr>
        <p:blipFill>
          <a:blip r:embed="rId2"/>
          <a:stretch>
            <a:fillRect/>
          </a:stretch>
        </p:blipFill>
        <p:spPr>
          <a:xfrm rot="20610618">
            <a:off x="6894825" y="1651829"/>
            <a:ext cx="4944129" cy="3204016"/>
          </a:xfrm>
        </p:spPr>
      </p:pic>
      <p:pic>
        <p:nvPicPr>
          <p:cNvPr id="8" name="Picture 7">
            <a:extLst>
              <a:ext uri="{FF2B5EF4-FFF2-40B4-BE49-F238E27FC236}">
                <a16:creationId xmlns:a16="http://schemas.microsoft.com/office/drawing/2014/main" id="{88D23F91-38FA-4C18-BB37-423757CA3979}"/>
              </a:ext>
            </a:extLst>
          </p:cNvPr>
          <p:cNvPicPr>
            <a:picLocks noChangeAspect="1"/>
          </p:cNvPicPr>
          <p:nvPr/>
        </p:nvPicPr>
        <p:blipFill>
          <a:blip r:embed="rId3"/>
          <a:stretch>
            <a:fillRect/>
          </a:stretch>
        </p:blipFill>
        <p:spPr>
          <a:xfrm rot="385678">
            <a:off x="341200" y="2054257"/>
            <a:ext cx="5525395" cy="3137946"/>
          </a:xfrm>
          <a:prstGeom prst="rect">
            <a:avLst/>
          </a:prstGeom>
        </p:spPr>
      </p:pic>
      <p:pic>
        <p:nvPicPr>
          <p:cNvPr id="10" name="Picture 9">
            <a:extLst>
              <a:ext uri="{FF2B5EF4-FFF2-40B4-BE49-F238E27FC236}">
                <a16:creationId xmlns:a16="http://schemas.microsoft.com/office/drawing/2014/main" id="{C968FCD5-F60F-432B-8596-00EB8DFD8551}"/>
              </a:ext>
            </a:extLst>
          </p:cNvPr>
          <p:cNvPicPr>
            <a:picLocks noChangeAspect="1"/>
          </p:cNvPicPr>
          <p:nvPr/>
        </p:nvPicPr>
        <p:blipFill>
          <a:blip r:embed="rId4"/>
          <a:stretch>
            <a:fillRect/>
          </a:stretch>
        </p:blipFill>
        <p:spPr>
          <a:xfrm>
            <a:off x="3937000" y="3284099"/>
            <a:ext cx="4175760" cy="3182317"/>
          </a:xfrm>
          <a:prstGeom prst="rect">
            <a:avLst/>
          </a:prstGeom>
        </p:spPr>
      </p:pic>
    </p:spTree>
    <p:extLst>
      <p:ext uri="{BB962C8B-B14F-4D97-AF65-F5344CB8AC3E}">
        <p14:creationId xmlns:p14="http://schemas.microsoft.com/office/powerpoint/2010/main" val="305515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4400" dirty="0">
                <a:solidFill>
                  <a:srgbClr val="06569D"/>
                </a:solidFill>
                <a:latin typeface="+mn-lt"/>
              </a:rPr>
              <a:t>In cold places</a:t>
            </a:r>
          </a:p>
        </p:txBody>
      </p:sp>
      <p:sp>
        <p:nvSpPr>
          <p:cNvPr id="5" name="Rectangle 4"/>
          <p:cNvSpPr/>
          <p:nvPr/>
        </p:nvSpPr>
        <p:spPr>
          <a:xfrm>
            <a:off x="2589140" y="1484707"/>
            <a:ext cx="3608532" cy="1938992"/>
          </a:xfrm>
          <a:prstGeom prst="rect">
            <a:avLst/>
          </a:prstGeom>
        </p:spPr>
        <p:txBody>
          <a:bodyPr wrap="square" lIns="0" tIns="0" rIns="0" bIns="0">
            <a:spAutoFit/>
          </a:bodyPr>
          <a:lstStyle/>
          <a:p>
            <a:pPr algn="ctr" defTabSz="914400"/>
            <a:r>
              <a:rPr lang="en-GB" dirty="0">
                <a:solidFill>
                  <a:srgbClr val="1C1C1C"/>
                </a:solidFill>
                <a:latin typeface="Twinkl"/>
              </a:rPr>
              <a:t>This is an igloo. </a:t>
            </a:r>
          </a:p>
          <a:p>
            <a:pPr algn="ctr" defTabSz="914400"/>
            <a:endParaRPr lang="en-GB" dirty="0">
              <a:solidFill>
                <a:srgbClr val="1C1C1C"/>
              </a:solidFill>
              <a:latin typeface="Twinkl"/>
            </a:endParaRPr>
          </a:p>
          <a:p>
            <a:pPr algn="ctr" defTabSz="914400"/>
            <a:r>
              <a:rPr lang="en-GB" dirty="0">
                <a:solidFill>
                  <a:srgbClr val="1C1C1C"/>
                </a:solidFill>
                <a:latin typeface="Twinkl"/>
              </a:rPr>
              <a:t>An igloo is a house made from snow and ice.</a:t>
            </a:r>
          </a:p>
          <a:p>
            <a:pPr algn="ctr" defTabSz="914400"/>
            <a:br>
              <a:rPr lang="en-GB" dirty="0">
                <a:solidFill>
                  <a:srgbClr val="1C1C1C"/>
                </a:solidFill>
                <a:latin typeface="Twinkl"/>
              </a:rPr>
            </a:br>
            <a:br>
              <a:rPr lang="en-GB" dirty="0">
                <a:solidFill>
                  <a:srgbClr val="1C1C1C"/>
                </a:solidFill>
                <a:latin typeface="Twinkl"/>
              </a:rPr>
            </a:br>
            <a:endParaRPr lang="en-GB" dirty="0">
              <a:solidFill>
                <a:srgbClr val="002060"/>
              </a:solidFill>
              <a:latin typeface="Twinkl"/>
            </a:endParaRPr>
          </a:p>
        </p:txBody>
      </p:sp>
      <p:pic>
        <p:nvPicPr>
          <p:cNvPr id="3" name="Picture 2" descr="A picture containing indoor, sitting, building, black&#10;&#10;Description automatically generated">
            <a:extLst>
              <a:ext uri="{FF2B5EF4-FFF2-40B4-BE49-F238E27FC236}">
                <a16:creationId xmlns:a16="http://schemas.microsoft.com/office/drawing/2014/main" id="{FA9D8BFE-6630-E443-BCA6-F8776CE1BF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972" y="2202817"/>
            <a:ext cx="7557025" cy="4835391"/>
          </a:xfrm>
          <a:prstGeom prst="rect">
            <a:avLst/>
          </a:prstGeom>
        </p:spPr>
      </p:pic>
    </p:spTree>
    <p:extLst>
      <p:ext uri="{BB962C8B-B14F-4D97-AF65-F5344CB8AC3E}">
        <p14:creationId xmlns:p14="http://schemas.microsoft.com/office/powerpoint/2010/main" val="332238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C4F04-9936-4D1B-8A75-AC6CA5B019DD}"/>
              </a:ext>
            </a:extLst>
          </p:cNvPr>
          <p:cNvSpPr>
            <a:spLocks noGrp="1"/>
          </p:cNvSpPr>
          <p:nvPr>
            <p:ph type="title"/>
          </p:nvPr>
        </p:nvSpPr>
        <p:spPr/>
        <p:txBody>
          <a:bodyPr/>
          <a:lstStyle/>
          <a:p>
            <a:r>
              <a:rPr lang="en-US" dirty="0"/>
              <a:t>House built on stilts</a:t>
            </a:r>
          </a:p>
        </p:txBody>
      </p:sp>
      <p:pic>
        <p:nvPicPr>
          <p:cNvPr id="4" name="Picture 3">
            <a:extLst>
              <a:ext uri="{FF2B5EF4-FFF2-40B4-BE49-F238E27FC236}">
                <a16:creationId xmlns:a16="http://schemas.microsoft.com/office/drawing/2014/main" id="{EB00D522-D821-4802-BF45-BB41E414472A}"/>
              </a:ext>
            </a:extLst>
          </p:cNvPr>
          <p:cNvPicPr>
            <a:picLocks noChangeAspect="1"/>
          </p:cNvPicPr>
          <p:nvPr/>
        </p:nvPicPr>
        <p:blipFill>
          <a:blip r:embed="rId2"/>
          <a:stretch>
            <a:fillRect/>
          </a:stretch>
        </p:blipFill>
        <p:spPr>
          <a:xfrm>
            <a:off x="1078798" y="1333122"/>
            <a:ext cx="10021699" cy="5410955"/>
          </a:xfrm>
          <a:prstGeom prst="rect">
            <a:avLst/>
          </a:prstGeom>
        </p:spPr>
      </p:pic>
    </p:spTree>
    <p:extLst>
      <p:ext uri="{BB962C8B-B14F-4D97-AF65-F5344CB8AC3E}">
        <p14:creationId xmlns:p14="http://schemas.microsoft.com/office/powerpoint/2010/main" val="3805523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98D4-28EA-4398-8437-09109E59E324}"/>
              </a:ext>
            </a:extLst>
          </p:cNvPr>
          <p:cNvSpPr>
            <a:spLocks noGrp="1"/>
          </p:cNvSpPr>
          <p:nvPr>
            <p:ph type="title"/>
          </p:nvPr>
        </p:nvSpPr>
        <p:spPr/>
        <p:txBody>
          <a:bodyPr/>
          <a:lstStyle/>
          <a:p>
            <a:r>
              <a:rPr lang="en-US" dirty="0"/>
              <a:t>House boat</a:t>
            </a:r>
          </a:p>
        </p:txBody>
      </p:sp>
      <p:pic>
        <p:nvPicPr>
          <p:cNvPr id="4" name="Picture 3">
            <a:extLst>
              <a:ext uri="{FF2B5EF4-FFF2-40B4-BE49-F238E27FC236}">
                <a16:creationId xmlns:a16="http://schemas.microsoft.com/office/drawing/2014/main" id="{650B0F0F-E4DD-4A3B-AA25-A063CE9B39EA}"/>
              </a:ext>
            </a:extLst>
          </p:cNvPr>
          <p:cNvPicPr>
            <a:picLocks noChangeAspect="1"/>
          </p:cNvPicPr>
          <p:nvPr/>
        </p:nvPicPr>
        <p:blipFill>
          <a:blip r:embed="rId2"/>
          <a:stretch>
            <a:fillRect/>
          </a:stretch>
        </p:blipFill>
        <p:spPr>
          <a:xfrm>
            <a:off x="1564640" y="1367714"/>
            <a:ext cx="8686800" cy="5155005"/>
          </a:xfrm>
          <a:prstGeom prst="rect">
            <a:avLst/>
          </a:prstGeom>
        </p:spPr>
      </p:pic>
    </p:spTree>
    <p:extLst>
      <p:ext uri="{BB962C8B-B14F-4D97-AF65-F5344CB8AC3E}">
        <p14:creationId xmlns:p14="http://schemas.microsoft.com/office/powerpoint/2010/main" val="3824045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7C47-E40D-4A94-8590-24F4AD9ED854}"/>
              </a:ext>
            </a:extLst>
          </p:cNvPr>
          <p:cNvSpPr>
            <a:spLocks noGrp="1"/>
          </p:cNvSpPr>
          <p:nvPr>
            <p:ph type="title"/>
          </p:nvPr>
        </p:nvSpPr>
        <p:spPr/>
        <p:txBody>
          <a:bodyPr/>
          <a:lstStyle/>
          <a:p>
            <a:r>
              <a:rPr lang="en-US" dirty="0"/>
              <a:t>Multistoried building</a:t>
            </a:r>
          </a:p>
        </p:txBody>
      </p:sp>
      <p:pic>
        <p:nvPicPr>
          <p:cNvPr id="4" name="Picture 3">
            <a:extLst>
              <a:ext uri="{FF2B5EF4-FFF2-40B4-BE49-F238E27FC236}">
                <a16:creationId xmlns:a16="http://schemas.microsoft.com/office/drawing/2014/main" id="{8E836665-EC52-4F46-B832-E9AAB8D5868E}"/>
              </a:ext>
            </a:extLst>
          </p:cNvPr>
          <p:cNvPicPr>
            <a:picLocks noChangeAspect="1"/>
          </p:cNvPicPr>
          <p:nvPr/>
        </p:nvPicPr>
        <p:blipFill>
          <a:blip r:embed="rId2"/>
          <a:stretch>
            <a:fillRect/>
          </a:stretch>
        </p:blipFill>
        <p:spPr>
          <a:xfrm>
            <a:off x="1686560" y="1224145"/>
            <a:ext cx="8849360" cy="5553687"/>
          </a:xfrm>
          <a:prstGeom prst="rect">
            <a:avLst/>
          </a:prstGeom>
        </p:spPr>
      </p:pic>
    </p:spTree>
    <p:extLst>
      <p:ext uri="{BB962C8B-B14F-4D97-AF65-F5344CB8AC3E}">
        <p14:creationId xmlns:p14="http://schemas.microsoft.com/office/powerpoint/2010/main" val="409365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851FF-0613-4279-BF34-03FA06846C8B}"/>
              </a:ext>
            </a:extLst>
          </p:cNvPr>
          <p:cNvSpPr>
            <a:spLocks noGrp="1"/>
          </p:cNvSpPr>
          <p:nvPr>
            <p:ph type="title"/>
          </p:nvPr>
        </p:nvSpPr>
        <p:spPr/>
        <p:txBody>
          <a:bodyPr/>
          <a:lstStyle/>
          <a:p>
            <a:r>
              <a:rPr lang="en-US" dirty="0"/>
              <a:t>Hut</a:t>
            </a:r>
          </a:p>
        </p:txBody>
      </p:sp>
      <p:pic>
        <p:nvPicPr>
          <p:cNvPr id="4" name="Picture 3">
            <a:extLst>
              <a:ext uri="{FF2B5EF4-FFF2-40B4-BE49-F238E27FC236}">
                <a16:creationId xmlns:a16="http://schemas.microsoft.com/office/drawing/2014/main" id="{AB172726-1611-49F4-A51B-288D17561FD7}"/>
              </a:ext>
            </a:extLst>
          </p:cNvPr>
          <p:cNvPicPr>
            <a:picLocks noChangeAspect="1"/>
          </p:cNvPicPr>
          <p:nvPr/>
        </p:nvPicPr>
        <p:blipFill>
          <a:blip r:embed="rId2"/>
          <a:stretch>
            <a:fillRect/>
          </a:stretch>
        </p:blipFill>
        <p:spPr>
          <a:xfrm>
            <a:off x="1625600" y="1225667"/>
            <a:ext cx="8920480" cy="5503899"/>
          </a:xfrm>
          <a:prstGeom prst="rect">
            <a:avLst/>
          </a:prstGeom>
        </p:spPr>
      </p:pic>
    </p:spTree>
    <p:extLst>
      <p:ext uri="{BB962C8B-B14F-4D97-AF65-F5344CB8AC3E}">
        <p14:creationId xmlns:p14="http://schemas.microsoft.com/office/powerpoint/2010/main" val="99179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3950-B26F-4AB5-9D70-554C3FB95C69}"/>
              </a:ext>
            </a:extLst>
          </p:cNvPr>
          <p:cNvSpPr>
            <a:spLocks noGrp="1"/>
          </p:cNvSpPr>
          <p:nvPr>
            <p:ph type="title"/>
          </p:nvPr>
        </p:nvSpPr>
        <p:spPr/>
        <p:txBody>
          <a:bodyPr/>
          <a:lstStyle/>
          <a:p>
            <a:r>
              <a:rPr lang="en-US" dirty="0"/>
              <a:t>Tent (when go camping)</a:t>
            </a:r>
          </a:p>
        </p:txBody>
      </p:sp>
      <p:pic>
        <p:nvPicPr>
          <p:cNvPr id="4" name="Picture 3">
            <a:extLst>
              <a:ext uri="{FF2B5EF4-FFF2-40B4-BE49-F238E27FC236}">
                <a16:creationId xmlns:a16="http://schemas.microsoft.com/office/drawing/2014/main" id="{096C9EE1-5BAA-4896-B18F-4E630BA3B712}"/>
              </a:ext>
            </a:extLst>
          </p:cNvPr>
          <p:cNvPicPr>
            <a:picLocks noChangeAspect="1"/>
          </p:cNvPicPr>
          <p:nvPr/>
        </p:nvPicPr>
        <p:blipFill>
          <a:blip r:embed="rId2"/>
          <a:stretch>
            <a:fillRect/>
          </a:stretch>
        </p:blipFill>
        <p:spPr>
          <a:xfrm>
            <a:off x="1117601" y="1320800"/>
            <a:ext cx="9922564" cy="5428125"/>
          </a:xfrm>
          <a:prstGeom prst="rect">
            <a:avLst/>
          </a:prstGeom>
        </p:spPr>
      </p:pic>
    </p:spTree>
    <p:extLst>
      <p:ext uri="{BB962C8B-B14F-4D97-AF65-F5344CB8AC3E}">
        <p14:creationId xmlns:p14="http://schemas.microsoft.com/office/powerpoint/2010/main" val="1510342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F84BE2-1B98-457F-AA76-B7C69C0E1D3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62667" y="114556"/>
            <a:ext cx="11018133" cy="6628888"/>
          </a:xfrm>
          <a:prstGeom prst="rect">
            <a:avLst/>
          </a:prstGeom>
        </p:spPr>
      </p:pic>
      <p:pic>
        <p:nvPicPr>
          <p:cNvPr id="7" name="Picture 6">
            <a:extLst>
              <a:ext uri="{FF2B5EF4-FFF2-40B4-BE49-F238E27FC236}">
                <a16:creationId xmlns:a16="http://schemas.microsoft.com/office/drawing/2014/main" id="{0BF3D0ED-C352-4027-A1EA-5323CB33E3F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02422" y="0"/>
            <a:ext cx="2778233" cy="1239520"/>
          </a:xfrm>
          <a:prstGeom prst="rect">
            <a:avLst/>
          </a:prstGeom>
        </p:spPr>
      </p:pic>
      <p:sp>
        <p:nvSpPr>
          <p:cNvPr id="8" name="TextBox 7">
            <a:extLst>
              <a:ext uri="{FF2B5EF4-FFF2-40B4-BE49-F238E27FC236}">
                <a16:creationId xmlns:a16="http://schemas.microsoft.com/office/drawing/2014/main" id="{1799651C-C4E0-4C68-94E3-7ACC9D1ED2A6}"/>
              </a:ext>
            </a:extLst>
          </p:cNvPr>
          <p:cNvSpPr txBox="1"/>
          <p:nvPr/>
        </p:nvSpPr>
        <p:spPr>
          <a:xfrm>
            <a:off x="5400186" y="323606"/>
            <a:ext cx="5049374" cy="523220"/>
          </a:xfrm>
          <a:prstGeom prst="rect">
            <a:avLst/>
          </a:prstGeom>
          <a:noFill/>
        </p:spPr>
        <p:txBody>
          <a:bodyPr wrap="square" rtlCol="0">
            <a:spAutoFit/>
          </a:bodyPr>
          <a:lstStyle/>
          <a:p>
            <a:r>
              <a:rPr lang="en-GB" sz="2800" b="1" i="1" dirty="0">
                <a:solidFill>
                  <a:srgbClr val="FF0000"/>
                </a:solidFill>
                <a:highlight>
                  <a:srgbClr val="FFFF00"/>
                </a:highlight>
              </a:rPr>
              <a:t>Would you like to live here?</a:t>
            </a:r>
            <a:endParaRPr lang="en-US" sz="2800" b="1" i="1" dirty="0">
              <a:solidFill>
                <a:srgbClr val="FF0000"/>
              </a:solidFill>
              <a:highlight>
                <a:srgbClr val="FFFF00"/>
              </a:highlight>
            </a:endParaRPr>
          </a:p>
        </p:txBody>
      </p:sp>
    </p:spTree>
    <p:extLst>
      <p:ext uri="{BB962C8B-B14F-4D97-AF65-F5344CB8AC3E}">
        <p14:creationId xmlns:p14="http://schemas.microsoft.com/office/powerpoint/2010/main" val="271548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AB15-D6BD-491F-BFF8-04E5FBF40C83}"/>
              </a:ext>
            </a:extLst>
          </p:cNvPr>
          <p:cNvSpPr>
            <a:spLocks noGrp="1"/>
          </p:cNvSpPr>
          <p:nvPr>
            <p:ph type="title"/>
          </p:nvPr>
        </p:nvSpPr>
        <p:spPr/>
        <p:txBody>
          <a:bodyPr/>
          <a:lstStyle/>
          <a:p>
            <a:r>
              <a:rPr lang="en-GB" b="1" dirty="0">
                <a:solidFill>
                  <a:srgbClr val="00B050"/>
                </a:solidFill>
              </a:rPr>
              <a:t>Suggested answer</a:t>
            </a:r>
            <a:endParaRPr lang="en-US" b="1" dirty="0">
              <a:solidFill>
                <a:srgbClr val="00B050"/>
              </a:solidFill>
            </a:endParaRPr>
          </a:p>
        </p:txBody>
      </p:sp>
      <p:sp>
        <p:nvSpPr>
          <p:cNvPr id="3" name="Content Placeholder 2">
            <a:extLst>
              <a:ext uri="{FF2B5EF4-FFF2-40B4-BE49-F238E27FC236}">
                <a16:creationId xmlns:a16="http://schemas.microsoft.com/office/drawing/2014/main" id="{A79A652D-15DD-4272-B6B4-107E7A42FE7B}"/>
              </a:ext>
            </a:extLst>
          </p:cNvPr>
          <p:cNvSpPr>
            <a:spLocks noGrp="1"/>
          </p:cNvSpPr>
          <p:nvPr>
            <p:ph idx="1"/>
          </p:nvPr>
        </p:nvSpPr>
        <p:spPr>
          <a:xfrm>
            <a:off x="1024128" y="1912883"/>
            <a:ext cx="10411127" cy="4561489"/>
          </a:xfrm>
        </p:spPr>
        <p:txBody>
          <a:bodyPr>
            <a:normAutofit lnSpcReduction="10000"/>
          </a:bodyPr>
          <a:lstStyle/>
          <a:p>
            <a:pPr algn="just">
              <a:lnSpc>
                <a:spcPct val="114000"/>
              </a:lnSpc>
            </a:pPr>
            <a:r>
              <a:rPr lang="en-US" b="1" i="1" dirty="0">
                <a:solidFill>
                  <a:srgbClr val="333333"/>
                </a:solidFill>
                <a:effectLst/>
                <a:latin typeface="Roboto" panose="02000000000000000000" pitchFamily="2" charset="0"/>
              </a:rPr>
              <a:t>Student 1: </a:t>
            </a:r>
            <a:r>
              <a:rPr lang="en-US" b="0" i="0" dirty="0">
                <a:solidFill>
                  <a:srgbClr val="333333"/>
                </a:solidFill>
                <a:effectLst/>
                <a:latin typeface="Roboto" panose="02000000000000000000" pitchFamily="2" charset="0"/>
              </a:rPr>
              <a:t>Hey, have you seen those pictures of the forests in Lapland, Sweden in the winter? They look so beautiful!</a:t>
            </a:r>
          </a:p>
          <a:p>
            <a:pPr algn="just">
              <a:lnSpc>
                <a:spcPct val="114000"/>
              </a:lnSpc>
            </a:pPr>
            <a:r>
              <a:rPr lang="en-US" b="1" i="1" dirty="0">
                <a:solidFill>
                  <a:srgbClr val="333333"/>
                </a:solidFill>
                <a:latin typeface="Roboto" panose="02000000000000000000" pitchFamily="2" charset="0"/>
              </a:rPr>
              <a:t>Student 2:</a:t>
            </a:r>
            <a:r>
              <a:rPr lang="en-US" b="0" i="0" dirty="0">
                <a:solidFill>
                  <a:srgbClr val="333333"/>
                </a:solidFill>
                <a:effectLst/>
                <a:latin typeface="Roboto" panose="02000000000000000000" pitchFamily="2" charset="0"/>
              </a:rPr>
              <a:t> Yeah, I've seen them. But do you think you would actually want to live there?</a:t>
            </a:r>
          </a:p>
          <a:p>
            <a:pPr algn="just">
              <a:lnSpc>
                <a:spcPct val="114000"/>
              </a:lnSpc>
            </a:pPr>
            <a:r>
              <a:rPr lang="en-US" b="1" i="1" dirty="0">
                <a:solidFill>
                  <a:srgbClr val="333333"/>
                </a:solidFill>
                <a:latin typeface="Roboto" panose="02000000000000000000" pitchFamily="2" charset="0"/>
              </a:rPr>
              <a:t>Student 1: </a:t>
            </a:r>
            <a:r>
              <a:rPr lang="en-US" b="0" i="0" dirty="0">
                <a:solidFill>
                  <a:srgbClr val="333333"/>
                </a:solidFill>
                <a:effectLst/>
                <a:latin typeface="Roboto" panose="02000000000000000000" pitchFamily="2" charset="0"/>
              </a:rPr>
              <a:t>I think it would be amazing to live in the middle of a snowy forest, surrounded by all that natural beauty.</a:t>
            </a:r>
          </a:p>
          <a:p>
            <a:pPr algn="just">
              <a:lnSpc>
                <a:spcPct val="114000"/>
              </a:lnSpc>
            </a:pPr>
            <a:r>
              <a:rPr lang="en-US" b="1" i="1" dirty="0">
                <a:solidFill>
                  <a:srgbClr val="333333"/>
                </a:solidFill>
                <a:latin typeface="Roboto" panose="02000000000000000000" pitchFamily="2" charset="0"/>
              </a:rPr>
              <a:t>Student 2:</a:t>
            </a:r>
            <a:r>
              <a:rPr lang="en-US" b="0" i="0" dirty="0">
                <a:solidFill>
                  <a:srgbClr val="333333"/>
                </a:solidFill>
                <a:effectLst/>
                <a:latin typeface="Roboto" panose="02000000000000000000" pitchFamily="2" charset="0"/>
              </a:rPr>
              <a:t> But what about the cold? It gets really cold in Lapland in the winter, and it's dark most of the day.</a:t>
            </a:r>
          </a:p>
          <a:p>
            <a:pPr algn="just">
              <a:lnSpc>
                <a:spcPct val="114000"/>
              </a:lnSpc>
            </a:pPr>
            <a:r>
              <a:rPr lang="en-US" b="1" i="1" dirty="0">
                <a:solidFill>
                  <a:srgbClr val="333333"/>
                </a:solidFill>
                <a:latin typeface="Roboto" panose="02000000000000000000" pitchFamily="2" charset="0"/>
              </a:rPr>
              <a:t>Student 1:</a:t>
            </a:r>
            <a:r>
              <a:rPr lang="en-US" b="0" i="0" dirty="0">
                <a:solidFill>
                  <a:srgbClr val="333333"/>
                </a:solidFill>
                <a:effectLst/>
                <a:latin typeface="Roboto" panose="02000000000000000000" pitchFamily="2" charset="0"/>
              </a:rPr>
              <a:t> Yeah, but I think it would be worth it. Imagine waking up every morning to that view, and being able to go on long hikes through the forest.</a:t>
            </a:r>
          </a:p>
          <a:p>
            <a:pPr>
              <a:lnSpc>
                <a:spcPct val="114000"/>
              </a:lnSpc>
            </a:pPr>
            <a:endParaRPr lang="en-US" dirty="0"/>
          </a:p>
        </p:txBody>
      </p:sp>
    </p:spTree>
    <p:extLst>
      <p:ext uri="{BB962C8B-B14F-4D97-AF65-F5344CB8AC3E}">
        <p14:creationId xmlns:p14="http://schemas.microsoft.com/office/powerpoint/2010/main" val="1206650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12000"/>
            <a:lum/>
          </a:blip>
          <a:srcRect/>
          <a:stretch>
            <a:fillRect t="-4000" b="-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1F15-4CEF-46B0-A128-5C0D0175CA71}"/>
              </a:ext>
            </a:extLst>
          </p:cNvPr>
          <p:cNvSpPr>
            <a:spLocks noGrp="1"/>
          </p:cNvSpPr>
          <p:nvPr>
            <p:ph type="title"/>
          </p:nvPr>
        </p:nvSpPr>
        <p:spPr/>
        <p:txBody>
          <a:bodyPr>
            <a:normAutofit/>
          </a:bodyPr>
          <a:lstStyle/>
          <a:p>
            <a:pPr algn="just"/>
            <a:r>
              <a:rPr lang="en-GB" sz="4000" b="1" dirty="0">
                <a:solidFill>
                  <a:srgbClr val="00B050"/>
                </a:solidFill>
              </a:rPr>
              <a:t>Did people use to live in this place 1,000 years ago?</a:t>
            </a:r>
            <a:endParaRPr lang="en-US" sz="4000" b="1" dirty="0">
              <a:solidFill>
                <a:srgbClr val="00B050"/>
              </a:solidFill>
            </a:endParaRPr>
          </a:p>
        </p:txBody>
      </p:sp>
      <p:sp>
        <p:nvSpPr>
          <p:cNvPr id="9" name="Content Placeholder 8">
            <a:extLst>
              <a:ext uri="{FF2B5EF4-FFF2-40B4-BE49-F238E27FC236}">
                <a16:creationId xmlns:a16="http://schemas.microsoft.com/office/drawing/2014/main" id="{2771E60D-6019-45C6-BAFD-4F78686110FC}"/>
              </a:ext>
            </a:extLst>
          </p:cNvPr>
          <p:cNvSpPr>
            <a:spLocks noGrp="1"/>
          </p:cNvSpPr>
          <p:nvPr>
            <p:ph idx="1"/>
          </p:nvPr>
        </p:nvSpPr>
        <p:spPr>
          <a:xfrm>
            <a:off x="1024128" y="2286000"/>
            <a:ext cx="10484700" cy="4023360"/>
          </a:xfrm>
        </p:spPr>
        <p:txBody>
          <a:bodyPr>
            <a:normAutofit/>
          </a:bodyPr>
          <a:lstStyle/>
          <a:p>
            <a:r>
              <a:rPr lang="en-US" sz="3600" dirty="0"/>
              <a:t>1. _____ ate fish from the Arctic Ocean </a:t>
            </a:r>
          </a:p>
          <a:p>
            <a:r>
              <a:rPr lang="en-US" sz="3600" dirty="0"/>
              <a:t>2. _____ lived on small farms </a:t>
            </a:r>
          </a:p>
          <a:p>
            <a:r>
              <a:rPr lang="en-US" sz="3600" dirty="0"/>
              <a:t>3. _____ followed groups of animals, such as reindeer</a:t>
            </a:r>
          </a:p>
          <a:p>
            <a:r>
              <a:rPr lang="en-US" sz="3600" dirty="0"/>
              <a:t>4. _____ lived in houses made of wood</a:t>
            </a:r>
          </a:p>
          <a:p>
            <a:r>
              <a:rPr lang="en-US" sz="3600" dirty="0"/>
              <a:t>5. _____ had their own language and customs</a:t>
            </a:r>
          </a:p>
        </p:txBody>
      </p:sp>
    </p:spTree>
    <p:extLst>
      <p:ext uri="{BB962C8B-B14F-4D97-AF65-F5344CB8AC3E}">
        <p14:creationId xmlns:p14="http://schemas.microsoft.com/office/powerpoint/2010/main" val="239529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A84-15AF-443A-9B36-B0A8D12FC781}"/>
              </a:ext>
            </a:extLst>
          </p:cNvPr>
          <p:cNvSpPr>
            <a:spLocks noGrp="1"/>
          </p:cNvSpPr>
          <p:nvPr>
            <p:ph type="title"/>
          </p:nvPr>
        </p:nvSpPr>
        <p:spPr/>
        <p:txBody>
          <a:bodyPr>
            <a:noAutofit/>
          </a:bodyPr>
          <a:lstStyle/>
          <a:p>
            <a:r>
              <a:rPr lang="en-US" sz="4000" b="1" i="0" dirty="0">
                <a:solidFill>
                  <a:srgbClr val="00B050"/>
                </a:solidFill>
                <a:effectLst/>
                <a:latin typeface="Roboto" panose="02000000000000000000" pitchFamily="2" charset="0"/>
              </a:rPr>
              <a:t>Listen to a talk about the Sami people and choose the main idea.</a:t>
            </a:r>
            <a:endParaRPr lang="en-US" sz="4000" dirty="0">
              <a:solidFill>
                <a:srgbClr val="00B050"/>
              </a:solidFill>
            </a:endParaRPr>
          </a:p>
        </p:txBody>
      </p:sp>
      <p:sp>
        <p:nvSpPr>
          <p:cNvPr id="3" name="Content Placeholder 2">
            <a:extLst>
              <a:ext uri="{FF2B5EF4-FFF2-40B4-BE49-F238E27FC236}">
                <a16:creationId xmlns:a16="http://schemas.microsoft.com/office/drawing/2014/main" id="{41C55D95-39E0-40A9-BB23-58C4DF715C78}"/>
              </a:ext>
            </a:extLst>
          </p:cNvPr>
          <p:cNvSpPr>
            <a:spLocks noGrp="1"/>
          </p:cNvSpPr>
          <p:nvPr>
            <p:ph idx="1"/>
          </p:nvPr>
        </p:nvSpPr>
        <p:spPr>
          <a:xfrm>
            <a:off x="1024128" y="2286000"/>
            <a:ext cx="10652865" cy="4023360"/>
          </a:xfrm>
        </p:spPr>
        <p:txBody>
          <a:bodyPr>
            <a:normAutofit/>
          </a:bodyPr>
          <a:lstStyle/>
          <a:p>
            <a:pPr marL="514350" indent="-514350" algn="just">
              <a:lnSpc>
                <a:spcPct val="114000"/>
              </a:lnSpc>
              <a:buFont typeface="+mj-lt"/>
              <a:buAutoNum type="alphaLcPeriod"/>
            </a:pPr>
            <a:r>
              <a:rPr lang="en-US" sz="3200" b="0" i="0" dirty="0">
                <a:solidFill>
                  <a:srgbClr val="333333"/>
                </a:solidFill>
                <a:effectLst/>
                <a:latin typeface="Roboto" panose="02000000000000000000" pitchFamily="2" charset="0"/>
              </a:rPr>
              <a:t>The Sami people depend on animals, especially reindeer, to make a living.</a:t>
            </a:r>
          </a:p>
          <a:p>
            <a:pPr marL="514350" indent="-514350" algn="just">
              <a:lnSpc>
                <a:spcPct val="114000"/>
              </a:lnSpc>
              <a:buFont typeface="+mj-lt"/>
              <a:buAutoNum type="alphaLcPeriod"/>
            </a:pPr>
            <a:r>
              <a:rPr lang="en-US" sz="3200" b="0" i="0" dirty="0">
                <a:solidFill>
                  <a:srgbClr val="333333"/>
                </a:solidFill>
                <a:effectLst/>
                <a:latin typeface="Roboto" panose="02000000000000000000" pitchFamily="2" charset="0"/>
              </a:rPr>
              <a:t>Life is changing for the Sami people, but some of them still live in traditional ways.</a:t>
            </a:r>
          </a:p>
          <a:p>
            <a:pPr marL="514350" indent="-514350" algn="just">
              <a:lnSpc>
                <a:spcPct val="114000"/>
              </a:lnSpc>
              <a:buFont typeface="+mj-lt"/>
              <a:buAutoNum type="alphaLcPeriod"/>
            </a:pPr>
            <a:r>
              <a:rPr lang="en-US" sz="3200" b="0" i="0" dirty="0">
                <a:solidFill>
                  <a:srgbClr val="333333"/>
                </a:solidFill>
                <a:effectLst/>
                <a:latin typeface="Roboto" panose="02000000000000000000" pitchFamily="2" charset="0"/>
              </a:rPr>
              <a:t>Many young Sami people want to attend a university and choose a career.</a:t>
            </a:r>
          </a:p>
          <a:p>
            <a:pPr marL="0" indent="0" algn="just">
              <a:buNone/>
            </a:pPr>
            <a:endParaRPr lang="en-US" sz="3200" dirty="0"/>
          </a:p>
        </p:txBody>
      </p:sp>
      <p:sp>
        <p:nvSpPr>
          <p:cNvPr id="4" name="Oval 3">
            <a:extLst>
              <a:ext uri="{FF2B5EF4-FFF2-40B4-BE49-F238E27FC236}">
                <a16:creationId xmlns:a16="http://schemas.microsoft.com/office/drawing/2014/main" id="{3ECC8D03-9885-4143-8C76-A7C0EB363F43}"/>
              </a:ext>
            </a:extLst>
          </p:cNvPr>
          <p:cNvSpPr/>
          <p:nvPr/>
        </p:nvSpPr>
        <p:spPr>
          <a:xfrm>
            <a:off x="851338" y="3636579"/>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enw_sb02_u09_045">
            <a:hlinkClick r:id="" action="ppaction://media"/>
            <a:extLst>
              <a:ext uri="{FF2B5EF4-FFF2-40B4-BE49-F238E27FC236}">
                <a16:creationId xmlns:a16="http://schemas.microsoft.com/office/drawing/2014/main" id="{F4933C87-263C-4D5E-926A-5632B51875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26133" y="323606"/>
            <a:ext cx="406400" cy="406400"/>
          </a:xfrm>
          <a:prstGeom prst="rect">
            <a:avLst/>
          </a:prstGeom>
        </p:spPr>
      </p:pic>
    </p:spTree>
    <p:extLst>
      <p:ext uri="{BB962C8B-B14F-4D97-AF65-F5344CB8AC3E}">
        <p14:creationId xmlns:p14="http://schemas.microsoft.com/office/powerpoint/2010/main" val="53394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944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5"/>
                </p:tgtEl>
              </p:cMediaNode>
            </p:audio>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3A57-4DD7-4DA0-8FF3-59223F6392B6}"/>
              </a:ext>
            </a:extLst>
          </p:cNvPr>
          <p:cNvSpPr>
            <a:spLocks noGrp="1"/>
          </p:cNvSpPr>
          <p:nvPr>
            <p:ph type="title"/>
          </p:nvPr>
        </p:nvSpPr>
        <p:spPr>
          <a:xfrm>
            <a:off x="1129231" y="-78828"/>
            <a:ext cx="9720072" cy="1499616"/>
          </a:xfrm>
        </p:spPr>
        <p:txBody>
          <a:bodyPr>
            <a:normAutofit/>
          </a:bodyPr>
          <a:lstStyle/>
          <a:p>
            <a:r>
              <a:rPr lang="en-GB" sz="4000" b="1" dirty="0">
                <a:solidFill>
                  <a:srgbClr val="00B050"/>
                </a:solidFill>
              </a:rPr>
              <a:t>Audio script (track 45)</a:t>
            </a:r>
            <a:endParaRPr lang="en-US" sz="4000" b="1" dirty="0">
              <a:solidFill>
                <a:srgbClr val="00B050"/>
              </a:solidFill>
            </a:endParaRPr>
          </a:p>
        </p:txBody>
      </p:sp>
      <p:sp>
        <p:nvSpPr>
          <p:cNvPr id="3" name="Content Placeholder 2">
            <a:extLst>
              <a:ext uri="{FF2B5EF4-FFF2-40B4-BE49-F238E27FC236}">
                <a16:creationId xmlns:a16="http://schemas.microsoft.com/office/drawing/2014/main" id="{9FB6BDE7-B242-4EA2-98AC-036E1002577E}"/>
              </a:ext>
            </a:extLst>
          </p:cNvPr>
          <p:cNvSpPr>
            <a:spLocks noGrp="1"/>
          </p:cNvSpPr>
          <p:nvPr>
            <p:ph idx="1"/>
          </p:nvPr>
        </p:nvSpPr>
        <p:spPr>
          <a:xfrm>
            <a:off x="1024127" y="1219201"/>
            <a:ext cx="10600313" cy="5549462"/>
          </a:xfrm>
        </p:spPr>
        <p:txBody>
          <a:bodyPr>
            <a:normAutofit fontScale="70000" lnSpcReduction="20000"/>
          </a:bodyPr>
          <a:lstStyle/>
          <a:p>
            <a:pPr algn="just">
              <a:lnSpc>
                <a:spcPct val="134000"/>
              </a:lnSpc>
            </a:pPr>
            <a:r>
              <a:rPr lang="en-US" sz="2400" b="1" i="0" dirty="0">
                <a:solidFill>
                  <a:srgbClr val="242021"/>
                </a:solidFill>
                <a:effectLst/>
                <a:latin typeface="HelveticaLTStd-BoldCond"/>
              </a:rPr>
              <a:t>Narrator: </a:t>
            </a:r>
            <a:r>
              <a:rPr lang="en-US" sz="2400" i="0" dirty="0">
                <a:solidFill>
                  <a:srgbClr val="242021"/>
                </a:solidFill>
                <a:effectLst/>
                <a:latin typeface="HelveticaLTStd-LightCond"/>
              </a:rPr>
              <a:t>Imagine living at the top of northern Europe—in the cold, snowy land that extends from Norway across parts of Sweden, Finland, and Russia. It’s the land of the Sami people, and it stretches to the north, far beyond the Arctic Circle.</a:t>
            </a:r>
          </a:p>
          <a:p>
            <a:pPr algn="just">
              <a:lnSpc>
                <a:spcPct val="134000"/>
              </a:lnSpc>
            </a:pPr>
            <a:r>
              <a:rPr lang="en-US" sz="2400" i="0" dirty="0">
                <a:solidFill>
                  <a:srgbClr val="242021"/>
                </a:solidFill>
                <a:effectLst/>
                <a:latin typeface="HelveticaLTStd-LightCond"/>
              </a:rPr>
              <a:t>Traditionally, the Sami people depended on reindeer for much of their food, clothing, and protection from the cold. Instead of living in one place, the Sami people used to follow large groups, or herds, of reindeer as they searched for food. When the reindeer stopped, the Sami people put up tents to sleep in—tents made from reindeer skins.</a:t>
            </a:r>
            <a:endParaRPr lang="en-US" sz="2400" dirty="0">
              <a:solidFill>
                <a:srgbClr val="242021"/>
              </a:solidFill>
              <a:latin typeface="HelveticaLTStd-LightCond"/>
            </a:endParaRPr>
          </a:p>
          <a:p>
            <a:pPr algn="just">
              <a:lnSpc>
                <a:spcPct val="134000"/>
              </a:lnSpc>
            </a:pPr>
            <a:r>
              <a:rPr lang="en-US" sz="2400" i="0" dirty="0">
                <a:solidFill>
                  <a:srgbClr val="242021"/>
                </a:solidFill>
                <a:effectLst/>
                <a:latin typeface="HelveticaLTStd-LightCond"/>
              </a:rPr>
              <a:t>These days, only a few Sami people herd reindeer in this way, and only a few still speak the Sami language. Now, they feed the animals on farms with fences so the reindeer can’t escape. And like people everywhere, many Sami people don’t want to live in  traditional ways. They want to explore the world, attend a university, and choose a career for themselves.</a:t>
            </a:r>
          </a:p>
          <a:p>
            <a:pPr algn="just">
              <a:lnSpc>
                <a:spcPct val="134000"/>
              </a:lnSpc>
            </a:pPr>
            <a:r>
              <a:rPr lang="en-US" sz="2400" i="0" dirty="0">
                <a:solidFill>
                  <a:srgbClr val="242021"/>
                </a:solidFill>
                <a:effectLst/>
                <a:latin typeface="HelveticaLTStd-LightCond"/>
              </a:rPr>
              <a:t>For families that maintain a traditional lifestyle, however, life without reindeer is difficult to imagine. They’ve had to adapt to new technology and new laws for land use. Despite these changes, though, the work they do, the food they eat, and the customs they maintain are nearly the same as they have been for thousands of years.</a:t>
            </a:r>
            <a:endParaRPr lang="en-US" sz="1800" dirty="0"/>
          </a:p>
        </p:txBody>
      </p:sp>
      <p:pic>
        <p:nvPicPr>
          <p:cNvPr id="4" name="enw_sb02_u09_045">
            <a:hlinkClick r:id="" action="ppaction://media"/>
            <a:extLst>
              <a:ext uri="{FF2B5EF4-FFF2-40B4-BE49-F238E27FC236}">
                <a16:creationId xmlns:a16="http://schemas.microsoft.com/office/drawing/2014/main" id="{E49F8EB3-7F4D-44C1-A25B-0EEDC1777F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26133" y="323606"/>
            <a:ext cx="406400" cy="406400"/>
          </a:xfrm>
          <a:prstGeom prst="rect">
            <a:avLst/>
          </a:prstGeom>
        </p:spPr>
      </p:pic>
    </p:spTree>
    <p:extLst>
      <p:ext uri="{BB962C8B-B14F-4D97-AF65-F5344CB8AC3E}">
        <p14:creationId xmlns:p14="http://schemas.microsoft.com/office/powerpoint/2010/main" val="252890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CB246-DB47-43A3-ACDB-AB1B21B2940F}"/>
              </a:ext>
            </a:extLst>
          </p:cNvPr>
          <p:cNvSpPr>
            <a:spLocks noGrp="1"/>
          </p:cNvSpPr>
          <p:nvPr>
            <p:ph type="title"/>
          </p:nvPr>
        </p:nvSpPr>
        <p:spPr>
          <a:xfrm>
            <a:off x="1024127" y="585216"/>
            <a:ext cx="10169389" cy="1499616"/>
          </a:xfrm>
        </p:spPr>
        <p:txBody>
          <a:bodyPr/>
          <a:lstStyle/>
          <a:p>
            <a:r>
              <a:rPr lang="en-GB" b="1" dirty="0">
                <a:solidFill>
                  <a:srgbClr val="00B050"/>
                </a:solidFill>
              </a:rPr>
              <a:t>Listen again and decide true or false </a:t>
            </a:r>
            <a:endParaRPr lang="en-US" b="1" dirty="0">
              <a:solidFill>
                <a:srgbClr val="00B050"/>
              </a:solidFill>
            </a:endParaRPr>
          </a:p>
        </p:txBody>
      </p:sp>
      <p:sp>
        <p:nvSpPr>
          <p:cNvPr id="3" name="Content Placeholder 2">
            <a:extLst>
              <a:ext uri="{FF2B5EF4-FFF2-40B4-BE49-F238E27FC236}">
                <a16:creationId xmlns:a16="http://schemas.microsoft.com/office/drawing/2014/main" id="{A2961E1F-115A-4A48-92B4-7CEFE8594D90}"/>
              </a:ext>
            </a:extLst>
          </p:cNvPr>
          <p:cNvSpPr>
            <a:spLocks noGrp="1"/>
          </p:cNvSpPr>
          <p:nvPr>
            <p:ph idx="1"/>
          </p:nvPr>
        </p:nvSpPr>
        <p:spPr>
          <a:xfrm>
            <a:off x="1024128" y="1933903"/>
            <a:ext cx="9927651" cy="4845269"/>
          </a:xfrm>
        </p:spPr>
        <p:txBody>
          <a:bodyPr/>
          <a:lstStyle/>
          <a:p>
            <a:pPr algn="l">
              <a:lnSpc>
                <a:spcPct val="150000"/>
              </a:lnSpc>
              <a:spcAft>
                <a:spcPts val="1800"/>
              </a:spcAft>
              <a:tabLst>
                <a:tab pos="7715250" algn="l"/>
                <a:tab pos="7977188" algn="l"/>
                <a:tab pos="8250238" algn="l"/>
                <a:tab pos="9417050" algn="l"/>
              </a:tabLst>
            </a:pPr>
            <a:r>
              <a:rPr lang="en-US" sz="2400" b="0" i="0" dirty="0">
                <a:solidFill>
                  <a:srgbClr val="333333"/>
                </a:solidFill>
                <a:effectLst/>
                <a:latin typeface="Roboto" panose="02000000000000000000" pitchFamily="2" charset="0"/>
              </a:rPr>
              <a:t>1. Traditionally, the Sami people stayed and lived in one place.         </a:t>
            </a:r>
          </a:p>
          <a:p>
            <a:pPr algn="l">
              <a:lnSpc>
                <a:spcPct val="150000"/>
              </a:lnSpc>
              <a:spcAft>
                <a:spcPts val="1800"/>
              </a:spcAft>
            </a:pPr>
            <a:r>
              <a:rPr lang="en-US" sz="2400" b="0" i="0" dirty="0">
                <a:solidFill>
                  <a:srgbClr val="333333"/>
                </a:solidFill>
                <a:effectLst/>
                <a:latin typeface="Roboto" panose="02000000000000000000" pitchFamily="2" charset="0"/>
              </a:rPr>
              <a:t>2. Reindeer were used by the Sami people for food and clothing.          </a:t>
            </a:r>
          </a:p>
          <a:p>
            <a:pPr algn="l">
              <a:lnSpc>
                <a:spcPct val="150000"/>
              </a:lnSpc>
              <a:spcBef>
                <a:spcPts val="0"/>
              </a:spcBef>
              <a:spcAft>
                <a:spcPts val="1800"/>
              </a:spcAft>
            </a:pPr>
            <a:r>
              <a:rPr lang="en-US" sz="2400" b="0" i="0" dirty="0">
                <a:solidFill>
                  <a:srgbClr val="333333"/>
                </a:solidFill>
                <a:effectLst/>
                <a:latin typeface="Roboto" panose="02000000000000000000" pitchFamily="2" charset="0"/>
              </a:rPr>
              <a:t>3. Most Sami people still live in the traditional way.          </a:t>
            </a:r>
          </a:p>
          <a:p>
            <a:pPr algn="l">
              <a:lnSpc>
                <a:spcPct val="150000"/>
              </a:lnSpc>
              <a:spcBef>
                <a:spcPts val="0"/>
              </a:spcBef>
              <a:spcAft>
                <a:spcPts val="0"/>
              </a:spcAft>
            </a:pPr>
            <a:r>
              <a:rPr lang="en-US" sz="2400" b="0" i="0" dirty="0">
                <a:solidFill>
                  <a:srgbClr val="333333"/>
                </a:solidFill>
                <a:effectLst/>
                <a:latin typeface="Roboto" panose="02000000000000000000" pitchFamily="2" charset="0"/>
              </a:rPr>
              <a:t>4. Some Sami people now raise reindeer on farms.    </a:t>
            </a:r>
          </a:p>
          <a:p>
            <a:pPr algn="l">
              <a:lnSpc>
                <a:spcPct val="150000"/>
              </a:lnSpc>
              <a:spcBef>
                <a:spcPts val="0"/>
              </a:spcBef>
              <a:spcAft>
                <a:spcPts val="0"/>
              </a:spcAft>
            </a:pPr>
            <a:r>
              <a:rPr lang="en-US" sz="2400" b="0" i="0" dirty="0">
                <a:solidFill>
                  <a:srgbClr val="333333"/>
                </a:solidFill>
                <a:effectLst/>
                <a:latin typeface="Roboto" panose="02000000000000000000" pitchFamily="2" charset="0"/>
              </a:rPr>
              <a:t>5. New laws affect the way Sami people may use land.</a:t>
            </a:r>
          </a:p>
          <a:p>
            <a:pPr>
              <a:lnSpc>
                <a:spcPct val="150000"/>
              </a:lnSpc>
              <a:spcAft>
                <a:spcPts val="1800"/>
              </a:spcAft>
            </a:pPr>
            <a:endParaRPr lang="en-US" dirty="0"/>
          </a:p>
        </p:txBody>
      </p:sp>
      <p:sp>
        <p:nvSpPr>
          <p:cNvPr id="4" name="TextBox 3">
            <a:extLst>
              <a:ext uri="{FF2B5EF4-FFF2-40B4-BE49-F238E27FC236}">
                <a16:creationId xmlns:a16="http://schemas.microsoft.com/office/drawing/2014/main" id="{E7FA055B-834C-485A-92E9-07C6C75FFF33}"/>
              </a:ext>
            </a:extLst>
          </p:cNvPr>
          <p:cNvSpPr txBox="1"/>
          <p:nvPr/>
        </p:nvSpPr>
        <p:spPr>
          <a:xfrm>
            <a:off x="10247586" y="2084832"/>
            <a:ext cx="1650124" cy="461665"/>
          </a:xfrm>
          <a:prstGeom prst="rect">
            <a:avLst/>
          </a:prstGeom>
          <a:noFill/>
        </p:spPr>
        <p:txBody>
          <a:bodyPr wrap="square" rtlCol="0">
            <a:spAutoFit/>
          </a:bodyPr>
          <a:lstStyle/>
          <a:p>
            <a:r>
              <a:rPr lang="en-US" sz="2400" b="1" i="0" dirty="0">
                <a:solidFill>
                  <a:srgbClr val="333333"/>
                </a:solidFill>
                <a:effectLst/>
                <a:latin typeface="Roboto" panose="02000000000000000000" pitchFamily="2" charset="0"/>
              </a:rPr>
              <a:t>T           F</a:t>
            </a:r>
            <a:endParaRPr lang="en-US" sz="2400" b="1" dirty="0"/>
          </a:p>
        </p:txBody>
      </p:sp>
      <p:sp>
        <p:nvSpPr>
          <p:cNvPr id="6" name="TextBox 5">
            <a:extLst>
              <a:ext uri="{FF2B5EF4-FFF2-40B4-BE49-F238E27FC236}">
                <a16:creationId xmlns:a16="http://schemas.microsoft.com/office/drawing/2014/main" id="{71862123-8C48-4D62-9F5D-45B69BCDB96B}"/>
              </a:ext>
            </a:extLst>
          </p:cNvPr>
          <p:cNvSpPr txBox="1"/>
          <p:nvPr/>
        </p:nvSpPr>
        <p:spPr>
          <a:xfrm>
            <a:off x="10247586" y="2967335"/>
            <a:ext cx="1650124" cy="461665"/>
          </a:xfrm>
          <a:prstGeom prst="rect">
            <a:avLst/>
          </a:prstGeom>
          <a:noFill/>
        </p:spPr>
        <p:txBody>
          <a:bodyPr wrap="square" rtlCol="0">
            <a:spAutoFit/>
          </a:bodyPr>
          <a:lstStyle/>
          <a:p>
            <a:r>
              <a:rPr lang="en-US" sz="2400" b="1" i="0" dirty="0">
                <a:solidFill>
                  <a:srgbClr val="333333"/>
                </a:solidFill>
                <a:effectLst/>
                <a:latin typeface="Roboto" panose="02000000000000000000" pitchFamily="2" charset="0"/>
              </a:rPr>
              <a:t>T           F</a:t>
            </a:r>
            <a:endParaRPr lang="en-US" sz="2400" b="1" dirty="0"/>
          </a:p>
        </p:txBody>
      </p:sp>
      <p:sp>
        <p:nvSpPr>
          <p:cNvPr id="7" name="TextBox 6">
            <a:extLst>
              <a:ext uri="{FF2B5EF4-FFF2-40B4-BE49-F238E27FC236}">
                <a16:creationId xmlns:a16="http://schemas.microsoft.com/office/drawing/2014/main" id="{0FB34F9F-DD24-460E-8D77-04F1C457A440}"/>
              </a:ext>
            </a:extLst>
          </p:cNvPr>
          <p:cNvSpPr txBox="1"/>
          <p:nvPr/>
        </p:nvSpPr>
        <p:spPr>
          <a:xfrm>
            <a:off x="10189104" y="3747066"/>
            <a:ext cx="1650124" cy="461665"/>
          </a:xfrm>
          <a:prstGeom prst="rect">
            <a:avLst/>
          </a:prstGeom>
          <a:noFill/>
        </p:spPr>
        <p:txBody>
          <a:bodyPr wrap="square" rtlCol="0">
            <a:spAutoFit/>
          </a:bodyPr>
          <a:lstStyle/>
          <a:p>
            <a:r>
              <a:rPr lang="en-US" sz="2400" b="1" i="0" dirty="0">
                <a:solidFill>
                  <a:srgbClr val="333333"/>
                </a:solidFill>
                <a:effectLst/>
                <a:latin typeface="Roboto" panose="02000000000000000000" pitchFamily="2" charset="0"/>
              </a:rPr>
              <a:t>T           F</a:t>
            </a:r>
            <a:endParaRPr lang="en-US" sz="2400" b="1" dirty="0"/>
          </a:p>
        </p:txBody>
      </p:sp>
      <p:sp>
        <p:nvSpPr>
          <p:cNvPr id="8" name="TextBox 7">
            <a:extLst>
              <a:ext uri="{FF2B5EF4-FFF2-40B4-BE49-F238E27FC236}">
                <a16:creationId xmlns:a16="http://schemas.microsoft.com/office/drawing/2014/main" id="{308DE794-FB57-4AE7-9502-B62F9E722C26}"/>
              </a:ext>
            </a:extLst>
          </p:cNvPr>
          <p:cNvSpPr txBox="1"/>
          <p:nvPr/>
        </p:nvSpPr>
        <p:spPr>
          <a:xfrm>
            <a:off x="10189104" y="4535071"/>
            <a:ext cx="1650124" cy="461665"/>
          </a:xfrm>
          <a:prstGeom prst="rect">
            <a:avLst/>
          </a:prstGeom>
          <a:noFill/>
        </p:spPr>
        <p:txBody>
          <a:bodyPr wrap="square" rtlCol="0">
            <a:spAutoFit/>
          </a:bodyPr>
          <a:lstStyle/>
          <a:p>
            <a:r>
              <a:rPr lang="en-US" sz="2400" b="1" i="0" dirty="0">
                <a:solidFill>
                  <a:srgbClr val="333333"/>
                </a:solidFill>
                <a:effectLst/>
                <a:latin typeface="Roboto" panose="02000000000000000000" pitchFamily="2" charset="0"/>
              </a:rPr>
              <a:t>T           F</a:t>
            </a:r>
            <a:endParaRPr lang="en-US" sz="2400" b="1" dirty="0"/>
          </a:p>
        </p:txBody>
      </p:sp>
      <p:sp>
        <p:nvSpPr>
          <p:cNvPr id="9" name="TextBox 8">
            <a:extLst>
              <a:ext uri="{FF2B5EF4-FFF2-40B4-BE49-F238E27FC236}">
                <a16:creationId xmlns:a16="http://schemas.microsoft.com/office/drawing/2014/main" id="{EC71859E-3AAF-4338-8D43-97E51937042D}"/>
              </a:ext>
            </a:extLst>
          </p:cNvPr>
          <p:cNvSpPr txBox="1"/>
          <p:nvPr/>
        </p:nvSpPr>
        <p:spPr>
          <a:xfrm>
            <a:off x="10137225" y="5115966"/>
            <a:ext cx="1650124" cy="461665"/>
          </a:xfrm>
          <a:prstGeom prst="rect">
            <a:avLst/>
          </a:prstGeom>
          <a:noFill/>
        </p:spPr>
        <p:txBody>
          <a:bodyPr wrap="square" rtlCol="0">
            <a:spAutoFit/>
          </a:bodyPr>
          <a:lstStyle/>
          <a:p>
            <a:r>
              <a:rPr lang="en-US" sz="2400" b="1" i="0" dirty="0">
                <a:solidFill>
                  <a:srgbClr val="333333"/>
                </a:solidFill>
                <a:effectLst/>
                <a:latin typeface="Roboto" panose="02000000000000000000" pitchFamily="2" charset="0"/>
              </a:rPr>
              <a:t>T           F</a:t>
            </a:r>
            <a:endParaRPr lang="en-US" sz="2400" b="1" dirty="0"/>
          </a:p>
        </p:txBody>
      </p:sp>
      <p:sp>
        <p:nvSpPr>
          <p:cNvPr id="10" name="Oval 9">
            <a:extLst>
              <a:ext uri="{FF2B5EF4-FFF2-40B4-BE49-F238E27FC236}">
                <a16:creationId xmlns:a16="http://schemas.microsoft.com/office/drawing/2014/main" id="{01D70659-1B2C-4F66-B6A5-CBCBC1B1B306}"/>
              </a:ext>
            </a:extLst>
          </p:cNvPr>
          <p:cNvSpPr/>
          <p:nvPr/>
        </p:nvSpPr>
        <p:spPr>
          <a:xfrm>
            <a:off x="11064769" y="1971502"/>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94E94B19-228D-4EAD-92FF-8843B70278D0}"/>
              </a:ext>
            </a:extLst>
          </p:cNvPr>
          <p:cNvSpPr/>
          <p:nvPr/>
        </p:nvSpPr>
        <p:spPr>
          <a:xfrm>
            <a:off x="10079427" y="2841970"/>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FAC289A4-5C47-428D-9316-C893AD398EC5}"/>
              </a:ext>
            </a:extLst>
          </p:cNvPr>
          <p:cNvSpPr/>
          <p:nvPr/>
        </p:nvSpPr>
        <p:spPr>
          <a:xfrm>
            <a:off x="11064768" y="3667842"/>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97C4A2F3-3A68-47EB-982F-F344BF90716C}"/>
              </a:ext>
            </a:extLst>
          </p:cNvPr>
          <p:cNvSpPr/>
          <p:nvPr/>
        </p:nvSpPr>
        <p:spPr>
          <a:xfrm>
            <a:off x="10079426" y="4434229"/>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D2C1D4CB-66C0-4474-9AC9-19482651E8AA}"/>
              </a:ext>
            </a:extLst>
          </p:cNvPr>
          <p:cNvSpPr/>
          <p:nvPr/>
        </p:nvSpPr>
        <p:spPr>
          <a:xfrm>
            <a:off x="11014166" y="5013020"/>
            <a:ext cx="693683" cy="620111"/>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713D15DA-EA2D-433E-8ED8-30A11A5D4494}"/>
              </a:ext>
            </a:extLst>
          </p:cNvPr>
          <p:cNvSpPr txBox="1"/>
          <p:nvPr/>
        </p:nvSpPr>
        <p:spPr>
          <a:xfrm>
            <a:off x="1353225" y="2521034"/>
            <a:ext cx="8586944" cy="461665"/>
          </a:xfrm>
          <a:prstGeom prst="rect">
            <a:avLst/>
          </a:prstGeom>
          <a:noFill/>
        </p:spPr>
        <p:txBody>
          <a:bodyPr wrap="square" rtlCol="0">
            <a:spAutoFit/>
          </a:bodyPr>
          <a:lstStyle/>
          <a:p>
            <a:r>
              <a:rPr lang="en-US" sz="2400" b="1" i="0" dirty="0">
                <a:solidFill>
                  <a:srgbClr val="EC028D"/>
                </a:solidFill>
                <a:effectLst/>
                <a:latin typeface="TektonPro-Regular"/>
              </a:rPr>
              <a:t>The Sami people followed their reindeer as they searched for food</a:t>
            </a:r>
            <a:r>
              <a:rPr lang="en-US" sz="2400" b="1" dirty="0"/>
              <a:t> </a:t>
            </a:r>
          </a:p>
        </p:txBody>
      </p:sp>
      <p:sp>
        <p:nvSpPr>
          <p:cNvPr id="17" name="TextBox 16">
            <a:extLst>
              <a:ext uri="{FF2B5EF4-FFF2-40B4-BE49-F238E27FC236}">
                <a16:creationId xmlns:a16="http://schemas.microsoft.com/office/drawing/2014/main" id="{130153EE-A63C-4AFE-8F13-EBA4AA12C296}"/>
              </a:ext>
            </a:extLst>
          </p:cNvPr>
          <p:cNvSpPr txBox="1"/>
          <p:nvPr/>
        </p:nvSpPr>
        <p:spPr>
          <a:xfrm>
            <a:off x="1392637" y="4142200"/>
            <a:ext cx="8586944" cy="461665"/>
          </a:xfrm>
          <a:prstGeom prst="rect">
            <a:avLst/>
          </a:prstGeom>
          <a:noFill/>
        </p:spPr>
        <p:txBody>
          <a:bodyPr wrap="square" rtlCol="0">
            <a:spAutoFit/>
          </a:bodyPr>
          <a:lstStyle/>
          <a:p>
            <a:r>
              <a:rPr lang="en-US" sz="2400" b="1" dirty="0">
                <a:solidFill>
                  <a:srgbClr val="EC028D"/>
                </a:solidFill>
                <a:latin typeface="TektonPro-Regular"/>
              </a:rPr>
              <a:t>Only a few Sami people live in the traditional way.</a:t>
            </a:r>
            <a:endParaRPr lang="en-US" sz="2400" b="1" dirty="0"/>
          </a:p>
        </p:txBody>
      </p:sp>
      <p:sp>
        <p:nvSpPr>
          <p:cNvPr id="18" name="TextBox 17">
            <a:extLst>
              <a:ext uri="{FF2B5EF4-FFF2-40B4-BE49-F238E27FC236}">
                <a16:creationId xmlns:a16="http://schemas.microsoft.com/office/drawing/2014/main" id="{74745E76-7580-479D-9AD9-19A3F5C3D603}"/>
              </a:ext>
            </a:extLst>
          </p:cNvPr>
          <p:cNvSpPr txBox="1"/>
          <p:nvPr/>
        </p:nvSpPr>
        <p:spPr>
          <a:xfrm>
            <a:off x="1353225" y="5562639"/>
            <a:ext cx="8586944" cy="830997"/>
          </a:xfrm>
          <a:prstGeom prst="rect">
            <a:avLst/>
          </a:prstGeom>
          <a:noFill/>
        </p:spPr>
        <p:txBody>
          <a:bodyPr wrap="square" rtlCol="0">
            <a:spAutoFit/>
          </a:bodyPr>
          <a:lstStyle/>
          <a:p>
            <a:r>
              <a:rPr lang="en-US" sz="2400" b="1" i="0" dirty="0">
                <a:solidFill>
                  <a:srgbClr val="EC028D"/>
                </a:solidFill>
                <a:effectLst/>
                <a:latin typeface="TektonPro-Regular"/>
              </a:rPr>
              <a:t>Despite the changes, life is nearly the same as it has been for thousands of years</a:t>
            </a:r>
            <a:endParaRPr lang="en-US" sz="2400" b="1" dirty="0"/>
          </a:p>
        </p:txBody>
      </p:sp>
      <p:pic>
        <p:nvPicPr>
          <p:cNvPr id="19" name="enw_sb02_u09_045">
            <a:hlinkClick r:id="" action="ppaction://media"/>
            <a:extLst>
              <a:ext uri="{FF2B5EF4-FFF2-40B4-BE49-F238E27FC236}">
                <a16:creationId xmlns:a16="http://schemas.microsoft.com/office/drawing/2014/main" id="{5901975B-9837-4868-9F4E-DA6F67D429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26133" y="323606"/>
            <a:ext cx="406400" cy="406400"/>
          </a:xfrm>
          <a:prstGeom prst="rect">
            <a:avLst/>
          </a:prstGeom>
        </p:spPr>
      </p:pic>
    </p:spTree>
    <p:extLst>
      <p:ext uri="{BB962C8B-B14F-4D97-AF65-F5344CB8AC3E}">
        <p14:creationId xmlns:p14="http://schemas.microsoft.com/office/powerpoint/2010/main" val="242747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inVertic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9445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19"/>
                </p:tgtEl>
              </p:cMediaNode>
            </p:audio>
          </p:childTnLst>
        </p:cTn>
      </p:par>
    </p:tnLst>
    <p:bldLst>
      <p:bldP spid="10" grpId="0" animBg="1"/>
      <p:bldP spid="11" grpId="0" animBg="1"/>
      <p:bldP spid="12" grpId="0" animBg="1"/>
      <p:bldP spid="14" grpId="0" animBg="1"/>
      <p:bldP spid="15" grpId="0" animBg="1"/>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D12A-C18A-43CB-BACF-975622B9C6CF}"/>
              </a:ext>
            </a:extLst>
          </p:cNvPr>
          <p:cNvSpPr>
            <a:spLocks noGrp="1"/>
          </p:cNvSpPr>
          <p:nvPr>
            <p:ph type="title"/>
          </p:nvPr>
        </p:nvSpPr>
        <p:spPr>
          <a:xfrm>
            <a:off x="1235964" y="122761"/>
            <a:ext cx="9720072" cy="1499616"/>
          </a:xfrm>
        </p:spPr>
        <p:txBody>
          <a:bodyPr>
            <a:normAutofit/>
          </a:bodyPr>
          <a:lstStyle/>
          <a:p>
            <a:r>
              <a:rPr lang="en-US" sz="4400" b="1" i="0" dirty="0">
                <a:solidFill>
                  <a:srgbClr val="00B050"/>
                </a:solidFill>
                <a:effectLst/>
                <a:latin typeface="Roboto" panose="02000000000000000000" pitchFamily="2" charset="0"/>
              </a:rPr>
              <a:t>Discuss your ideas in pairs</a:t>
            </a:r>
            <a:endParaRPr lang="en-US" sz="4400" b="1" dirty="0">
              <a:solidFill>
                <a:srgbClr val="00B050"/>
              </a:solidFill>
            </a:endParaRPr>
          </a:p>
        </p:txBody>
      </p:sp>
      <p:sp>
        <p:nvSpPr>
          <p:cNvPr id="3" name="Content Placeholder 2">
            <a:extLst>
              <a:ext uri="{FF2B5EF4-FFF2-40B4-BE49-F238E27FC236}">
                <a16:creationId xmlns:a16="http://schemas.microsoft.com/office/drawing/2014/main" id="{3130C2F0-2389-41A6-AB10-98D0A82DF120}"/>
              </a:ext>
            </a:extLst>
          </p:cNvPr>
          <p:cNvSpPr>
            <a:spLocks noGrp="1"/>
          </p:cNvSpPr>
          <p:nvPr>
            <p:ph idx="1"/>
          </p:nvPr>
        </p:nvSpPr>
        <p:spPr>
          <a:xfrm>
            <a:off x="1024128" y="2238703"/>
            <a:ext cx="10211431" cy="4382814"/>
          </a:xfrm>
        </p:spPr>
        <p:txBody>
          <a:bodyPr>
            <a:noAutofit/>
          </a:bodyPr>
          <a:lstStyle/>
          <a:p>
            <a:pPr algn="just"/>
            <a:r>
              <a:rPr lang="en-US" sz="2400" dirty="0"/>
              <a:t>Traditions are an important part of cultural heritage and can provide a sense of identity, belonging, and continuity with the past. Maintaining and preserving traditions can also help to safeguard the cultural diversity and richness of different communities around the world.</a:t>
            </a:r>
          </a:p>
          <a:p>
            <a:pPr algn="just"/>
            <a:r>
              <a:rPr lang="en-US" sz="2400" dirty="0"/>
              <a:t>On the other hand, focusing solely on the past can sometimes hinder progress and innovation, and prevent societies from adapting to changing circumstances and evolving needs. Thus, striking a balance between preserving cultural traditions and embracing change and progress is essential.</a:t>
            </a:r>
          </a:p>
          <a:p>
            <a:pPr algn="just"/>
            <a:r>
              <a:rPr lang="en-US" sz="2400" dirty="0"/>
              <a:t>Ultimately, whether or not it is important to maintain traditions from the past depends on the context and individual values. Some may argue that traditions should be preserved at all costs, while others may prioritize progress and innovation above all else.</a:t>
            </a:r>
          </a:p>
        </p:txBody>
      </p:sp>
      <p:sp>
        <p:nvSpPr>
          <p:cNvPr id="4" name="TextBox 3">
            <a:extLst>
              <a:ext uri="{FF2B5EF4-FFF2-40B4-BE49-F238E27FC236}">
                <a16:creationId xmlns:a16="http://schemas.microsoft.com/office/drawing/2014/main" id="{A795FCA8-5851-482E-AFC5-5C4403ECBE60}"/>
              </a:ext>
            </a:extLst>
          </p:cNvPr>
          <p:cNvSpPr txBox="1"/>
          <p:nvPr/>
        </p:nvSpPr>
        <p:spPr>
          <a:xfrm>
            <a:off x="1447799" y="1261691"/>
            <a:ext cx="9094077" cy="830997"/>
          </a:xfrm>
          <a:prstGeom prst="rect">
            <a:avLst/>
          </a:prstGeom>
          <a:solidFill>
            <a:schemeClr val="accent4">
              <a:lumMod val="20000"/>
              <a:lumOff val="80000"/>
            </a:schemeClr>
          </a:solidFill>
        </p:spPr>
        <p:txBody>
          <a:bodyPr wrap="square" rtlCol="0">
            <a:spAutoFit/>
          </a:bodyPr>
          <a:lstStyle/>
          <a:p>
            <a:pPr algn="ctr"/>
            <a:r>
              <a:rPr lang="en-US" sz="2400" b="1" i="0" dirty="0">
                <a:solidFill>
                  <a:srgbClr val="333333"/>
                </a:solidFill>
                <a:effectLst/>
                <a:latin typeface="Roboto" panose="02000000000000000000" pitchFamily="2" charset="0"/>
              </a:rPr>
              <a:t>Do you think it’s important to maintain traditions from the past? Or do you think people should focus on the future?</a:t>
            </a:r>
            <a:endParaRPr lang="en-US" sz="2400" dirty="0"/>
          </a:p>
        </p:txBody>
      </p:sp>
    </p:spTree>
    <p:extLst>
      <p:ext uri="{BB962C8B-B14F-4D97-AF65-F5344CB8AC3E}">
        <p14:creationId xmlns:p14="http://schemas.microsoft.com/office/powerpoint/2010/main" val="2429053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10A3-E36C-497D-B5C1-6027DC935C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67FA5B-D26E-4B1F-91AD-0C02CBD16D7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44A54AD-279D-499E-9292-C8974FBD7571}"/>
              </a:ext>
            </a:extLst>
          </p:cNvPr>
          <p:cNvPicPr>
            <a:picLocks noChangeAspect="1"/>
          </p:cNvPicPr>
          <p:nvPr/>
        </p:nvPicPr>
        <p:blipFill>
          <a:blip r:embed="rId2"/>
          <a:stretch>
            <a:fillRect/>
          </a:stretch>
        </p:blipFill>
        <p:spPr>
          <a:xfrm>
            <a:off x="1713888" y="852128"/>
            <a:ext cx="8764223" cy="5153744"/>
          </a:xfrm>
          <a:prstGeom prst="rect">
            <a:avLst/>
          </a:prstGeom>
        </p:spPr>
      </p:pic>
    </p:spTree>
    <p:extLst>
      <p:ext uri="{BB962C8B-B14F-4D97-AF65-F5344CB8AC3E}">
        <p14:creationId xmlns:p14="http://schemas.microsoft.com/office/powerpoint/2010/main" val="31643050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docProps/app.xml><?xml version="1.0" encoding="utf-8"?>
<Properties xmlns="http://schemas.openxmlformats.org/officeDocument/2006/extended-properties" xmlns:vt="http://schemas.openxmlformats.org/officeDocument/2006/docPropsVTypes">
  <Template>Integral</Template>
  <TotalTime>134</TotalTime>
  <Words>873</Words>
  <Application>Microsoft Office PowerPoint</Application>
  <PresentationFormat>Widescreen</PresentationFormat>
  <Paragraphs>55</Paragraphs>
  <Slides>16</Slides>
  <Notes>0</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Arial</vt:lpstr>
      <vt:lpstr>HelveticaLTStd-BoldCond</vt:lpstr>
      <vt:lpstr>HelveticaLTStd-LightCond</vt:lpstr>
      <vt:lpstr>Roboto</vt:lpstr>
      <vt:lpstr>TektonPro-Regular</vt:lpstr>
      <vt:lpstr>Tw Cen MT</vt:lpstr>
      <vt:lpstr>Tw Cen MT Condensed</vt:lpstr>
      <vt:lpstr>Twinkl</vt:lpstr>
      <vt:lpstr>Wingdings 3</vt:lpstr>
      <vt:lpstr>Integral</vt:lpstr>
      <vt:lpstr>Office Theme</vt:lpstr>
      <vt:lpstr> listening</vt:lpstr>
      <vt:lpstr>How are ways of life different in different parts of the world?</vt:lpstr>
      <vt:lpstr>In cold places</vt:lpstr>
      <vt:lpstr>House built on stilts</vt:lpstr>
      <vt:lpstr>House boat</vt:lpstr>
      <vt:lpstr>Multistoried building</vt:lpstr>
      <vt:lpstr>Hut</vt:lpstr>
      <vt:lpstr>Tent (when go camping)</vt:lpstr>
      <vt:lpstr>PowerPoint Presentation</vt:lpstr>
      <vt:lpstr>Suggested answer</vt:lpstr>
      <vt:lpstr>Did people use to live in this place 1,000 years ago?</vt:lpstr>
      <vt:lpstr>Listen to a talk about the Sami people and choose the main idea.</vt:lpstr>
      <vt:lpstr>Audio script (track 45)</vt:lpstr>
      <vt:lpstr>Listen again and decide true or false </vt:lpstr>
      <vt:lpstr>Discuss your ideas in pairs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35</cp:revision>
  <dcterms:created xsi:type="dcterms:W3CDTF">2023-08-16T18:36:49Z</dcterms:created>
  <dcterms:modified xsi:type="dcterms:W3CDTF">2023-09-02T10:12:52Z</dcterms:modified>
</cp:coreProperties>
</file>