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9" r:id="rId6"/>
    <p:sldId id="258" r:id="rId7"/>
    <p:sldId id="259" r:id="rId8"/>
    <p:sldId id="262" r:id="rId9"/>
    <p:sldId id="261" r:id="rId10"/>
    <p:sldId id="260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8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Language expansion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grammar</a:t>
            </a:r>
            <a:r>
              <a:rPr lang="en-US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UNIT 9 </a:t>
            </a:r>
          </a:p>
          <a:p>
            <a:r>
              <a:rPr lang="en-US"/>
              <a:t>LIFE NOW AND IN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57D3-9DDD-4D3F-BCBD-258EBC92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Separable phrasal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A0C4F-FD51-4292-8E30-3597A39DF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E.g.: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i="1" dirty="0"/>
              <a:t>Pick up </a:t>
            </a:r>
            <a:r>
              <a:rPr lang="en-US" sz="2800" dirty="0"/>
              <a:t>your book.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i="1" dirty="0"/>
              <a:t>Pick</a:t>
            </a:r>
            <a:r>
              <a:rPr lang="en-US" sz="2800" dirty="0"/>
              <a:t> the book </a:t>
            </a:r>
            <a:r>
              <a:rPr lang="en-US" sz="2800" b="1" i="1" dirty="0"/>
              <a:t>up</a:t>
            </a:r>
            <a:r>
              <a:rPr lang="en-US" sz="28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b="1" i="1" dirty="0"/>
              <a:t>Pick</a:t>
            </a:r>
            <a:r>
              <a:rPr lang="en-US" sz="2800" dirty="0"/>
              <a:t> it </a:t>
            </a:r>
            <a:r>
              <a:rPr lang="en-US" sz="2800" b="1" i="1" dirty="0"/>
              <a:t>up</a:t>
            </a:r>
            <a:r>
              <a:rPr lang="en-US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8372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52EA-A34A-4B6C-A021-210F90FE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Common separable phrasal verbs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00DA51-45C5-46AC-88C7-AD510E9B7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627" y="2084832"/>
            <a:ext cx="10938067" cy="3948106"/>
          </a:xfrm>
        </p:spPr>
      </p:pic>
    </p:spTree>
    <p:extLst>
      <p:ext uri="{BB962C8B-B14F-4D97-AF65-F5344CB8AC3E}">
        <p14:creationId xmlns:p14="http://schemas.microsoft.com/office/powerpoint/2010/main" val="110419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52EA-A34A-4B6C-A021-210F90FE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Common separable phrasal verbs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601C2-C8C6-41CE-A5E5-87F872843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3A04EB-9DC0-40F8-9C30-D60C5F9A3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6331" y="700619"/>
            <a:ext cx="11855669" cy="529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6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F637-841C-41BA-9CAF-72A85D9A1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Common separable phrasal verbs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6ACF5-1FD1-4CAE-8014-F37D846F3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78E59-C717-41BA-827B-545AD104E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758" y="2286000"/>
            <a:ext cx="11855669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7933-72E0-4B5C-BE1C-29E7B05E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0"/>
            <a:ext cx="9720072" cy="1499616"/>
          </a:xfrm>
        </p:spPr>
        <p:txBody>
          <a:bodyPr/>
          <a:lstStyle/>
          <a:p>
            <a:r>
              <a:rPr lang="en-US" sz="6000" b="1" dirty="0">
                <a:solidFill>
                  <a:srgbClr val="0070C0"/>
                </a:solidFill>
              </a:rPr>
              <a:t>A</a:t>
            </a:r>
            <a:r>
              <a:rPr lang="en-US" dirty="0"/>
              <a:t> – </a:t>
            </a:r>
            <a:r>
              <a:rPr lang="en-US" dirty="0">
                <a:solidFill>
                  <a:srgbClr val="BB8327"/>
                </a:solidFill>
              </a:rPr>
              <a:t>complete the paragraph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D3B72-A706-454D-8AAD-34DAFC9FD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123440"/>
            <a:ext cx="10476992" cy="45313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34000"/>
              </a:lnSpc>
            </a:pP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Hi, my name is Susie, and I live in the Nunavut Territory in Canada. Life in Nunavut hasn't changed as much as it has in other places. It's true that nowadays we can (1) _________ (start) the furnace when it gets cold instead of building a fire, but we haven't given up our traditional culture. We still (2) __________ (raise) our children in the land our people have lived on for thousands of years. We teach them to (3) _________ (wear) our traditional clothing to stay warm in the winter. When they're old enough, we teach them to (4) ____________ (discover, solve) solutions to everyday problems. We teach them to (5) ____________ (return) anything they borrow. And most importantly, we teach them to always (6) __________ (aid) their family and their community. Those things will never change.</a:t>
            </a:r>
            <a:endParaRPr lang="en-US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DAD33E-EB4C-4A24-8A2D-1A23E2F28FD6}"/>
              </a:ext>
            </a:extLst>
          </p:cNvPr>
          <p:cNvSpPr/>
          <p:nvPr/>
        </p:nvSpPr>
        <p:spPr>
          <a:xfrm>
            <a:off x="1447800" y="1313688"/>
            <a:ext cx="9210040" cy="579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bring back     bring up     figure out     help out     put on     turn on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CEA6C3-776D-4CA9-9902-1EE7924F8419}"/>
              </a:ext>
            </a:extLst>
          </p:cNvPr>
          <p:cNvSpPr txBox="1"/>
          <p:nvPr/>
        </p:nvSpPr>
        <p:spPr>
          <a:xfrm>
            <a:off x="1625600" y="2936240"/>
            <a:ext cx="117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turn 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2CD3A1-3F88-41B7-8628-D3519C06DE7A}"/>
              </a:ext>
            </a:extLst>
          </p:cNvPr>
          <p:cNvSpPr txBox="1"/>
          <p:nvPr/>
        </p:nvSpPr>
        <p:spPr>
          <a:xfrm>
            <a:off x="7475220" y="3377585"/>
            <a:ext cx="1564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bring up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F7F21-2336-4297-8FC9-EC0F491DDD21}"/>
              </a:ext>
            </a:extLst>
          </p:cNvPr>
          <p:cNvSpPr txBox="1"/>
          <p:nvPr/>
        </p:nvSpPr>
        <p:spPr>
          <a:xfrm>
            <a:off x="1127760" y="4158287"/>
            <a:ext cx="117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put 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1D57B0-71AA-44A6-A7FF-6DD24FAE0B09}"/>
              </a:ext>
            </a:extLst>
          </p:cNvPr>
          <p:cNvSpPr txBox="1"/>
          <p:nvPr/>
        </p:nvSpPr>
        <p:spPr>
          <a:xfrm>
            <a:off x="5932424" y="4601047"/>
            <a:ext cx="2115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figure out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3995E7-E6CC-4B39-A467-532915AC66B1}"/>
              </a:ext>
            </a:extLst>
          </p:cNvPr>
          <p:cNvSpPr txBox="1"/>
          <p:nvPr/>
        </p:nvSpPr>
        <p:spPr>
          <a:xfrm>
            <a:off x="6960108" y="5027952"/>
            <a:ext cx="1808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bring back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2D2C4A-AF25-4437-AC5F-47545EEA2823}"/>
              </a:ext>
            </a:extLst>
          </p:cNvPr>
          <p:cNvSpPr txBox="1"/>
          <p:nvPr/>
        </p:nvSpPr>
        <p:spPr>
          <a:xfrm>
            <a:off x="8829674" y="5454857"/>
            <a:ext cx="173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help out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7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D6083-61F1-4892-A513-C352D1DD6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20832" cy="1499616"/>
          </a:xfrm>
        </p:spPr>
        <p:txBody>
          <a:bodyPr>
            <a:normAutofit fontScale="90000"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B. </a:t>
            </a:r>
            <a:r>
              <a:rPr lang="en-US" dirty="0">
                <a:solidFill>
                  <a:srgbClr val="0070C0"/>
                </a:solidFill>
              </a:rPr>
              <a:t>Answer the questions</a:t>
            </a:r>
            <a:br>
              <a:rPr lang="en-US" dirty="0"/>
            </a:br>
            <a:r>
              <a:rPr lang="en-US" dirty="0">
                <a:solidFill>
                  <a:srgbClr val="BB8327"/>
                </a:solidFill>
              </a:rPr>
              <a:t>Use pronouns and the separable phrasal verbs in </a:t>
            </a:r>
            <a:r>
              <a:rPr lang="en-US" sz="5300" b="1" dirty="0">
                <a:solidFill>
                  <a:srgbClr val="BB8327"/>
                </a:solidFill>
              </a:rPr>
              <a:t>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4CD5-A51B-4C9D-93B0-9FCDD98B9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What do you do with children? </a:t>
            </a:r>
          </a:p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What do you do with shoes? </a:t>
            </a:r>
          </a:p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How do you assist your friends? </a:t>
            </a:r>
          </a:p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How do you understand something? </a:t>
            </a:r>
          </a:p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What do you do with a borrowed book?</a:t>
            </a:r>
          </a:p>
          <a:p>
            <a:pPr algn="l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6. What do you do to the heater when it’s cold?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FBB689-0326-4217-8220-57D3C6B8A733}"/>
              </a:ext>
            </a:extLst>
          </p:cNvPr>
          <p:cNvSpPr txBox="1"/>
          <p:nvPr/>
        </p:nvSpPr>
        <p:spPr>
          <a:xfrm>
            <a:off x="6682739" y="2286000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We bring them up.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49D71-CA0C-46DA-A82F-B339B36272B3}"/>
              </a:ext>
            </a:extLst>
          </p:cNvPr>
          <p:cNvSpPr txBox="1"/>
          <p:nvPr/>
        </p:nvSpPr>
        <p:spPr>
          <a:xfrm>
            <a:off x="6184899" y="2824480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We put them on.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BFD0FD-9D48-4AAF-B329-5F705BF596A1}"/>
              </a:ext>
            </a:extLst>
          </p:cNvPr>
          <p:cNvSpPr txBox="1"/>
          <p:nvPr/>
        </p:nvSpPr>
        <p:spPr>
          <a:xfrm>
            <a:off x="6682738" y="3404014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We help them out.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BBD67D-A80C-4709-B3CE-D8E0078BD844}"/>
              </a:ext>
            </a:extLst>
          </p:cNvPr>
          <p:cNvSpPr txBox="1"/>
          <p:nvPr/>
        </p:nvSpPr>
        <p:spPr>
          <a:xfrm>
            <a:off x="7292338" y="3942494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We figure it out.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882D7-DAC9-4977-AF10-46D4CC6B450E}"/>
              </a:ext>
            </a:extLst>
          </p:cNvPr>
          <p:cNvSpPr txBox="1"/>
          <p:nvPr/>
        </p:nvSpPr>
        <p:spPr>
          <a:xfrm>
            <a:off x="7683499" y="4496214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We bring it back.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231C50-3556-4295-B8FF-B4AFC3AE6FC3}"/>
              </a:ext>
            </a:extLst>
          </p:cNvPr>
          <p:cNvSpPr txBox="1"/>
          <p:nvPr/>
        </p:nvSpPr>
        <p:spPr>
          <a:xfrm>
            <a:off x="8506459" y="5086115"/>
            <a:ext cx="4061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We turn it on.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7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F856-BF6A-441E-99BC-996C0785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02CA3-7294-476A-8050-B10B45279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5891679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 i="1" dirty="0">
                <a:solidFill>
                  <a:srgbClr val="0070C0"/>
                </a:solidFill>
                <a:effectLst/>
                <a:latin typeface="HelveticaLTStd-LightObl"/>
              </a:rPr>
              <a:t>Parents taught their children to fish</a:t>
            </a:r>
            <a:br>
              <a:rPr lang="en-US" sz="2400" b="1" i="1" dirty="0">
                <a:solidFill>
                  <a:srgbClr val="0070C0"/>
                </a:solidFill>
                <a:effectLst/>
                <a:latin typeface="HelveticaLTStd-LightObl"/>
              </a:rPr>
            </a:br>
            <a:r>
              <a:rPr lang="en-US" sz="2400" b="1" i="1" dirty="0">
                <a:solidFill>
                  <a:srgbClr val="0070C0"/>
                </a:solidFill>
                <a:effectLst/>
                <a:latin typeface="HelveticaLTStd-LightObl"/>
              </a:rPr>
              <a:t>through holes in the ice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HelveticaLTStd-Light"/>
              </a:rPr>
              <a:t>.</a:t>
            </a:r>
            <a:r>
              <a:rPr lang="en-US" b="1" dirty="0">
                <a:solidFill>
                  <a:srgbClr val="0070C0"/>
                </a:solidFill>
              </a:rPr>
              <a:t> </a:t>
            </a:r>
          </a:p>
          <a:p>
            <a:r>
              <a:rPr lang="en-US" b="1" dirty="0">
                <a:solidFill>
                  <a:srgbClr val="0070C0"/>
                </a:solidFill>
              </a:rPr>
              <a:t>=&gt; </a:t>
            </a:r>
            <a:r>
              <a:rPr lang="en-US" sz="2800" b="1" dirty="0">
                <a:solidFill>
                  <a:srgbClr val="0070C0"/>
                </a:solidFill>
              </a:rPr>
              <a:t>active/passive?</a:t>
            </a:r>
          </a:p>
          <a:p>
            <a:r>
              <a:rPr lang="en-US" sz="2800" dirty="0">
                <a:solidFill>
                  <a:srgbClr val="0070C0"/>
                </a:solidFill>
              </a:rPr>
              <a:t>=&gt; </a:t>
            </a:r>
            <a:r>
              <a:rPr lang="en-US" sz="2800" b="1" dirty="0">
                <a:solidFill>
                  <a:srgbClr val="0070C0"/>
                </a:solidFill>
              </a:rPr>
              <a:t>past or present?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i="1" dirty="0"/>
              <a:t>Children were taught to fish through holes in the ice (</a:t>
            </a:r>
            <a:r>
              <a:rPr lang="en-US" sz="2800" b="1" i="1" dirty="0">
                <a:highlight>
                  <a:srgbClr val="FFFF00"/>
                </a:highlight>
              </a:rPr>
              <a:t>by their parents</a:t>
            </a:r>
            <a:r>
              <a:rPr lang="en-US" sz="2800" b="1" i="1" dirty="0"/>
              <a:t>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</a:rPr>
              <a:t>By + O </a:t>
            </a:r>
            <a:r>
              <a:rPr lang="en-US" sz="2800" dirty="0"/>
              <a:t>=&gt; used when the agent is </a:t>
            </a:r>
            <a:r>
              <a:rPr lang="en-US" sz="2800" b="1" i="1" dirty="0"/>
              <a:t>important</a:t>
            </a:r>
            <a:r>
              <a:rPr lang="en-US" sz="2800" dirty="0"/>
              <a:t> or </a:t>
            </a:r>
            <a:r>
              <a:rPr lang="en-US" sz="2800" b="1" i="1" dirty="0"/>
              <a:t>unusual</a:t>
            </a:r>
            <a:br>
              <a:rPr lang="en-US" sz="2800" dirty="0"/>
            </a:b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8CBAE-705E-46D3-A2D9-FCE5BC752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5516" y="101601"/>
            <a:ext cx="4711524" cy="6573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00ED17-F7D1-4998-805D-5DD4CED6A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40847" y="4693920"/>
            <a:ext cx="1706353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6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BD3B5-6D88-4715-97F3-4004B4180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24" y="23123"/>
            <a:ext cx="10029952" cy="1499616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70C0"/>
                </a:solidFill>
              </a:rPr>
              <a:t>Grammar</a:t>
            </a:r>
            <a:r>
              <a:rPr lang="en-US" sz="4400" b="1" dirty="0"/>
              <a:t> – </a:t>
            </a:r>
            <a:r>
              <a:rPr lang="en-US" sz="3600" b="1" dirty="0">
                <a:solidFill>
                  <a:srgbClr val="BB8327"/>
                </a:solidFill>
              </a:rPr>
              <a:t>passive voice in the past</a:t>
            </a:r>
            <a:endParaRPr lang="en-US" sz="4400" b="1" dirty="0">
              <a:solidFill>
                <a:srgbClr val="BB832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0F58E-0E97-4C82-89A6-A624BAA40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45629"/>
            <a:ext cx="10232451" cy="5689248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used for completed events or processes that took place before the present.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Form: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S + was/were + V_ed2. (+)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S + wasn’t/weren’t + V_ed2 (-)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(</a:t>
            </a:r>
            <a:r>
              <a:rPr lang="en-US" sz="3600" dirty="0" err="1"/>
              <a:t>Wh</a:t>
            </a:r>
            <a:r>
              <a:rPr lang="en-US" sz="3600" dirty="0"/>
              <a:t>_) Was/Were + S + V</a:t>
            </a:r>
            <a:r>
              <a:rPr lang="en-US" sz="3600"/>
              <a:t>_ed2 (?)</a:t>
            </a:r>
            <a:endParaRPr lang="en-US" sz="36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E.g.: Paper money wasn’t invented in Europe; it was  invented in China.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/>
              <a:t>By + O =&gt; emphasize who/what did the activity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600" dirty="0"/>
              <a:t>The Sami languages were recognized by the Swedish government in 2000.</a:t>
            </a:r>
          </a:p>
        </p:txBody>
      </p:sp>
    </p:spTree>
    <p:extLst>
      <p:ext uri="{BB962C8B-B14F-4D97-AF65-F5344CB8AC3E}">
        <p14:creationId xmlns:p14="http://schemas.microsoft.com/office/powerpoint/2010/main" val="108184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2764A-164A-4D83-9810-7A6F8AE34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-145729"/>
            <a:ext cx="9720072" cy="1499616"/>
          </a:xfrm>
        </p:spPr>
        <p:txBody>
          <a:bodyPr/>
          <a:lstStyle/>
          <a:p>
            <a:r>
              <a:rPr lang="en-US" sz="8000" b="1" dirty="0">
                <a:solidFill>
                  <a:srgbClr val="00B050"/>
                </a:solidFill>
              </a:rPr>
              <a:t>C</a:t>
            </a:r>
            <a:r>
              <a:rPr lang="en-US" dirty="0">
                <a:solidFill>
                  <a:srgbClr val="00B050"/>
                </a:solidFill>
              </a:rPr>
              <a:t>. Match the sentence parts.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3A34902-9C1D-40FC-9E98-2998CCF372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888655"/>
              </p:ext>
            </p:extLst>
          </p:nvPr>
        </p:nvGraphicFramePr>
        <p:xfrm>
          <a:off x="1315720" y="1237932"/>
          <a:ext cx="9560560" cy="2763075"/>
        </p:xfrm>
        <a:graphic>
          <a:graphicData uri="http://schemas.openxmlformats.org/drawingml/2006/table">
            <a:tbl>
              <a:tblPr/>
              <a:tblGrid>
                <a:gridCol w="4780280">
                  <a:extLst>
                    <a:ext uri="{9D8B030D-6E8A-4147-A177-3AD203B41FA5}">
                      <a16:colId xmlns:a16="http://schemas.microsoft.com/office/drawing/2014/main" val="1034589700"/>
                    </a:ext>
                  </a:extLst>
                </a:gridCol>
                <a:gridCol w="4780280">
                  <a:extLst>
                    <a:ext uri="{9D8B030D-6E8A-4147-A177-3AD203B41FA5}">
                      <a16:colId xmlns:a16="http://schemas.microsoft.com/office/drawing/2014/main" val="16888355"/>
                    </a:ext>
                  </a:extLst>
                </a:gridCol>
              </a:tblGrid>
              <a:tr h="552615">
                <a:tc>
                  <a:txBody>
                    <a:bodyPr/>
                    <a:lstStyle/>
                    <a:p>
                      <a:pPr rtl="0" fontAlgn="t"/>
                      <a:r>
                        <a:rPr lang="en-US" sz="3200" dirty="0">
                          <a:effectLst/>
                        </a:rPr>
                        <a:t>1. Paper money _____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3200">
                          <a:effectLst/>
                        </a:rPr>
                        <a:t>a. from reindeer skins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52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495386"/>
                  </a:ext>
                </a:extLst>
              </a:tr>
              <a:tr h="552615">
                <a:tc>
                  <a:txBody>
                    <a:bodyPr/>
                    <a:lstStyle/>
                    <a:p>
                      <a:pPr rtl="0" fontAlgn="t"/>
                      <a:r>
                        <a:rPr lang="en-US" sz="3200" dirty="0">
                          <a:effectLst/>
                        </a:rPr>
                        <a:t>2. Explorers _____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3200">
                          <a:effectLst/>
                        </a:rPr>
                        <a:t>b. in China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047347"/>
                  </a:ext>
                </a:extLst>
              </a:tr>
              <a:tr h="552615">
                <a:tc>
                  <a:txBody>
                    <a:bodyPr/>
                    <a:lstStyle/>
                    <a:p>
                      <a:pPr rtl="0" fontAlgn="t"/>
                      <a:r>
                        <a:rPr lang="en-US" sz="3200">
                          <a:effectLst/>
                        </a:rPr>
                        <a:t>3. The Sami tents _____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3200" dirty="0">
                          <a:effectLst/>
                        </a:rPr>
                        <a:t>c. by the Sami people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599861"/>
                  </a:ext>
                </a:extLst>
              </a:tr>
              <a:tr h="552615">
                <a:tc>
                  <a:txBody>
                    <a:bodyPr/>
                    <a:lstStyle/>
                    <a:p>
                      <a:pPr rtl="0" fontAlgn="t"/>
                      <a:r>
                        <a:rPr lang="en-US" sz="3200">
                          <a:effectLst/>
                        </a:rPr>
                        <a:t>4. Fires _____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en-US" sz="3200" dirty="0">
                          <a:effectLst/>
                        </a:rPr>
                        <a:t>d. when it was cold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53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285249"/>
                  </a:ext>
                </a:extLst>
              </a:tr>
              <a:tr h="552615">
                <a:tc>
                  <a:txBody>
                    <a:bodyPr/>
                    <a:lstStyle/>
                    <a:p>
                      <a:pPr rtl="0" fontAlgn="t"/>
                      <a:r>
                        <a:rPr lang="en-US" sz="3200">
                          <a:effectLst/>
                        </a:rPr>
                        <a:t>5. Reindeer _____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pl-PL" sz="3200" dirty="0">
                          <a:effectLst/>
                        </a:rPr>
                        <a:t>e. by Marco Polo’s stories</a:t>
                      </a:r>
                    </a:p>
                  </a:txBody>
                  <a:tcPr marL="31750" marR="31750" marT="31750" marB="31750">
                    <a:lnL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50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3656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EFDDC1-17A3-469A-8B95-DD9C17D5A985}"/>
              </a:ext>
            </a:extLst>
          </p:cNvPr>
          <p:cNvSpPr txBox="1"/>
          <p:nvPr/>
        </p:nvSpPr>
        <p:spPr>
          <a:xfrm>
            <a:off x="4251960" y="1237932"/>
            <a:ext cx="48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CE7D0-F31D-4A5D-B535-C1411A2044CD}"/>
              </a:ext>
            </a:extLst>
          </p:cNvPr>
          <p:cNvSpPr txBox="1"/>
          <p:nvPr/>
        </p:nvSpPr>
        <p:spPr>
          <a:xfrm>
            <a:off x="3510280" y="1761152"/>
            <a:ext cx="48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A24E8-8189-49E7-A12F-666414695215}"/>
              </a:ext>
            </a:extLst>
          </p:cNvPr>
          <p:cNvSpPr txBox="1"/>
          <p:nvPr/>
        </p:nvSpPr>
        <p:spPr>
          <a:xfrm>
            <a:off x="4495800" y="2314794"/>
            <a:ext cx="48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3DD5E-BE87-4F80-B4F3-41F06197D68E}"/>
              </a:ext>
            </a:extLst>
          </p:cNvPr>
          <p:cNvSpPr txBox="1"/>
          <p:nvPr/>
        </p:nvSpPr>
        <p:spPr>
          <a:xfrm>
            <a:off x="2941320" y="2862592"/>
            <a:ext cx="48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215AAD-A2CD-448D-95AC-49EC5A380694}"/>
              </a:ext>
            </a:extLst>
          </p:cNvPr>
          <p:cNvSpPr txBox="1"/>
          <p:nvPr/>
        </p:nvSpPr>
        <p:spPr>
          <a:xfrm>
            <a:off x="3446780" y="3385812"/>
            <a:ext cx="48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044B2B-AA36-4FFB-87B5-49766305F7BB}"/>
              </a:ext>
            </a:extLst>
          </p:cNvPr>
          <p:cNvSpPr txBox="1"/>
          <p:nvPr/>
        </p:nvSpPr>
        <p:spPr>
          <a:xfrm>
            <a:off x="1732280" y="4153555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1. Paper money was invented in China.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D2037D-36B3-482C-8E11-4BD793534094}"/>
              </a:ext>
            </a:extLst>
          </p:cNvPr>
          <p:cNvSpPr txBox="1"/>
          <p:nvPr/>
        </p:nvSpPr>
        <p:spPr>
          <a:xfrm>
            <a:off x="1732280" y="4659183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2. Explorers were inspired by Marco Polo’s stories.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ADE4D5-75DB-4131-B336-3590DB9CF3F9}"/>
              </a:ext>
            </a:extLst>
          </p:cNvPr>
          <p:cNvSpPr txBox="1"/>
          <p:nvPr/>
        </p:nvSpPr>
        <p:spPr>
          <a:xfrm>
            <a:off x="1732280" y="5187439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3. The Sami tents were made by the Sami people.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B0B35F-CC0C-484F-B1B3-F639319428BE}"/>
              </a:ext>
            </a:extLst>
          </p:cNvPr>
          <p:cNvSpPr txBox="1"/>
          <p:nvPr/>
        </p:nvSpPr>
        <p:spPr>
          <a:xfrm>
            <a:off x="1709928" y="5649104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4. Fires were built when it was cold.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81858D-4DBB-4526-A156-9921AED62935}"/>
              </a:ext>
            </a:extLst>
          </p:cNvPr>
          <p:cNvSpPr txBox="1"/>
          <p:nvPr/>
        </p:nvSpPr>
        <p:spPr>
          <a:xfrm>
            <a:off x="1709928" y="6154732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Roboto" panose="02000000000000000000" pitchFamily="2" charset="0"/>
              </a:rPr>
              <a:t>5. Reindeer skins were used for paper money.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4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A2043-9F25-4ECD-A728-6CB8227A1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b="1" i="0" dirty="0">
                <a:solidFill>
                  <a:srgbClr val="116AB1"/>
                </a:solidFill>
                <a:effectLst/>
                <a:latin typeface="Roboto" panose="02000000000000000000" pitchFamily="2" charset="0"/>
              </a:rPr>
              <a:t>Goal check</a:t>
            </a:r>
            <a:br>
              <a:rPr lang="en-US" b="0" i="0" dirty="0">
                <a:solidFill>
                  <a:srgbClr val="116AB1"/>
                </a:solidFill>
                <a:effectLst/>
                <a:latin typeface="Roboto" panose="02000000000000000000" pitchFamily="2" charset="0"/>
              </a:rPr>
            </a:br>
            <a:r>
              <a:rPr lang="en-US" sz="2800" b="1" i="0" dirty="0">
                <a:solidFill>
                  <a:srgbClr val="BB8327"/>
                </a:solidFill>
                <a:effectLst/>
                <a:latin typeface="Roboto" panose="02000000000000000000" pitchFamily="2" charset="0"/>
              </a:rPr>
              <a:t>talk about how things were done in the past</a:t>
            </a:r>
            <a:endParaRPr lang="en-US" b="1" i="0" dirty="0">
              <a:solidFill>
                <a:srgbClr val="BB8327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7BAD18-6041-4063-BEEC-4E2077291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67EBEA-D8F6-4CEA-A011-6ED324281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746" y="2084832"/>
            <a:ext cx="11309661" cy="43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05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CCCD-BCCC-49DF-8E55-C9CFB323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21638" cy="1499616"/>
          </a:xfrm>
        </p:spPr>
        <p:txBody>
          <a:bodyPr>
            <a:normAutofit/>
          </a:bodyPr>
          <a:lstStyle/>
          <a:p>
            <a:r>
              <a:rPr lang="en-US" sz="3600" b="1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1. How has public education changed? 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57AA5-DBF4-4DCE-A531-9466B6DA0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44717"/>
            <a:ext cx="9969693" cy="4939862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In the past, girls weren't allowed to learn to read, and many students left school at the age of 12. 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Nowadays, girls are allowed to go to school, and boys and girls learn the same things. 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Also, the age of students is not limited to 18. 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We used to have a very different educational system than what we have now, and it has changed a lot over the years.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7441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3394-5602-495F-820E-81E3B857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59" y="635"/>
            <a:ext cx="10741571" cy="1499616"/>
          </a:xfrm>
        </p:spPr>
        <p:txBody>
          <a:bodyPr>
            <a:noAutofit/>
          </a:bodyPr>
          <a:lstStyle/>
          <a:p>
            <a:pPr marL="536575" indent="-536575" algn="just"/>
            <a:r>
              <a:rPr lang="en-US" sz="3400" b="1" dirty="0">
                <a:solidFill>
                  <a:srgbClr val="00B050"/>
                </a:solidFill>
              </a:rPr>
              <a:t>2. How were the topics in the box done before public services were developed, and how are they done now?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AA0E8B-4557-4D51-ABFC-0C9A9B16A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5261" y="1195451"/>
            <a:ext cx="9742946" cy="5541679"/>
          </a:xfrm>
        </p:spPr>
      </p:pic>
    </p:spTree>
    <p:extLst>
      <p:ext uri="{BB962C8B-B14F-4D97-AF65-F5344CB8AC3E}">
        <p14:creationId xmlns:p14="http://schemas.microsoft.com/office/powerpoint/2010/main" val="2236097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DA0F-9A38-491E-AFC8-96626BAF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4E67F-456E-4FBA-AC92-45A3718FF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A8AC46-9087-409B-BB29-48C0D4EF9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052" y="1155616"/>
            <a:ext cx="876422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852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218</TotalTime>
  <Words>738</Words>
  <Application>Microsoft Office PowerPoint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HelveticaLTStd-Light</vt:lpstr>
      <vt:lpstr>HelveticaLTStd-LightObl</vt:lpstr>
      <vt:lpstr>Roboto</vt:lpstr>
      <vt:lpstr>Tw Cen MT</vt:lpstr>
      <vt:lpstr>Tw Cen MT Condensed</vt:lpstr>
      <vt:lpstr>Wingdings</vt:lpstr>
      <vt:lpstr>Wingdings 3</vt:lpstr>
      <vt:lpstr>Integral</vt:lpstr>
      <vt:lpstr>Language expansion grammar </vt:lpstr>
      <vt:lpstr>Separable phrasal verbs</vt:lpstr>
      <vt:lpstr>Common separable phrasal verbs</vt:lpstr>
      <vt:lpstr>Common separable phrasal verbs</vt:lpstr>
      <vt:lpstr>Common separable phrasal verbs</vt:lpstr>
      <vt:lpstr>A – complete the paragraph</vt:lpstr>
      <vt:lpstr>B. Answer the questions Use pronouns and the separable phrasal verbs in A</vt:lpstr>
      <vt:lpstr>grammar</vt:lpstr>
      <vt:lpstr>Grammar – passive voice in the past</vt:lpstr>
      <vt:lpstr>C. Match the sentence parts. </vt:lpstr>
      <vt:lpstr>Goal check talk about how things were done in the past</vt:lpstr>
      <vt:lpstr>1. How has public education changed? </vt:lpstr>
      <vt:lpstr>2. How were the topics in the box done before public services were developed, and how are they done now?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50</cp:revision>
  <dcterms:created xsi:type="dcterms:W3CDTF">2023-08-16T18:36:49Z</dcterms:created>
  <dcterms:modified xsi:type="dcterms:W3CDTF">2023-09-02T10:14:35Z</dcterms:modified>
</cp:coreProperties>
</file>