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8" r:id="rId4"/>
    <p:sldId id="263" r:id="rId5"/>
    <p:sldId id="259" r:id="rId6"/>
    <p:sldId id="260" r:id="rId7"/>
    <p:sldId id="257" r:id="rId8"/>
    <p:sldId id="268" r:id="rId9"/>
    <p:sldId id="261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-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3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	reading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UNIT 9 </a:t>
            </a:r>
          </a:p>
          <a:p>
            <a:r>
              <a:rPr lang="en-US"/>
              <a:t>LIFE NOW AND IN THE PAST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01187-ED24-4945-8B5C-3D5757E42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17223-7F00-449D-996A-E24F9B01F6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3266F1-4CC9-4C4A-95A0-06CF9F84B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4720" y="0"/>
            <a:ext cx="3145618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AC3C06-0F86-4132-980A-2B0778687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80338" y="0"/>
            <a:ext cx="6587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21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80D0-9673-4908-93C2-92ECE456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>
                <a:solidFill>
                  <a:srgbClr val="FF0000"/>
                </a:solidFill>
              </a:rPr>
              <a:t>A</a:t>
            </a:r>
            <a:r>
              <a:rPr lang="en-US" b="1" dirty="0">
                <a:solidFill>
                  <a:srgbClr val="FF0000"/>
                </a:solidFill>
              </a:rPr>
              <a:t>. MY WORLD </a:t>
            </a:r>
            <a:r>
              <a:rPr lang="en-US" b="1" dirty="0">
                <a:solidFill>
                  <a:srgbClr val="666633"/>
                </a:solidFill>
              </a:rPr>
              <a:t>– </a:t>
            </a:r>
            <a:r>
              <a:rPr lang="en-US" dirty="0">
                <a:solidFill>
                  <a:srgbClr val="666633"/>
                </a:solidFill>
              </a:rPr>
              <a:t>work in pairs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E320B0-45BA-4586-B989-73658D600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2DF053-AB8E-42BA-BAA6-7C2A34887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711" y="1610071"/>
            <a:ext cx="5096586" cy="33723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2064CE-C8B2-42B7-BC89-DA9EECA55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3469" y="4388681"/>
            <a:ext cx="3448531" cy="3715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A9180B-0BC1-4A62-A890-E4B448F0D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9992" y="4791292"/>
            <a:ext cx="5792008" cy="4096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657291-B6E2-45BF-9E06-79DAF6C256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703" y="2743915"/>
            <a:ext cx="6206324" cy="33974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A3847-273C-4D0A-96A1-E18D011944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90" y="5621471"/>
            <a:ext cx="3299930" cy="4924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450C39-6F21-433F-AD6F-C8AA258C53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19007" y="5638442"/>
            <a:ext cx="2943554" cy="47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12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80D0-9673-4908-93C2-92ECE456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>
                <a:solidFill>
                  <a:srgbClr val="FF0000"/>
                </a:solidFill>
              </a:rPr>
              <a:t>A</a:t>
            </a:r>
            <a:r>
              <a:rPr lang="en-US" b="1" dirty="0">
                <a:solidFill>
                  <a:srgbClr val="FF0000"/>
                </a:solidFill>
              </a:rPr>
              <a:t>. MY WORLD </a:t>
            </a:r>
            <a:r>
              <a:rPr lang="en-US" b="1" dirty="0">
                <a:solidFill>
                  <a:srgbClr val="666633"/>
                </a:solidFill>
              </a:rPr>
              <a:t>– </a:t>
            </a:r>
            <a:r>
              <a:rPr lang="en-US" dirty="0">
                <a:solidFill>
                  <a:srgbClr val="666633"/>
                </a:solidFill>
              </a:rPr>
              <a:t>work in pairs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933F8-D2A6-443E-AE61-91AE181A2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1910080"/>
            <a:ext cx="11247120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E5E5D-80DE-4C47-B153-46B7B5C2A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Phong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nha</a:t>
            </a:r>
            <a:r>
              <a:rPr lang="en-US" b="1" dirty="0">
                <a:solidFill>
                  <a:srgbClr val="00B050"/>
                </a:solidFill>
              </a:rPr>
              <a:t> – </a:t>
            </a:r>
            <a:r>
              <a:rPr lang="en-US" b="1" dirty="0" err="1">
                <a:solidFill>
                  <a:srgbClr val="00B050"/>
                </a:solidFill>
              </a:rPr>
              <a:t>Ke</a:t>
            </a:r>
            <a:r>
              <a:rPr lang="en-US" b="1" dirty="0">
                <a:solidFill>
                  <a:srgbClr val="00B050"/>
                </a:solidFill>
              </a:rPr>
              <a:t> Bang National park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9BE63-BD0C-463C-8634-0AADD0B75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1FEF0-8BF6-4E0F-9AAC-BA735C894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93215"/>
            <a:ext cx="5491580" cy="3560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479250-D297-46E6-8B6E-6D61893AE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97" y="1889760"/>
            <a:ext cx="5812803" cy="389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93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9FCFB-84FE-41F6-ABB9-1D9BF246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408" y="52873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 Hoi An Ancient Town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D6FD-F354-4580-A145-74D391432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CA4C86-DED8-4E45-AF79-57567CCE2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129289"/>
            <a:ext cx="9085072" cy="568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08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89AEC7C-CDB2-426C-9BD7-78B1B84C069A}"/>
              </a:ext>
            </a:extLst>
          </p:cNvPr>
          <p:cNvGrpSpPr/>
          <p:nvPr/>
        </p:nvGrpSpPr>
        <p:grpSpPr>
          <a:xfrm>
            <a:off x="406400" y="0"/>
            <a:ext cx="11582400" cy="7437120"/>
            <a:chOff x="406400" y="0"/>
            <a:chExt cx="11582400" cy="743712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B3266F1-4CC9-4C4A-95A0-06CF9F84B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6400" y="0"/>
              <a:ext cx="3673938" cy="74371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BAC3C06-0F86-4132-980A-2B0778687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80338" y="22860"/>
              <a:ext cx="7908462" cy="7391400"/>
            </a:xfrm>
            <a:prstGeom prst="rect">
              <a:avLst/>
            </a:prstGeom>
          </p:spPr>
        </p:pic>
      </p:grpSp>
      <p:pic>
        <p:nvPicPr>
          <p:cNvPr id="5" name="enw_sb02_u09_048">
            <a:hlinkClick r:id="" action="ppaction://media"/>
            <a:extLst>
              <a:ext uri="{FF2B5EF4-FFF2-40B4-BE49-F238E27FC236}">
                <a16:creationId xmlns:a16="http://schemas.microsoft.com/office/drawing/2014/main" id="{39EB0B13-F4BB-47B5-B97B-C6AF98CC0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535920" y="3060700"/>
            <a:ext cx="553720" cy="55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5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01290-F65E-4EF8-BDA9-59092C0E9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Listen and repeat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78E48-08F3-44ED-A546-A4A715FE8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700512" cy="3657600"/>
          </a:xfrm>
        </p:spPr>
        <p:txBody>
          <a:bodyPr numCol="2">
            <a:normAutofit fontScale="92500" lnSpcReduction="20000"/>
          </a:bodyPr>
          <a:lstStyle/>
          <a:p>
            <a:pPr marL="538163" indent="-538163">
              <a:buFont typeface="Wingdings" panose="05000000000000000000" pitchFamily="2" charset="2"/>
              <a:buChar char="v"/>
            </a:pPr>
            <a:r>
              <a:rPr lang="en-US" sz="2800" dirty="0"/>
              <a:t>Sanctuary (n) </a:t>
            </a:r>
            <a:r>
              <a:rPr lang="en-US" sz="2800" dirty="0" err="1"/>
              <a:t>thánh</a:t>
            </a:r>
            <a:r>
              <a:rPr lang="en-US" sz="2800" dirty="0"/>
              <a:t> </a:t>
            </a:r>
            <a:r>
              <a:rPr lang="en-US" sz="2800" dirty="0" err="1"/>
              <a:t>địa</a:t>
            </a:r>
            <a:endParaRPr lang="en-US" sz="2800" dirty="0"/>
          </a:p>
          <a:p>
            <a:pPr marL="538163" indent="-538163">
              <a:buFont typeface="Wingdings" panose="05000000000000000000" pitchFamily="2" charset="2"/>
              <a:buChar char="v"/>
            </a:pPr>
            <a:r>
              <a:rPr lang="en-US" sz="2800" dirty="0"/>
              <a:t>Heritage (n) di </a:t>
            </a:r>
            <a:r>
              <a:rPr lang="en-US" sz="2800" dirty="0" err="1"/>
              <a:t>sản</a:t>
            </a:r>
            <a:endParaRPr lang="en-US" sz="2800" dirty="0"/>
          </a:p>
          <a:p>
            <a:pPr marL="538163" indent="-538163">
              <a:buFont typeface="Wingdings" panose="05000000000000000000" pitchFamily="2" charset="2"/>
              <a:buChar char="v"/>
            </a:pPr>
            <a:r>
              <a:rPr lang="en-US" sz="2800" dirty="0"/>
              <a:t>Architecture (n) </a:t>
            </a:r>
            <a:r>
              <a:rPr lang="en-US" sz="2800" dirty="0" err="1"/>
              <a:t>kiến</a:t>
            </a:r>
            <a:r>
              <a:rPr lang="en-US" sz="2800" dirty="0"/>
              <a:t> </a:t>
            </a:r>
            <a:r>
              <a:rPr lang="en-US" sz="2800" dirty="0" err="1"/>
              <a:t>trúc</a:t>
            </a:r>
            <a:endParaRPr lang="en-US" sz="2800" dirty="0"/>
          </a:p>
          <a:p>
            <a:pPr marL="538163" indent="-538163">
              <a:buFont typeface="Wingdings" panose="05000000000000000000" pitchFamily="2" charset="2"/>
              <a:buChar char="v"/>
            </a:pPr>
            <a:r>
              <a:rPr lang="en-US" sz="2800" dirty="0"/>
              <a:t>Lantern (n) </a:t>
            </a:r>
            <a:r>
              <a:rPr lang="en-US" sz="2800" dirty="0" err="1"/>
              <a:t>đèn</a:t>
            </a:r>
            <a:r>
              <a:rPr lang="en-US" sz="2800" dirty="0"/>
              <a:t> </a:t>
            </a:r>
            <a:r>
              <a:rPr lang="en-US" sz="2800" dirty="0" err="1"/>
              <a:t>lồng</a:t>
            </a:r>
            <a:endParaRPr lang="en-US" sz="2800" dirty="0"/>
          </a:p>
          <a:p>
            <a:pPr marL="538163" indent="-538163">
              <a:buFont typeface="Wingdings" panose="05000000000000000000" pitchFamily="2" charset="2"/>
              <a:buChar char="v"/>
            </a:pPr>
            <a:r>
              <a:rPr lang="en-US" sz="2800" dirty="0"/>
              <a:t>Well-preserved (adj)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bảo</a:t>
            </a:r>
            <a:r>
              <a:rPr lang="en-US" sz="2800" dirty="0"/>
              <a:t> </a:t>
            </a:r>
            <a:r>
              <a:rPr lang="en-US" sz="2800" dirty="0" err="1"/>
              <a:t>tồn</a:t>
            </a:r>
            <a:r>
              <a:rPr lang="en-US" sz="2800" dirty="0"/>
              <a:t> </a:t>
            </a:r>
            <a:r>
              <a:rPr lang="en-US" sz="2800" dirty="0" err="1"/>
              <a:t>tốt</a:t>
            </a:r>
            <a:endParaRPr lang="en-US" sz="2800" dirty="0"/>
          </a:p>
          <a:p>
            <a:pPr marL="538163" indent="-538163">
              <a:buFont typeface="Wingdings" panose="05000000000000000000" pitchFamily="2" charset="2"/>
              <a:buChar char="v"/>
            </a:pPr>
            <a:r>
              <a:rPr lang="en-US" sz="2800" dirty="0"/>
              <a:t>Canal (n) </a:t>
            </a:r>
            <a:r>
              <a:rPr lang="en-US" sz="2800" dirty="0" err="1"/>
              <a:t>kênh</a:t>
            </a:r>
            <a:r>
              <a:rPr lang="en-US" sz="2800" dirty="0"/>
              <a:t> </a:t>
            </a:r>
            <a:r>
              <a:rPr lang="en-US" sz="2800" dirty="0" err="1"/>
              <a:t>đào</a:t>
            </a:r>
            <a:endParaRPr lang="en-US" sz="2800" dirty="0"/>
          </a:p>
          <a:p>
            <a:pPr marL="538163" indent="-538163">
              <a:buFont typeface="Wingdings" panose="05000000000000000000" pitchFamily="2" charset="2"/>
              <a:buChar char="v"/>
            </a:pPr>
            <a:r>
              <a:rPr lang="en-US" sz="2800" dirty="0"/>
              <a:t>China (n) </a:t>
            </a:r>
            <a:r>
              <a:rPr lang="en-US" sz="2800" dirty="0" err="1"/>
              <a:t>đồ</a:t>
            </a:r>
            <a:r>
              <a:rPr lang="en-US" sz="2800" dirty="0"/>
              <a:t> </a:t>
            </a:r>
            <a:r>
              <a:rPr lang="en-US" sz="2800" dirty="0" err="1"/>
              <a:t>sứ</a:t>
            </a:r>
            <a:r>
              <a:rPr lang="en-US" sz="2800" dirty="0"/>
              <a:t> </a:t>
            </a:r>
          </a:p>
          <a:p>
            <a:pPr marL="538163" indent="0">
              <a:buFont typeface="Wingdings" panose="05000000000000000000" pitchFamily="2" charset="2"/>
              <a:buChar char="v"/>
            </a:pPr>
            <a:r>
              <a:rPr lang="en-US" sz="2800" dirty="0"/>
              <a:t>Pottery (n) </a:t>
            </a:r>
            <a:r>
              <a:rPr lang="en-US" sz="2800" dirty="0" err="1"/>
              <a:t>đồ</a:t>
            </a:r>
            <a:r>
              <a:rPr lang="en-US" sz="2800" dirty="0"/>
              <a:t> </a:t>
            </a:r>
            <a:r>
              <a:rPr lang="en-US" sz="2800" dirty="0" err="1"/>
              <a:t>gốm</a:t>
            </a:r>
            <a:endParaRPr lang="en-US" sz="2800" dirty="0"/>
          </a:p>
          <a:p>
            <a:pPr marL="538163" indent="0">
              <a:buFont typeface="Wingdings" panose="05000000000000000000" pitchFamily="2" charset="2"/>
              <a:buChar char="v"/>
            </a:pPr>
            <a:r>
              <a:rPr lang="en-US" sz="2800" dirty="0"/>
              <a:t>Cultural mixture (n) </a:t>
            </a:r>
            <a:r>
              <a:rPr lang="en-US" sz="2800" dirty="0" err="1"/>
              <a:t>sự</a:t>
            </a:r>
            <a:r>
              <a:rPr lang="en-US" sz="2800" dirty="0"/>
              <a:t> </a:t>
            </a:r>
            <a:r>
              <a:rPr lang="en-US" sz="2800" dirty="0" err="1"/>
              <a:t>pha</a:t>
            </a:r>
            <a:r>
              <a:rPr lang="en-US" sz="2800" dirty="0"/>
              <a:t> </a:t>
            </a:r>
            <a:r>
              <a:rPr lang="en-US" sz="2800" dirty="0" err="1"/>
              <a:t>trộn</a:t>
            </a:r>
            <a:r>
              <a:rPr lang="en-US" sz="2800" dirty="0"/>
              <a:t> </a:t>
            </a:r>
            <a:r>
              <a:rPr lang="en-US" sz="2800" dirty="0" err="1"/>
              <a:t>về</a:t>
            </a:r>
            <a:r>
              <a:rPr lang="en-US" sz="2800" dirty="0"/>
              <a:t> </a:t>
            </a:r>
            <a:r>
              <a:rPr lang="en-US" sz="2800" dirty="0" err="1"/>
              <a:t>văn</a:t>
            </a:r>
            <a:r>
              <a:rPr lang="en-US" sz="2800" dirty="0"/>
              <a:t> </a:t>
            </a:r>
            <a:r>
              <a:rPr lang="en-US" sz="2800" dirty="0" err="1"/>
              <a:t>hóa</a:t>
            </a:r>
            <a:endParaRPr lang="en-US" sz="2800" dirty="0"/>
          </a:p>
          <a:p>
            <a:pPr marL="538163" indent="0">
              <a:buFont typeface="Wingdings" panose="05000000000000000000" pitchFamily="2" charset="2"/>
              <a:buChar char="v"/>
            </a:pPr>
            <a:r>
              <a:rPr lang="en-US" sz="2800" dirty="0"/>
              <a:t>Tube house (n) </a:t>
            </a:r>
            <a:r>
              <a:rPr lang="en-US" sz="2800" dirty="0" err="1"/>
              <a:t>nhà</a:t>
            </a:r>
            <a:r>
              <a:rPr lang="en-US" sz="2800" dirty="0"/>
              <a:t> </a:t>
            </a:r>
            <a:r>
              <a:rPr lang="en-US" sz="2800" dirty="0" err="1"/>
              <a:t>ống</a:t>
            </a:r>
            <a:r>
              <a:rPr lang="en-US" sz="2800" dirty="0"/>
              <a:t> (</a:t>
            </a:r>
            <a:r>
              <a:rPr lang="en-US" sz="2800" dirty="0" err="1"/>
              <a:t>hẹp</a:t>
            </a:r>
            <a:r>
              <a:rPr lang="en-US" sz="2800" dirty="0"/>
              <a:t> </a:t>
            </a:r>
            <a:r>
              <a:rPr lang="en-US" sz="2800" dirty="0" err="1"/>
              <a:t>chiều</a:t>
            </a:r>
            <a:r>
              <a:rPr lang="en-US" sz="2800" dirty="0"/>
              <a:t> </a:t>
            </a:r>
            <a:r>
              <a:rPr lang="en-US" sz="2800" dirty="0" err="1"/>
              <a:t>ngang</a:t>
            </a:r>
            <a:r>
              <a:rPr lang="en-US" sz="2800" dirty="0"/>
              <a:t>)</a:t>
            </a:r>
          </a:p>
          <a:p>
            <a:pPr marL="538163" indent="0">
              <a:buFont typeface="Wingdings" panose="05000000000000000000" pitchFamily="2" charset="2"/>
              <a:buChar char="v"/>
            </a:pPr>
            <a:r>
              <a:rPr lang="en-US" sz="2800" dirty="0"/>
              <a:t>Fluorescent light (</a:t>
            </a:r>
            <a:r>
              <a:rPr lang="en-US" sz="2800" dirty="0" err="1"/>
              <a:t>n.phrase</a:t>
            </a:r>
            <a:r>
              <a:rPr lang="en-US" sz="2800" dirty="0"/>
              <a:t>) </a:t>
            </a:r>
            <a:r>
              <a:rPr lang="en-US" sz="2800" dirty="0" err="1"/>
              <a:t>đèn</a:t>
            </a:r>
            <a:r>
              <a:rPr lang="en-US" sz="2800" dirty="0"/>
              <a:t> </a:t>
            </a:r>
            <a:r>
              <a:rPr lang="en-US" sz="2800" dirty="0" err="1"/>
              <a:t>huỳnh</a:t>
            </a:r>
            <a:r>
              <a:rPr lang="en-US" sz="2800" dirty="0"/>
              <a:t> </a:t>
            </a:r>
            <a:r>
              <a:rPr lang="en-US" sz="2800" dirty="0" err="1"/>
              <a:t>quang</a:t>
            </a:r>
            <a:endParaRPr lang="en-US" sz="2800" dirty="0"/>
          </a:p>
          <a:p>
            <a:pPr marL="538163" indent="0">
              <a:buFont typeface="Wingdings" panose="05000000000000000000" pitchFamily="2" charset="2"/>
              <a:buChar char="v"/>
            </a:pPr>
            <a:r>
              <a:rPr lang="en-US" sz="2800" dirty="0"/>
              <a:t>Atmosphere (n) </a:t>
            </a:r>
            <a:r>
              <a:rPr lang="en-US" sz="2800" dirty="0" err="1"/>
              <a:t>bầu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khí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6053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96053-3FBA-44E0-84AD-C8670C00D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44651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B. Read the article. </a:t>
            </a:r>
            <a:r>
              <a:rPr lang="en-US" dirty="0">
                <a:solidFill>
                  <a:srgbClr val="666633"/>
                </a:solidFill>
              </a:rPr>
              <a:t>Circle 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75A08-9395-4711-A9E8-2FF65743A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49424"/>
            <a:ext cx="8912352" cy="402336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14000"/>
              </a:lnSpc>
              <a:buFont typeface="+mj-lt"/>
              <a:buAutoNum type="arabicPeriod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My Son Sanctuary and Hoi An Ancient Town are World Heritage Sites in Quang Nam Province.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Hoi An Ancient Town used to be a trading port.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The architecture of Hoi An is affected by only one culture.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Hoi An lantern festival is held every night. 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Hoi An Ancient Town is well-preserved.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1AACC-D830-4016-AFA0-DD1032708C3E}"/>
              </a:ext>
            </a:extLst>
          </p:cNvPr>
          <p:cNvSpPr txBox="1"/>
          <p:nvPr/>
        </p:nvSpPr>
        <p:spPr>
          <a:xfrm>
            <a:off x="10281920" y="2249424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        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F9537C-3FE7-4978-959A-D471EBC7D8A6}"/>
              </a:ext>
            </a:extLst>
          </p:cNvPr>
          <p:cNvSpPr txBox="1"/>
          <p:nvPr/>
        </p:nvSpPr>
        <p:spPr>
          <a:xfrm>
            <a:off x="10299191" y="3245104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        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C5AD8-0825-4E61-A6F0-92740F5FC2C2}"/>
              </a:ext>
            </a:extLst>
          </p:cNvPr>
          <p:cNvSpPr txBox="1"/>
          <p:nvPr/>
        </p:nvSpPr>
        <p:spPr>
          <a:xfrm>
            <a:off x="10319511" y="3948396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        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6FD3A8-A93A-4089-BECC-E016B858F18B}"/>
              </a:ext>
            </a:extLst>
          </p:cNvPr>
          <p:cNvSpPr txBox="1"/>
          <p:nvPr/>
        </p:nvSpPr>
        <p:spPr>
          <a:xfrm>
            <a:off x="10319511" y="4822156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        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DEE5B4-AFD2-40D1-BE3E-29ECDF4B3369}"/>
              </a:ext>
            </a:extLst>
          </p:cNvPr>
          <p:cNvSpPr txBox="1"/>
          <p:nvPr/>
        </p:nvSpPr>
        <p:spPr>
          <a:xfrm>
            <a:off x="10289031" y="5421596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        F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954B0A-0F34-4F32-8F51-E9783035E724}"/>
              </a:ext>
            </a:extLst>
          </p:cNvPr>
          <p:cNvSpPr/>
          <p:nvPr/>
        </p:nvSpPr>
        <p:spPr>
          <a:xfrm>
            <a:off x="10200640" y="2291465"/>
            <a:ext cx="528320" cy="483266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A952EA-6FF6-4285-826B-B00BE2563E41}"/>
              </a:ext>
            </a:extLst>
          </p:cNvPr>
          <p:cNvSpPr/>
          <p:nvPr/>
        </p:nvSpPr>
        <p:spPr>
          <a:xfrm>
            <a:off x="10200640" y="3262551"/>
            <a:ext cx="528320" cy="483266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8EDCE85-CED7-4DB2-8492-D0A8688AD51E}"/>
              </a:ext>
            </a:extLst>
          </p:cNvPr>
          <p:cNvSpPr/>
          <p:nvPr/>
        </p:nvSpPr>
        <p:spPr>
          <a:xfrm>
            <a:off x="11298971" y="3986281"/>
            <a:ext cx="528320" cy="483266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163B98-66BC-41FE-B18C-A48D1A45DEEF}"/>
              </a:ext>
            </a:extLst>
          </p:cNvPr>
          <p:cNvSpPr/>
          <p:nvPr/>
        </p:nvSpPr>
        <p:spPr>
          <a:xfrm>
            <a:off x="11298971" y="4853686"/>
            <a:ext cx="528320" cy="483266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02D9B0-7993-4095-9C72-F71011A9EBC1}"/>
              </a:ext>
            </a:extLst>
          </p:cNvPr>
          <p:cNvSpPr/>
          <p:nvPr/>
        </p:nvSpPr>
        <p:spPr>
          <a:xfrm>
            <a:off x="10219786" y="5453126"/>
            <a:ext cx="528320" cy="483266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1EC973F-3B07-4DBE-BC3C-AEA69650400D}"/>
              </a:ext>
            </a:extLst>
          </p:cNvPr>
          <p:cNvCxnSpPr/>
          <p:nvPr/>
        </p:nvCxnSpPr>
        <p:spPr>
          <a:xfrm>
            <a:off x="8534400" y="4227914"/>
            <a:ext cx="1270001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5387306-7161-476D-A87D-442D1FBD1552}"/>
              </a:ext>
            </a:extLst>
          </p:cNvPr>
          <p:cNvSpPr txBox="1"/>
          <p:nvPr/>
        </p:nvSpPr>
        <p:spPr>
          <a:xfrm>
            <a:off x="7081747" y="4301586"/>
            <a:ext cx="3046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multiple cultures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33204E-E504-4FAB-8083-203D8CFE9416}"/>
              </a:ext>
            </a:extLst>
          </p:cNvPr>
          <p:cNvCxnSpPr/>
          <p:nvPr/>
        </p:nvCxnSpPr>
        <p:spPr>
          <a:xfrm>
            <a:off x="1424151" y="4592227"/>
            <a:ext cx="1270001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4056F65-0C26-4C6C-9C8B-02C34CA04A20}"/>
              </a:ext>
            </a:extLst>
          </p:cNvPr>
          <p:cNvCxnSpPr>
            <a:cxnSpLocks/>
          </p:cNvCxnSpPr>
          <p:nvPr/>
        </p:nvCxnSpPr>
        <p:spPr>
          <a:xfrm>
            <a:off x="6247384" y="5133064"/>
            <a:ext cx="1593333" cy="0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8C551A9-5EF4-4F39-B3A3-330694843DDD}"/>
              </a:ext>
            </a:extLst>
          </p:cNvPr>
          <p:cNvSpPr txBox="1"/>
          <p:nvPr/>
        </p:nvSpPr>
        <p:spPr>
          <a:xfrm>
            <a:off x="4130566" y="5102814"/>
            <a:ext cx="6188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on the 14</a:t>
            </a:r>
            <a:r>
              <a:rPr lang="en-US" sz="2800" b="1" baseline="30000" dirty="0">
                <a:solidFill>
                  <a:srgbClr val="FF0000"/>
                </a:solidFill>
              </a:rPr>
              <a:t>th</a:t>
            </a:r>
            <a:r>
              <a:rPr lang="en-US" sz="2800" b="1" dirty="0">
                <a:solidFill>
                  <a:srgbClr val="FF0000"/>
                </a:solidFill>
              </a:rPr>
              <a:t> night of every lunar month</a:t>
            </a:r>
          </a:p>
        </p:txBody>
      </p:sp>
    </p:spTree>
    <p:extLst>
      <p:ext uri="{BB962C8B-B14F-4D97-AF65-F5344CB8AC3E}">
        <p14:creationId xmlns:p14="http://schemas.microsoft.com/office/powerpoint/2010/main" val="369037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7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90F9C-40BB-4FB1-B779-0AFC62C9A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211" y="110359"/>
            <a:ext cx="9720072" cy="149961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00B050"/>
                </a:solidFill>
              </a:rPr>
              <a:t>C</a:t>
            </a:r>
            <a:r>
              <a:rPr lang="en-US" sz="4400" dirty="0">
                <a:solidFill>
                  <a:srgbClr val="00B050"/>
                </a:solidFill>
              </a:rPr>
              <a:t>. Answer the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30917-4D61-4BBB-A5DB-DC8D3D919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638" y="1355834"/>
            <a:ext cx="10421638" cy="48768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When did UNESCO recognize Hoi An Ancient Town as a world heritage site?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Which goods were exchanged in Hoi An trading port?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What are the diverse cultural influences on the architecture of Hoi An?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What happens during the night of Hoi An lantern festival?</a:t>
            </a:r>
          </a:p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r>
              <a:rPr lang="en-US" sz="2400" b="1" dirty="0"/>
              <a:t>What attracts many tourists to Hoi An Ancient Town?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72AE02-C1CD-4F4A-8BA6-915057C30A7D}"/>
              </a:ext>
            </a:extLst>
          </p:cNvPr>
          <p:cNvSpPr txBox="1"/>
          <p:nvPr/>
        </p:nvSpPr>
        <p:spPr>
          <a:xfrm>
            <a:off x="1492467" y="1758863"/>
            <a:ext cx="1018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…. on December 4th, 1999.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278A25-61BF-43A4-8D11-ECD83F71A617}"/>
              </a:ext>
            </a:extLst>
          </p:cNvPr>
          <p:cNvSpPr txBox="1"/>
          <p:nvPr/>
        </p:nvSpPr>
        <p:spPr>
          <a:xfrm>
            <a:off x="1413641" y="2624617"/>
            <a:ext cx="10909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Silk, </a:t>
            </a:r>
            <a:r>
              <a:rPr lang="en-US" sz="2400" b="1" dirty="0" err="1">
                <a:solidFill>
                  <a:srgbClr val="FF0000"/>
                </a:solidFill>
              </a:rPr>
              <a:t>china</a:t>
            </a:r>
            <a:r>
              <a:rPr lang="en-US" sz="2400" b="1" dirty="0">
                <a:solidFill>
                  <a:srgbClr val="FF0000"/>
                </a:solidFill>
              </a:rPr>
              <a:t>, pottery, and spices were exchanged in Hoi An trading port.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58A9C8-E162-4A23-BB75-0B1DD9E000A5}"/>
              </a:ext>
            </a:extLst>
          </p:cNvPr>
          <p:cNvSpPr txBox="1"/>
          <p:nvPr/>
        </p:nvSpPr>
        <p:spPr>
          <a:xfrm>
            <a:off x="1413641" y="3470022"/>
            <a:ext cx="11708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architecture of Hoi An reflects diverse cultural influences, including Chinese, Japanese, French, and Vietnamese.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204528-12B4-4522-9FA5-BFAE742C6171}"/>
              </a:ext>
            </a:extLst>
          </p:cNvPr>
          <p:cNvSpPr txBox="1"/>
          <p:nvPr/>
        </p:nvSpPr>
        <p:spPr>
          <a:xfrm>
            <a:off x="1413641" y="4414652"/>
            <a:ext cx="9896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FF0000"/>
                </a:solidFill>
              </a:rPr>
              <a:t>During the night of Hoi An lantern festival, fluorescent lights are turned off, and the lanterns are lit up by candles, creating a peaceful atmosphere with the traditional character of Hoi 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D5D235-6481-4D27-85FD-491B3EDB5948}"/>
              </a:ext>
            </a:extLst>
          </p:cNvPr>
          <p:cNvSpPr txBox="1"/>
          <p:nvPr/>
        </p:nvSpPr>
        <p:spPr>
          <a:xfrm>
            <a:off x="1413641" y="5865933"/>
            <a:ext cx="10263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antique beauty and rich culture of Hoi An Ancient Town attract many tourists around the world.</a:t>
            </a:r>
          </a:p>
        </p:txBody>
      </p:sp>
    </p:spTree>
    <p:extLst>
      <p:ext uri="{BB962C8B-B14F-4D97-AF65-F5344CB8AC3E}">
        <p14:creationId xmlns:p14="http://schemas.microsoft.com/office/powerpoint/2010/main" val="242653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987A1-8EBE-4C20-96D0-162255DDC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00B050"/>
                </a:solidFill>
              </a:rPr>
              <a:t>Goal check </a:t>
            </a:r>
            <a:r>
              <a:rPr lang="en-US" dirty="0">
                <a:solidFill>
                  <a:srgbClr val="00B050"/>
                </a:solidFill>
              </a:rPr>
              <a:t>-  plan one of these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F8C95-2037-4591-9E81-E425168D8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60179"/>
            <a:ext cx="9720073" cy="4023360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800" dirty="0"/>
              <a:t>A campaign to help preserve the antique beauty of Hoi An Ancient Town.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800" dirty="0"/>
              <a:t>An event for landscape preservation in Viet Nam.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3D7CE0-3F96-4FE8-8929-2AF4B41FC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3" y="3429000"/>
            <a:ext cx="10374173" cy="28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98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65C79-FD5B-45A8-90DC-E8479217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E1373-1FE9-42B6-9285-19BCB5E0C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1CFFFA-8151-49B1-92C2-098A16B01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052" y="1335024"/>
            <a:ext cx="8764223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13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143</TotalTime>
  <Words>408</Words>
  <Application>Microsoft Office PowerPoint</Application>
  <PresentationFormat>Widescreen</PresentationFormat>
  <Paragraphs>52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Roboto</vt:lpstr>
      <vt:lpstr>Tw Cen MT</vt:lpstr>
      <vt:lpstr>Tw Cen MT Condensed</vt:lpstr>
      <vt:lpstr>Wingdings</vt:lpstr>
      <vt:lpstr>Wingdings 3</vt:lpstr>
      <vt:lpstr>Integral</vt:lpstr>
      <vt:lpstr> reading</vt:lpstr>
      <vt:lpstr>PowerPoint Presentation</vt:lpstr>
      <vt:lpstr>A. MY WORLD – work in pairs</vt:lpstr>
      <vt:lpstr>A. MY WORLD – work in pairs</vt:lpstr>
      <vt:lpstr>Phong nha – Ke Bang National park</vt:lpstr>
      <vt:lpstr> Hoi An Ancient Town</vt:lpstr>
      <vt:lpstr>PowerPoint Presentation</vt:lpstr>
      <vt:lpstr>Listen and repeat</vt:lpstr>
      <vt:lpstr>B. Read the article. Circle True or false</vt:lpstr>
      <vt:lpstr>C. Answer the questions</vt:lpstr>
      <vt:lpstr>Goal check -  plan one of these projects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35</cp:revision>
  <dcterms:created xsi:type="dcterms:W3CDTF">2023-08-16T18:36:49Z</dcterms:created>
  <dcterms:modified xsi:type="dcterms:W3CDTF">2023-09-02T10:18:19Z</dcterms:modified>
</cp:coreProperties>
</file>