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2" r:id="rId5"/>
    <p:sldId id="261" r:id="rId6"/>
    <p:sldId id="260" r:id="rId7"/>
    <p:sldId id="263" r:id="rId8"/>
    <p:sldId id="257" r:id="rId9"/>
    <p:sldId id="278" r:id="rId10"/>
    <p:sldId id="279" r:id="rId11"/>
    <p:sldId id="280" r:id="rId12"/>
    <p:sldId id="264" r:id="rId13"/>
    <p:sldId id="282" r:id="rId14"/>
    <p:sldId id="281" r:id="rId15"/>
    <p:sldId id="283" r:id="rId16"/>
    <p:sldId id="284"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1" d="100"/>
          <a:sy n="61" d="100"/>
        </p:scale>
        <p:origin x="8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E55FF4F-8DB7-4194-9AF7-93DC426FD111}" type="datetimeFigureOut">
              <a:rPr lang="en-US" smtClean="0"/>
              <a:t>8/20/2023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937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55FF4F-8DB7-4194-9AF7-93DC426FD111}" type="datetimeFigureOut">
              <a:rPr lang="en-US" smtClean="0"/>
              <a:t>8/20/2023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34062060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55FF4F-8DB7-4194-9AF7-93DC426FD111}" type="datetimeFigureOut">
              <a:rPr lang="en-US" smtClean="0"/>
              <a:t>8/20/2023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40686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E55FF4F-8DB7-4194-9AF7-93DC426FD111}" type="datetimeFigureOut">
              <a:rPr lang="en-US" smtClean="0"/>
              <a:t>8/20/2023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23017590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E55FF4F-8DB7-4194-9AF7-93DC426FD111}" type="datetimeFigureOut">
              <a:rPr lang="en-US" smtClean="0"/>
              <a:t>8/20/2023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1744817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E55FF4F-8DB7-4194-9AF7-93DC426FD111}" type="datetimeFigureOut">
              <a:rPr lang="en-US" smtClean="0"/>
              <a:t>8/20/2023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1064981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55FF4F-8DB7-4194-9AF7-93DC426FD111}" type="datetimeFigureOut">
              <a:rPr lang="en-US" smtClean="0"/>
              <a:t>8/20/2023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31732764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E55FF4F-8DB7-4194-9AF7-93DC426FD111}" type="datetimeFigureOut">
              <a:rPr lang="en-US" smtClean="0"/>
              <a:t>8/20/2023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13468443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E55FF4F-8DB7-4194-9AF7-93DC426FD111}" type="datetimeFigureOut">
              <a:rPr lang="en-US" smtClean="0"/>
              <a:t>8/20/2023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822FF3-0150-405E-9266-B92824CF1342}"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6804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55FF4F-8DB7-4194-9AF7-93DC426FD111}" type="datetimeFigureOut">
              <a:rPr lang="en-US" smtClean="0"/>
              <a:t>8/20/2023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2245565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55FF4F-8DB7-4194-9AF7-93DC426FD111}" type="datetimeFigureOut">
              <a:rPr lang="en-US" smtClean="0"/>
              <a:t>8/20/2023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45078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30043022-49A8-4FD8-B1FA-91E5D9CF1B46}"/>
              </a:ext>
            </a:extLst>
          </p:cNvPr>
          <p:cNvSpPr/>
          <p:nvPr userDrawn="1"/>
        </p:nvSpPr>
        <p:spPr bwMode="auto">
          <a:xfrm>
            <a:off x="624418" y="457201"/>
            <a:ext cx="10943167" cy="5940425"/>
          </a:xfrm>
          <a:prstGeom prst="roundRect">
            <a:avLst>
              <a:gd name="adj" fmla="val 0"/>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solidFill>
                  <a:prstClr val="white"/>
                </a:solidFill>
              </a:rPr>
              <a:t> </a:t>
            </a:r>
          </a:p>
        </p:txBody>
      </p:sp>
    </p:spTree>
    <p:extLst>
      <p:ext uri="{BB962C8B-B14F-4D97-AF65-F5344CB8AC3E}">
        <p14:creationId xmlns:p14="http://schemas.microsoft.com/office/powerpoint/2010/main" val="40427269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E55FF4F-8DB7-4194-9AF7-93DC426FD111}" type="datetimeFigureOut">
              <a:rPr lang="en-US" smtClean="0"/>
              <a:t>8/20/2023</a:t>
            </a:fld>
            <a:endParaRPr 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1B822FF3-0150-405E-9266-B92824CF1342}" type="slidenum">
              <a:rPr lang="en-US" smtClean="0"/>
              <a:t>‹#›</a:t>
            </a:fld>
            <a:endParaRPr lang="en-U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53728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12.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D3065-1B6A-4F4C-ABAC-2B51F25F0434}"/>
              </a:ext>
            </a:extLst>
          </p:cNvPr>
          <p:cNvSpPr>
            <a:spLocks noGrp="1"/>
          </p:cNvSpPr>
          <p:nvPr>
            <p:ph type="ctrTitle"/>
          </p:nvPr>
        </p:nvSpPr>
        <p:spPr/>
        <p:txBody>
          <a:bodyPr/>
          <a:lstStyle/>
          <a:p>
            <a:pPr algn="ctr"/>
            <a:r>
              <a:rPr lang="en-US" b="1" dirty="0">
                <a:solidFill>
                  <a:srgbClr val="0070C0"/>
                </a:solidFill>
              </a:rPr>
              <a:t>communication	</a:t>
            </a:r>
          </a:p>
        </p:txBody>
      </p:sp>
      <p:sp>
        <p:nvSpPr>
          <p:cNvPr id="3" name="Subtitle 2">
            <a:extLst>
              <a:ext uri="{FF2B5EF4-FFF2-40B4-BE49-F238E27FC236}">
                <a16:creationId xmlns:a16="http://schemas.microsoft.com/office/drawing/2014/main" id="{0418DAB8-7245-481A-9EC7-C4DFC2D45E0F}"/>
              </a:ext>
            </a:extLst>
          </p:cNvPr>
          <p:cNvSpPr>
            <a:spLocks noGrp="1"/>
          </p:cNvSpPr>
          <p:nvPr>
            <p:ph type="subTitle" idx="1"/>
          </p:nvPr>
        </p:nvSpPr>
        <p:spPr/>
        <p:txBody>
          <a:bodyPr/>
          <a:lstStyle/>
          <a:p>
            <a:pPr algn="ctr"/>
            <a:r>
              <a:rPr lang="en-US" dirty="0"/>
              <a:t>UNIT 9 </a:t>
            </a:r>
          </a:p>
          <a:p>
            <a:r>
              <a:rPr lang="en-US"/>
              <a:t>LIFE NOW AND IN THE PAST</a:t>
            </a:r>
            <a:endParaRPr lang="en-US" dirty="0"/>
          </a:p>
        </p:txBody>
      </p:sp>
    </p:spTree>
    <p:extLst>
      <p:ext uri="{BB962C8B-B14F-4D97-AF65-F5344CB8AC3E}">
        <p14:creationId xmlns:p14="http://schemas.microsoft.com/office/powerpoint/2010/main" val="1197047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F58F8-8AD8-4AC8-AAD5-D22BAF23FA78}"/>
              </a:ext>
            </a:extLst>
          </p:cNvPr>
          <p:cNvSpPr>
            <a:spLocks noGrp="1"/>
          </p:cNvSpPr>
          <p:nvPr>
            <p:ph type="title"/>
          </p:nvPr>
        </p:nvSpPr>
        <p:spPr/>
        <p:txBody>
          <a:bodyPr/>
          <a:lstStyle/>
          <a:p>
            <a:r>
              <a:rPr lang="en-US" b="1" dirty="0">
                <a:solidFill>
                  <a:srgbClr val="00B050"/>
                </a:solidFill>
              </a:rPr>
              <a:t>Warm-up </a:t>
            </a:r>
            <a:r>
              <a:rPr lang="en-US" dirty="0">
                <a:solidFill>
                  <a:srgbClr val="00B050"/>
                </a:solidFill>
              </a:rPr>
              <a:t>– do you know this place?</a:t>
            </a:r>
          </a:p>
        </p:txBody>
      </p:sp>
      <p:pic>
        <p:nvPicPr>
          <p:cNvPr id="5" name="Content Placeholder 4">
            <a:extLst>
              <a:ext uri="{FF2B5EF4-FFF2-40B4-BE49-F238E27FC236}">
                <a16:creationId xmlns:a16="http://schemas.microsoft.com/office/drawing/2014/main" id="{4D06B30B-1B11-4030-9370-6D66344E4BF8}"/>
              </a:ext>
            </a:extLst>
          </p:cNvPr>
          <p:cNvPicPr>
            <a:picLocks noGrp="1" noChangeAspect="1"/>
          </p:cNvPicPr>
          <p:nvPr>
            <p:ph idx="1"/>
          </p:nvPr>
        </p:nvPicPr>
        <p:blipFill>
          <a:blip r:embed="rId2"/>
          <a:stretch>
            <a:fillRect/>
          </a:stretch>
        </p:blipFill>
        <p:spPr>
          <a:xfrm>
            <a:off x="589280" y="2528371"/>
            <a:ext cx="11445145" cy="3303656"/>
          </a:xfrm>
        </p:spPr>
      </p:pic>
      <p:pic>
        <p:nvPicPr>
          <p:cNvPr id="6" name="Picture 5">
            <a:extLst>
              <a:ext uri="{FF2B5EF4-FFF2-40B4-BE49-F238E27FC236}">
                <a16:creationId xmlns:a16="http://schemas.microsoft.com/office/drawing/2014/main" id="{5BB573D1-738B-4C42-8DDF-2BCB3BE21084}"/>
              </a:ext>
            </a:extLst>
          </p:cNvPr>
          <p:cNvPicPr>
            <a:picLocks noChangeAspect="1"/>
          </p:cNvPicPr>
          <p:nvPr/>
        </p:nvPicPr>
        <p:blipFill>
          <a:blip r:embed="rId3"/>
          <a:stretch>
            <a:fillRect/>
          </a:stretch>
        </p:blipFill>
        <p:spPr>
          <a:xfrm>
            <a:off x="6837680" y="2830238"/>
            <a:ext cx="995680" cy="730164"/>
          </a:xfrm>
          <a:prstGeom prst="rect">
            <a:avLst/>
          </a:prstGeom>
        </p:spPr>
      </p:pic>
    </p:spTree>
    <p:extLst>
      <p:ext uri="{BB962C8B-B14F-4D97-AF65-F5344CB8AC3E}">
        <p14:creationId xmlns:p14="http://schemas.microsoft.com/office/powerpoint/2010/main" val="2015087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6" presetClass="emph" presetSubtype="0" fill="hold" nodeType="withEffect">
                                  <p:stCondLst>
                                    <p:cond delay="0"/>
                                  </p:stCondLst>
                                  <p:childTnLst>
                                    <p:animScale>
                                      <p:cBhvr>
                                        <p:cTn id="8" dur="2000" fill="hold"/>
                                        <p:tgtEl>
                                          <p:spTgt spid="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48FBA-B571-45EF-B14D-E2EF796D9B58}"/>
              </a:ext>
            </a:extLst>
          </p:cNvPr>
          <p:cNvSpPr>
            <a:spLocks noGrp="1"/>
          </p:cNvSpPr>
          <p:nvPr>
            <p:ph type="title"/>
          </p:nvPr>
        </p:nvSpPr>
        <p:spPr/>
        <p:txBody>
          <a:bodyPr/>
          <a:lstStyle/>
          <a:p>
            <a:r>
              <a:rPr lang="en-US" b="1" dirty="0">
                <a:solidFill>
                  <a:srgbClr val="00B050"/>
                </a:solidFill>
              </a:rPr>
              <a:t>Warm-up </a:t>
            </a:r>
            <a:r>
              <a:rPr lang="en-US" dirty="0">
                <a:solidFill>
                  <a:srgbClr val="00B050"/>
                </a:solidFill>
              </a:rPr>
              <a:t>– do you know this place?</a:t>
            </a:r>
            <a:endParaRPr lang="en-US" dirty="0"/>
          </a:p>
        </p:txBody>
      </p:sp>
      <p:sp>
        <p:nvSpPr>
          <p:cNvPr id="3" name="Content Placeholder 2">
            <a:extLst>
              <a:ext uri="{FF2B5EF4-FFF2-40B4-BE49-F238E27FC236}">
                <a16:creationId xmlns:a16="http://schemas.microsoft.com/office/drawing/2014/main" id="{49A8C20A-F56C-4917-B713-FAA81546DB78}"/>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54160B3C-081D-4819-8383-8A1F64686A52}"/>
              </a:ext>
            </a:extLst>
          </p:cNvPr>
          <p:cNvPicPr>
            <a:picLocks noChangeAspect="1"/>
          </p:cNvPicPr>
          <p:nvPr/>
        </p:nvPicPr>
        <p:blipFill>
          <a:blip r:embed="rId2"/>
          <a:stretch>
            <a:fillRect/>
          </a:stretch>
        </p:blipFill>
        <p:spPr>
          <a:xfrm>
            <a:off x="251597" y="1752366"/>
            <a:ext cx="11688806" cy="3353268"/>
          </a:xfrm>
          <a:prstGeom prst="rect">
            <a:avLst/>
          </a:prstGeom>
        </p:spPr>
      </p:pic>
      <p:pic>
        <p:nvPicPr>
          <p:cNvPr id="6" name="Picture 5">
            <a:extLst>
              <a:ext uri="{FF2B5EF4-FFF2-40B4-BE49-F238E27FC236}">
                <a16:creationId xmlns:a16="http://schemas.microsoft.com/office/drawing/2014/main" id="{ED4B0483-DABE-421D-ADC6-8DEDC5B90CE0}"/>
              </a:ext>
            </a:extLst>
          </p:cNvPr>
          <p:cNvPicPr>
            <a:picLocks noChangeAspect="1"/>
          </p:cNvPicPr>
          <p:nvPr/>
        </p:nvPicPr>
        <p:blipFill>
          <a:blip r:embed="rId3"/>
          <a:stretch>
            <a:fillRect/>
          </a:stretch>
        </p:blipFill>
        <p:spPr>
          <a:xfrm>
            <a:off x="6664960" y="2179998"/>
            <a:ext cx="995680" cy="730164"/>
          </a:xfrm>
          <a:prstGeom prst="rect">
            <a:avLst/>
          </a:prstGeom>
        </p:spPr>
      </p:pic>
    </p:spTree>
    <p:extLst>
      <p:ext uri="{BB962C8B-B14F-4D97-AF65-F5344CB8AC3E}">
        <p14:creationId xmlns:p14="http://schemas.microsoft.com/office/powerpoint/2010/main" val="2422990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6" presetClass="emph" presetSubtype="0" fill="hold" nodeType="withEffect">
                                  <p:stCondLst>
                                    <p:cond delay="0"/>
                                  </p:stCondLst>
                                  <p:childTnLst>
                                    <p:animScale>
                                      <p:cBhvr>
                                        <p:cTn id="8" dur="2000" fill="hold"/>
                                        <p:tgtEl>
                                          <p:spTgt spid="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48FBA-B571-45EF-B14D-E2EF796D9B58}"/>
              </a:ext>
            </a:extLst>
          </p:cNvPr>
          <p:cNvSpPr>
            <a:spLocks noGrp="1"/>
          </p:cNvSpPr>
          <p:nvPr>
            <p:ph type="title"/>
          </p:nvPr>
        </p:nvSpPr>
        <p:spPr/>
        <p:txBody>
          <a:bodyPr/>
          <a:lstStyle/>
          <a:p>
            <a:r>
              <a:rPr lang="en-US" b="1" dirty="0">
                <a:solidFill>
                  <a:srgbClr val="00B050"/>
                </a:solidFill>
              </a:rPr>
              <a:t>Warm-up </a:t>
            </a:r>
            <a:r>
              <a:rPr lang="en-US" dirty="0">
                <a:solidFill>
                  <a:srgbClr val="00B050"/>
                </a:solidFill>
              </a:rPr>
              <a:t>– do you know this place?</a:t>
            </a:r>
            <a:endParaRPr lang="en-US" dirty="0"/>
          </a:p>
        </p:txBody>
      </p:sp>
      <p:sp>
        <p:nvSpPr>
          <p:cNvPr id="3" name="Content Placeholder 2">
            <a:extLst>
              <a:ext uri="{FF2B5EF4-FFF2-40B4-BE49-F238E27FC236}">
                <a16:creationId xmlns:a16="http://schemas.microsoft.com/office/drawing/2014/main" id="{49A8C20A-F56C-4917-B713-FAA81546DB78}"/>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09EF21C3-7579-4D62-92F4-CBAD4E99CAEB}"/>
              </a:ext>
            </a:extLst>
          </p:cNvPr>
          <p:cNvPicPr>
            <a:picLocks noChangeAspect="1"/>
          </p:cNvPicPr>
          <p:nvPr/>
        </p:nvPicPr>
        <p:blipFill>
          <a:blip r:embed="rId2"/>
          <a:stretch>
            <a:fillRect/>
          </a:stretch>
        </p:blipFill>
        <p:spPr>
          <a:xfrm>
            <a:off x="319854" y="2563888"/>
            <a:ext cx="11755491" cy="3467584"/>
          </a:xfrm>
          <a:prstGeom prst="rect">
            <a:avLst/>
          </a:prstGeom>
        </p:spPr>
      </p:pic>
      <p:pic>
        <p:nvPicPr>
          <p:cNvPr id="6" name="Picture 5">
            <a:extLst>
              <a:ext uri="{FF2B5EF4-FFF2-40B4-BE49-F238E27FC236}">
                <a16:creationId xmlns:a16="http://schemas.microsoft.com/office/drawing/2014/main" id="{DF964AF0-B8E7-454A-8D8B-B12B3C227C3E}"/>
              </a:ext>
            </a:extLst>
          </p:cNvPr>
          <p:cNvPicPr>
            <a:picLocks noChangeAspect="1"/>
          </p:cNvPicPr>
          <p:nvPr/>
        </p:nvPicPr>
        <p:blipFill>
          <a:blip r:embed="rId3"/>
          <a:stretch>
            <a:fillRect/>
          </a:stretch>
        </p:blipFill>
        <p:spPr>
          <a:xfrm>
            <a:off x="10172192" y="3063918"/>
            <a:ext cx="995680" cy="730164"/>
          </a:xfrm>
          <a:prstGeom prst="rect">
            <a:avLst/>
          </a:prstGeom>
        </p:spPr>
      </p:pic>
    </p:spTree>
    <p:extLst>
      <p:ext uri="{BB962C8B-B14F-4D97-AF65-F5344CB8AC3E}">
        <p14:creationId xmlns:p14="http://schemas.microsoft.com/office/powerpoint/2010/main" val="65889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6" presetClass="emph" presetSubtype="0" fill="hold" nodeType="withEffect">
                                  <p:stCondLst>
                                    <p:cond delay="0"/>
                                  </p:stCondLst>
                                  <p:childTnLst>
                                    <p:animScale>
                                      <p:cBhvr>
                                        <p:cTn id="8" dur="2000" fill="hold"/>
                                        <p:tgtEl>
                                          <p:spTgt spid="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48FBA-B571-45EF-B14D-E2EF796D9B58}"/>
              </a:ext>
            </a:extLst>
          </p:cNvPr>
          <p:cNvSpPr>
            <a:spLocks noGrp="1"/>
          </p:cNvSpPr>
          <p:nvPr>
            <p:ph type="title"/>
          </p:nvPr>
        </p:nvSpPr>
        <p:spPr/>
        <p:txBody>
          <a:bodyPr/>
          <a:lstStyle/>
          <a:p>
            <a:r>
              <a:rPr lang="en-US" b="1" dirty="0">
                <a:solidFill>
                  <a:srgbClr val="00B050"/>
                </a:solidFill>
              </a:rPr>
              <a:t>Warm-up </a:t>
            </a:r>
            <a:r>
              <a:rPr lang="en-US" dirty="0">
                <a:solidFill>
                  <a:srgbClr val="00B050"/>
                </a:solidFill>
              </a:rPr>
              <a:t>– do you know this place?</a:t>
            </a:r>
            <a:endParaRPr lang="en-US" dirty="0"/>
          </a:p>
        </p:txBody>
      </p:sp>
      <p:sp>
        <p:nvSpPr>
          <p:cNvPr id="3" name="Content Placeholder 2">
            <a:extLst>
              <a:ext uri="{FF2B5EF4-FFF2-40B4-BE49-F238E27FC236}">
                <a16:creationId xmlns:a16="http://schemas.microsoft.com/office/drawing/2014/main" id="{49A8C20A-F56C-4917-B713-FAA81546DB78}"/>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4701D869-4CFB-4059-B302-7899921565AD}"/>
              </a:ext>
            </a:extLst>
          </p:cNvPr>
          <p:cNvPicPr>
            <a:picLocks noChangeAspect="1"/>
          </p:cNvPicPr>
          <p:nvPr/>
        </p:nvPicPr>
        <p:blipFill>
          <a:blip r:embed="rId2"/>
          <a:stretch>
            <a:fillRect/>
          </a:stretch>
        </p:blipFill>
        <p:spPr>
          <a:xfrm>
            <a:off x="1056571" y="2428629"/>
            <a:ext cx="10078857" cy="3524742"/>
          </a:xfrm>
          <a:prstGeom prst="rect">
            <a:avLst/>
          </a:prstGeom>
        </p:spPr>
      </p:pic>
      <p:pic>
        <p:nvPicPr>
          <p:cNvPr id="6" name="Picture 5">
            <a:extLst>
              <a:ext uri="{FF2B5EF4-FFF2-40B4-BE49-F238E27FC236}">
                <a16:creationId xmlns:a16="http://schemas.microsoft.com/office/drawing/2014/main" id="{9EB6FFFF-C188-4772-90B2-9ECAAAA4DDB3}"/>
              </a:ext>
            </a:extLst>
          </p:cNvPr>
          <p:cNvPicPr>
            <a:picLocks noChangeAspect="1"/>
          </p:cNvPicPr>
          <p:nvPr/>
        </p:nvPicPr>
        <p:blipFill>
          <a:blip r:embed="rId3"/>
          <a:stretch>
            <a:fillRect/>
          </a:stretch>
        </p:blipFill>
        <p:spPr>
          <a:xfrm>
            <a:off x="5506720" y="2799758"/>
            <a:ext cx="995680" cy="730164"/>
          </a:xfrm>
          <a:prstGeom prst="rect">
            <a:avLst/>
          </a:prstGeom>
        </p:spPr>
      </p:pic>
    </p:spTree>
    <p:extLst>
      <p:ext uri="{BB962C8B-B14F-4D97-AF65-F5344CB8AC3E}">
        <p14:creationId xmlns:p14="http://schemas.microsoft.com/office/powerpoint/2010/main" val="4122987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6" presetClass="emph" presetSubtype="0" fill="hold" nodeType="withEffect">
                                  <p:stCondLst>
                                    <p:cond delay="0"/>
                                  </p:stCondLst>
                                  <p:childTnLst>
                                    <p:animScale>
                                      <p:cBhvr>
                                        <p:cTn id="8" dur="2000" fill="hold"/>
                                        <p:tgtEl>
                                          <p:spTgt spid="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48FBA-B571-45EF-B14D-E2EF796D9B58}"/>
              </a:ext>
            </a:extLst>
          </p:cNvPr>
          <p:cNvSpPr>
            <a:spLocks noGrp="1"/>
          </p:cNvSpPr>
          <p:nvPr>
            <p:ph type="title"/>
          </p:nvPr>
        </p:nvSpPr>
        <p:spPr/>
        <p:txBody>
          <a:bodyPr/>
          <a:lstStyle/>
          <a:p>
            <a:r>
              <a:rPr lang="en-US" b="1" dirty="0">
                <a:solidFill>
                  <a:srgbClr val="00B050"/>
                </a:solidFill>
              </a:rPr>
              <a:t>Warm-up </a:t>
            </a:r>
            <a:r>
              <a:rPr lang="en-US" dirty="0">
                <a:solidFill>
                  <a:srgbClr val="00B050"/>
                </a:solidFill>
              </a:rPr>
              <a:t>– do you know this place?</a:t>
            </a:r>
            <a:endParaRPr lang="en-US" dirty="0"/>
          </a:p>
        </p:txBody>
      </p:sp>
      <p:sp>
        <p:nvSpPr>
          <p:cNvPr id="3" name="Content Placeholder 2">
            <a:extLst>
              <a:ext uri="{FF2B5EF4-FFF2-40B4-BE49-F238E27FC236}">
                <a16:creationId xmlns:a16="http://schemas.microsoft.com/office/drawing/2014/main" id="{49A8C20A-F56C-4917-B713-FAA81546DB78}"/>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3C1E25F5-21A4-4AA9-B7E3-A750321E6393}"/>
              </a:ext>
            </a:extLst>
          </p:cNvPr>
          <p:cNvPicPr>
            <a:picLocks noChangeAspect="1"/>
          </p:cNvPicPr>
          <p:nvPr/>
        </p:nvPicPr>
        <p:blipFill>
          <a:blip r:embed="rId2"/>
          <a:stretch>
            <a:fillRect/>
          </a:stretch>
        </p:blipFill>
        <p:spPr>
          <a:xfrm>
            <a:off x="318587" y="2785190"/>
            <a:ext cx="11717385" cy="3400900"/>
          </a:xfrm>
          <a:prstGeom prst="rect">
            <a:avLst/>
          </a:prstGeom>
        </p:spPr>
      </p:pic>
      <p:pic>
        <p:nvPicPr>
          <p:cNvPr id="7" name="Picture 6">
            <a:extLst>
              <a:ext uri="{FF2B5EF4-FFF2-40B4-BE49-F238E27FC236}">
                <a16:creationId xmlns:a16="http://schemas.microsoft.com/office/drawing/2014/main" id="{AA0CDDE0-150B-4A54-9D47-07B33EEF0B12}"/>
              </a:ext>
            </a:extLst>
          </p:cNvPr>
          <p:cNvPicPr>
            <a:picLocks noChangeAspect="1"/>
          </p:cNvPicPr>
          <p:nvPr/>
        </p:nvPicPr>
        <p:blipFill>
          <a:blip r:embed="rId3"/>
          <a:stretch>
            <a:fillRect/>
          </a:stretch>
        </p:blipFill>
        <p:spPr>
          <a:xfrm>
            <a:off x="7376160" y="3206158"/>
            <a:ext cx="995680" cy="730164"/>
          </a:xfrm>
          <a:prstGeom prst="rect">
            <a:avLst/>
          </a:prstGeom>
        </p:spPr>
      </p:pic>
    </p:spTree>
    <p:extLst>
      <p:ext uri="{BB962C8B-B14F-4D97-AF65-F5344CB8AC3E}">
        <p14:creationId xmlns:p14="http://schemas.microsoft.com/office/powerpoint/2010/main" val="798329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6" presetClass="emph" presetSubtype="0" fill="hold" nodeType="withEffect">
                                  <p:stCondLst>
                                    <p:cond delay="0"/>
                                  </p:stCondLst>
                                  <p:childTnLst>
                                    <p:animScale>
                                      <p:cBhvr>
                                        <p:cTn id="8" dur="2000" fill="hold"/>
                                        <p:tgtEl>
                                          <p:spTgt spid="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48FBA-B571-45EF-B14D-E2EF796D9B58}"/>
              </a:ext>
            </a:extLst>
          </p:cNvPr>
          <p:cNvSpPr>
            <a:spLocks noGrp="1"/>
          </p:cNvSpPr>
          <p:nvPr>
            <p:ph type="title"/>
          </p:nvPr>
        </p:nvSpPr>
        <p:spPr/>
        <p:txBody>
          <a:bodyPr/>
          <a:lstStyle/>
          <a:p>
            <a:r>
              <a:rPr lang="en-US" b="1" dirty="0">
                <a:solidFill>
                  <a:srgbClr val="00B050"/>
                </a:solidFill>
              </a:rPr>
              <a:t>Warm-up </a:t>
            </a:r>
            <a:r>
              <a:rPr lang="en-US" dirty="0">
                <a:solidFill>
                  <a:srgbClr val="00B050"/>
                </a:solidFill>
              </a:rPr>
              <a:t>– do you know this place?</a:t>
            </a:r>
            <a:endParaRPr lang="en-US" dirty="0"/>
          </a:p>
        </p:txBody>
      </p:sp>
      <p:sp>
        <p:nvSpPr>
          <p:cNvPr id="3" name="Content Placeholder 2">
            <a:extLst>
              <a:ext uri="{FF2B5EF4-FFF2-40B4-BE49-F238E27FC236}">
                <a16:creationId xmlns:a16="http://schemas.microsoft.com/office/drawing/2014/main" id="{49A8C20A-F56C-4917-B713-FAA81546DB78}"/>
              </a:ext>
            </a:extLst>
          </p:cNvPr>
          <p:cNvSpPr>
            <a:spLocks noGrp="1"/>
          </p:cNvSpPr>
          <p:nvPr>
            <p:ph idx="1"/>
          </p:nvPr>
        </p:nvSpPr>
        <p:spPr/>
        <p:txBody>
          <a:bodyPr/>
          <a:lstStyle/>
          <a:p>
            <a:endParaRPr lang="en-US"/>
          </a:p>
        </p:txBody>
      </p:sp>
      <p:pic>
        <p:nvPicPr>
          <p:cNvPr id="6" name="Picture 5">
            <a:extLst>
              <a:ext uri="{FF2B5EF4-FFF2-40B4-BE49-F238E27FC236}">
                <a16:creationId xmlns:a16="http://schemas.microsoft.com/office/drawing/2014/main" id="{55DB04E2-1575-4578-BEC5-661A9DB2D6DB}"/>
              </a:ext>
            </a:extLst>
          </p:cNvPr>
          <p:cNvPicPr>
            <a:picLocks noChangeAspect="1"/>
          </p:cNvPicPr>
          <p:nvPr/>
        </p:nvPicPr>
        <p:blipFill>
          <a:blip r:embed="rId2"/>
          <a:stretch>
            <a:fillRect/>
          </a:stretch>
        </p:blipFill>
        <p:spPr>
          <a:xfrm>
            <a:off x="364624" y="2914408"/>
            <a:ext cx="11726912" cy="3467584"/>
          </a:xfrm>
          <a:prstGeom prst="rect">
            <a:avLst/>
          </a:prstGeom>
        </p:spPr>
      </p:pic>
      <p:pic>
        <p:nvPicPr>
          <p:cNvPr id="7" name="Picture 6">
            <a:extLst>
              <a:ext uri="{FF2B5EF4-FFF2-40B4-BE49-F238E27FC236}">
                <a16:creationId xmlns:a16="http://schemas.microsoft.com/office/drawing/2014/main" id="{AA0CDDE0-150B-4A54-9D47-07B33EEF0B12}"/>
              </a:ext>
            </a:extLst>
          </p:cNvPr>
          <p:cNvPicPr>
            <a:picLocks noChangeAspect="1"/>
          </p:cNvPicPr>
          <p:nvPr/>
        </p:nvPicPr>
        <p:blipFill>
          <a:blip r:embed="rId3"/>
          <a:stretch>
            <a:fillRect/>
          </a:stretch>
        </p:blipFill>
        <p:spPr>
          <a:xfrm>
            <a:off x="10058400" y="3359574"/>
            <a:ext cx="995680" cy="730164"/>
          </a:xfrm>
          <a:prstGeom prst="rect">
            <a:avLst/>
          </a:prstGeom>
        </p:spPr>
      </p:pic>
      <p:pic>
        <p:nvPicPr>
          <p:cNvPr id="8" name="Picture 7">
            <a:extLst>
              <a:ext uri="{FF2B5EF4-FFF2-40B4-BE49-F238E27FC236}">
                <a16:creationId xmlns:a16="http://schemas.microsoft.com/office/drawing/2014/main" id="{1ED7F3F7-FD68-4DD3-9129-AA79073C65B4}"/>
              </a:ext>
            </a:extLst>
          </p:cNvPr>
          <p:cNvPicPr>
            <a:picLocks noChangeAspect="1"/>
          </p:cNvPicPr>
          <p:nvPr/>
        </p:nvPicPr>
        <p:blipFill>
          <a:blip r:embed="rId3"/>
          <a:stretch>
            <a:fillRect/>
          </a:stretch>
        </p:blipFill>
        <p:spPr>
          <a:xfrm>
            <a:off x="10210800" y="3511974"/>
            <a:ext cx="995680" cy="730164"/>
          </a:xfrm>
          <a:prstGeom prst="rect">
            <a:avLst/>
          </a:prstGeom>
        </p:spPr>
      </p:pic>
    </p:spTree>
    <p:extLst>
      <p:ext uri="{BB962C8B-B14F-4D97-AF65-F5344CB8AC3E}">
        <p14:creationId xmlns:p14="http://schemas.microsoft.com/office/powerpoint/2010/main" val="3058039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6" presetClass="emph" presetSubtype="0" fill="hold" nodeType="withEffect">
                                  <p:stCondLst>
                                    <p:cond delay="0"/>
                                  </p:stCondLst>
                                  <p:childTnLst>
                                    <p:animScale>
                                      <p:cBhvr>
                                        <p:cTn id="8" dur="2000" fill="hold"/>
                                        <p:tgtEl>
                                          <p:spTgt spid="7"/>
                                        </p:tgtEl>
                                      </p:cBhvr>
                                      <p:by x="150000" y="150000"/>
                                    </p:animScale>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6" presetClass="emph" presetSubtype="0" fill="hold" nodeType="withEffect">
                                  <p:stCondLst>
                                    <p:cond delay="0"/>
                                  </p:stCondLst>
                                  <p:childTnLst>
                                    <p:animScale>
                                      <p:cBhvr>
                                        <p:cTn id="14" dur="2000" fill="hold"/>
                                        <p:tgtEl>
                                          <p:spTgt spid="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B87A2-F449-43FB-8B92-4E83E0AD4E62}"/>
              </a:ext>
            </a:extLst>
          </p:cNvPr>
          <p:cNvSpPr>
            <a:spLocks noGrp="1"/>
          </p:cNvSpPr>
          <p:nvPr>
            <p:ph type="title"/>
          </p:nvPr>
        </p:nvSpPr>
        <p:spPr>
          <a:ln>
            <a:noFill/>
          </a:ln>
        </p:spPr>
        <p:txBody>
          <a:bodyPr/>
          <a:lstStyle/>
          <a:p>
            <a:endParaRPr lang="en-US"/>
          </a:p>
        </p:txBody>
      </p:sp>
      <p:sp>
        <p:nvSpPr>
          <p:cNvPr id="3" name="Content Placeholder 2">
            <a:extLst>
              <a:ext uri="{FF2B5EF4-FFF2-40B4-BE49-F238E27FC236}">
                <a16:creationId xmlns:a16="http://schemas.microsoft.com/office/drawing/2014/main" id="{AF307D58-31C8-4806-807B-7AAA2F8ACF7F}"/>
              </a:ext>
            </a:extLst>
          </p:cNvPr>
          <p:cNvSpPr>
            <a:spLocks noGrp="1"/>
          </p:cNvSpPr>
          <p:nvPr>
            <p:ph idx="1"/>
          </p:nvPr>
        </p:nvSpPr>
        <p:spPr>
          <a:ln>
            <a:noFill/>
          </a:ln>
        </p:spPr>
        <p:txBody>
          <a:bodyPr/>
          <a:lstStyle/>
          <a:p>
            <a:endParaRPr lang="en-US"/>
          </a:p>
        </p:txBody>
      </p:sp>
      <p:pic>
        <p:nvPicPr>
          <p:cNvPr id="5" name="Picture 4">
            <a:extLst>
              <a:ext uri="{FF2B5EF4-FFF2-40B4-BE49-F238E27FC236}">
                <a16:creationId xmlns:a16="http://schemas.microsoft.com/office/drawing/2014/main" id="{63F0E56F-A8C8-463B-AA49-9DCC5F23F622}"/>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919662" y="416560"/>
            <a:ext cx="10352676" cy="6203126"/>
          </a:xfrm>
          <a:prstGeom prst="rect">
            <a:avLst/>
          </a:prstGeom>
          <a:ln>
            <a:noFill/>
          </a:ln>
        </p:spPr>
      </p:pic>
      <p:sp>
        <p:nvSpPr>
          <p:cNvPr id="6" name="Rectangle 5">
            <a:extLst>
              <a:ext uri="{FF2B5EF4-FFF2-40B4-BE49-F238E27FC236}">
                <a16:creationId xmlns:a16="http://schemas.microsoft.com/office/drawing/2014/main" id="{421865C1-7E5D-41DC-8A0A-F22A1732CA06}"/>
              </a:ext>
            </a:extLst>
          </p:cNvPr>
          <p:cNvSpPr/>
          <p:nvPr/>
        </p:nvSpPr>
        <p:spPr>
          <a:xfrm>
            <a:off x="1112520" y="214946"/>
            <a:ext cx="3230880" cy="384048"/>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just"/>
            <a:r>
              <a:rPr lang="vi-VN" sz="2800" b="1" i="1" dirty="0">
                <a:solidFill>
                  <a:srgbClr val="00B050"/>
                </a:solidFill>
                <a:effectLst/>
                <a:latin typeface="Times New Roman" panose="02020603050405020304" pitchFamily="18" charset="0"/>
                <a:ea typeface="Calibri" panose="020F0502020204030204" pitchFamily="34" charset="0"/>
              </a:rPr>
              <a:t>What is this place? </a:t>
            </a:r>
            <a:endParaRPr lang="en-US" sz="2800" b="1" dirty="0">
              <a:solidFill>
                <a:srgbClr val="00B050"/>
              </a:solidFill>
            </a:endParaRPr>
          </a:p>
        </p:txBody>
      </p:sp>
      <p:sp>
        <p:nvSpPr>
          <p:cNvPr id="7" name="Rectangle 6">
            <a:extLst>
              <a:ext uri="{FF2B5EF4-FFF2-40B4-BE49-F238E27FC236}">
                <a16:creationId xmlns:a16="http://schemas.microsoft.com/office/drawing/2014/main" id="{F479EEB9-A64A-4AC8-8440-9A865480A652}"/>
              </a:ext>
            </a:extLst>
          </p:cNvPr>
          <p:cNvSpPr/>
          <p:nvPr/>
        </p:nvSpPr>
        <p:spPr>
          <a:xfrm>
            <a:off x="6192429" y="238314"/>
            <a:ext cx="3230880" cy="384048"/>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just"/>
            <a:r>
              <a:rPr lang="vi-VN" sz="2800" b="1" i="1" dirty="0">
                <a:solidFill>
                  <a:srgbClr val="0070C0"/>
                </a:solidFill>
                <a:latin typeface="Times New Roman" panose="02020603050405020304" pitchFamily="18" charset="0"/>
                <a:ea typeface="Calibri" panose="020F0502020204030204" pitchFamily="34" charset="0"/>
              </a:rPr>
              <a:t>Where is it? </a:t>
            </a:r>
            <a:endParaRPr lang="en-US" sz="2800" b="1" dirty="0">
              <a:solidFill>
                <a:srgbClr val="0070C0"/>
              </a:solidFill>
            </a:endParaRPr>
          </a:p>
        </p:txBody>
      </p:sp>
      <p:sp>
        <p:nvSpPr>
          <p:cNvPr id="10" name="Rectangle 9">
            <a:extLst>
              <a:ext uri="{FF2B5EF4-FFF2-40B4-BE49-F238E27FC236}">
                <a16:creationId xmlns:a16="http://schemas.microsoft.com/office/drawing/2014/main" id="{A83EA582-0BAA-4BAB-8A72-26773BBFA7A6}"/>
              </a:ext>
            </a:extLst>
          </p:cNvPr>
          <p:cNvSpPr/>
          <p:nvPr/>
        </p:nvSpPr>
        <p:spPr>
          <a:xfrm>
            <a:off x="2966629" y="967232"/>
            <a:ext cx="4490812" cy="384048"/>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just"/>
            <a:r>
              <a:rPr lang="en-US" sz="2800" b="1" i="1" dirty="0">
                <a:solidFill>
                  <a:srgbClr val="7030A0"/>
                </a:solidFill>
                <a:latin typeface="Times New Roman" panose="02020603050405020304" pitchFamily="18" charset="0"/>
                <a:ea typeface="Calibri" panose="020F0502020204030204" pitchFamily="34" charset="0"/>
              </a:rPr>
              <a:t>What do you know about it?</a:t>
            </a:r>
            <a:endParaRPr lang="en-US" sz="2800" b="1" dirty="0">
              <a:solidFill>
                <a:srgbClr val="7030A0"/>
              </a:solidFill>
            </a:endParaRPr>
          </a:p>
        </p:txBody>
      </p:sp>
      <p:sp>
        <p:nvSpPr>
          <p:cNvPr id="11" name="Rectangle 10">
            <a:extLst>
              <a:ext uri="{FF2B5EF4-FFF2-40B4-BE49-F238E27FC236}">
                <a16:creationId xmlns:a16="http://schemas.microsoft.com/office/drawing/2014/main" id="{121EB7F9-FE9D-4E8B-BEE0-2322E0B69AFD}"/>
              </a:ext>
            </a:extLst>
          </p:cNvPr>
          <p:cNvSpPr/>
          <p:nvPr/>
        </p:nvSpPr>
        <p:spPr>
          <a:xfrm>
            <a:off x="4343400" y="1527494"/>
            <a:ext cx="7106920" cy="31146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just"/>
            <a:r>
              <a:rPr lang="en-US" sz="2800" b="1" i="1" dirty="0">
                <a:solidFill>
                  <a:srgbClr val="FFC000"/>
                </a:solidFill>
                <a:latin typeface="Times New Roman" panose="02020603050405020304" pitchFamily="18" charset="0"/>
                <a:ea typeface="Calibri" panose="020F0502020204030204" pitchFamily="34" charset="0"/>
              </a:rPr>
              <a:t>The Colosseum is one of the World Wonder</a:t>
            </a:r>
            <a:endParaRPr lang="en-US" sz="2800" b="1" dirty="0">
              <a:solidFill>
                <a:srgbClr val="FFC000"/>
              </a:solidFill>
            </a:endParaRPr>
          </a:p>
        </p:txBody>
      </p:sp>
    </p:spTree>
    <p:extLst>
      <p:ext uri="{BB962C8B-B14F-4D97-AF65-F5344CB8AC3E}">
        <p14:creationId xmlns:p14="http://schemas.microsoft.com/office/powerpoint/2010/main" val="3959438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0"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a:extLst>
              <a:ext uri="{FF2B5EF4-FFF2-40B4-BE49-F238E27FC236}">
                <a16:creationId xmlns:a16="http://schemas.microsoft.com/office/drawing/2014/main" id="{3CEE4158-17AE-4AE7-B263-B03449787F7D}"/>
              </a:ext>
            </a:extLst>
          </p:cNvPr>
          <p:cNvSpPr>
            <a:spLocks noChangeArrowheads="1"/>
          </p:cNvSpPr>
          <p:nvPr/>
        </p:nvSpPr>
        <p:spPr bwMode="auto">
          <a:xfrm>
            <a:off x="1429927" y="407879"/>
            <a:ext cx="9332145" cy="772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08000" rIns="0" bIns="108000">
            <a:spAutoFit/>
          </a:bodyPr>
          <a:lstStyle>
            <a:lvl1pPr>
              <a:defRPr>
                <a:solidFill>
                  <a:schemeClr val="tx1"/>
                </a:solidFill>
                <a:latin typeface="Twinkl Light" pitchFamily="2" charset="0"/>
              </a:defRPr>
            </a:lvl1pPr>
            <a:lvl2pPr marL="742950" indent="-285750">
              <a:defRPr>
                <a:solidFill>
                  <a:schemeClr val="tx1"/>
                </a:solidFill>
                <a:latin typeface="Twinkl Light" pitchFamily="2" charset="0"/>
              </a:defRPr>
            </a:lvl2pPr>
            <a:lvl3pPr marL="1143000" indent="-228600">
              <a:defRPr>
                <a:solidFill>
                  <a:schemeClr val="tx1"/>
                </a:solidFill>
                <a:latin typeface="Twinkl Light" pitchFamily="2" charset="0"/>
              </a:defRPr>
            </a:lvl3pPr>
            <a:lvl4pPr marL="1600200" indent="-228600">
              <a:defRPr>
                <a:solidFill>
                  <a:schemeClr val="tx1"/>
                </a:solidFill>
                <a:latin typeface="Twinkl Light" pitchFamily="2" charset="0"/>
              </a:defRPr>
            </a:lvl4pPr>
            <a:lvl5pPr marL="2057400" indent="-228600">
              <a:defRPr>
                <a:solidFill>
                  <a:schemeClr val="tx1"/>
                </a:solidFill>
                <a:latin typeface="Twinkl Light" pitchFamily="2" charset="0"/>
              </a:defRPr>
            </a:lvl5pPr>
            <a:lvl6pPr marL="2514600" indent="-228600" eaLnBrk="0" fontAlgn="base" hangingPunct="0">
              <a:spcBef>
                <a:spcPct val="0"/>
              </a:spcBef>
              <a:spcAft>
                <a:spcPct val="0"/>
              </a:spcAft>
              <a:defRPr>
                <a:solidFill>
                  <a:schemeClr val="tx1"/>
                </a:solidFill>
                <a:latin typeface="Twinkl Light" pitchFamily="2" charset="0"/>
              </a:defRPr>
            </a:lvl6pPr>
            <a:lvl7pPr marL="2971800" indent="-228600" eaLnBrk="0" fontAlgn="base" hangingPunct="0">
              <a:spcBef>
                <a:spcPct val="0"/>
              </a:spcBef>
              <a:spcAft>
                <a:spcPct val="0"/>
              </a:spcAft>
              <a:defRPr>
                <a:solidFill>
                  <a:schemeClr val="tx1"/>
                </a:solidFill>
                <a:latin typeface="Twinkl Light" pitchFamily="2" charset="0"/>
              </a:defRPr>
            </a:lvl7pPr>
            <a:lvl8pPr marL="3429000" indent="-228600" eaLnBrk="0" fontAlgn="base" hangingPunct="0">
              <a:spcBef>
                <a:spcPct val="0"/>
              </a:spcBef>
              <a:spcAft>
                <a:spcPct val="0"/>
              </a:spcAft>
              <a:defRPr>
                <a:solidFill>
                  <a:schemeClr val="tx1"/>
                </a:solidFill>
                <a:latin typeface="Twinkl Light" pitchFamily="2" charset="0"/>
              </a:defRPr>
            </a:lvl8pPr>
            <a:lvl9pPr marL="3886200" indent="-228600" eaLnBrk="0" fontAlgn="base" hangingPunct="0">
              <a:spcBef>
                <a:spcPct val="0"/>
              </a:spcBef>
              <a:spcAft>
                <a:spcPct val="0"/>
              </a:spcAft>
              <a:defRPr>
                <a:solidFill>
                  <a:schemeClr val="tx1"/>
                </a:solidFill>
                <a:latin typeface="Twinkl Light" pitchFamily="2" charset="0"/>
              </a:defRPr>
            </a:lvl9pPr>
          </a:lstStyle>
          <a:p>
            <a:pPr algn="ctr" eaLnBrk="1" hangingPunct="1"/>
            <a:r>
              <a:rPr lang="en-GB" altLang="en-US" sz="3600" b="1" dirty="0">
                <a:solidFill>
                  <a:srgbClr val="009542"/>
                </a:solidFill>
                <a:latin typeface="Twinkl SemiBold" pitchFamily="2" charset="0"/>
                <a:cs typeface="Clear Sans Light" pitchFamily="34" charset="0"/>
              </a:rPr>
              <a:t>The Colosseum – A World Historical Wonder </a:t>
            </a:r>
          </a:p>
        </p:txBody>
      </p:sp>
      <p:pic>
        <p:nvPicPr>
          <p:cNvPr id="16387" name="Picture 2">
            <a:extLst>
              <a:ext uri="{FF2B5EF4-FFF2-40B4-BE49-F238E27FC236}">
                <a16:creationId xmlns:a16="http://schemas.microsoft.com/office/drawing/2014/main" id="{D98C78FF-D759-4632-B248-0DD10E5DE9E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9589" y="1409701"/>
            <a:ext cx="6092825" cy="446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F793FD46-B280-4C11-8E38-306D4F7FD25D}"/>
              </a:ext>
            </a:extLst>
          </p:cNvPr>
          <p:cNvSpPr txBox="1"/>
          <p:nvPr/>
        </p:nvSpPr>
        <p:spPr>
          <a:xfrm>
            <a:off x="893378" y="5864357"/>
            <a:ext cx="10710042" cy="954107"/>
          </a:xfrm>
          <a:prstGeom prst="rect">
            <a:avLst/>
          </a:prstGeom>
          <a:noFill/>
        </p:spPr>
        <p:txBody>
          <a:bodyPr wrap="square">
            <a:spAutoFit/>
          </a:bodyPr>
          <a:lstStyle/>
          <a:p>
            <a:r>
              <a:rPr lang="en-US" sz="2800" b="1" i="0" dirty="0">
                <a:solidFill>
                  <a:srgbClr val="7030A0"/>
                </a:solidFill>
                <a:effectLst/>
                <a:latin typeface="Google Sans"/>
              </a:rPr>
              <a:t>Historical wonders are the most impressive structures known and were significant to the history</a:t>
            </a:r>
            <a:endParaRPr lang="en-US" sz="2800" b="1" dirty="0">
              <a:solidFill>
                <a:srgbClr val="7030A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a:extLst>
              <a:ext uri="{FF2B5EF4-FFF2-40B4-BE49-F238E27FC236}">
                <a16:creationId xmlns:a16="http://schemas.microsoft.com/office/drawing/2014/main" id="{92A6014D-B0D9-48EA-825B-BB258E4EBD45}"/>
              </a:ext>
            </a:extLst>
          </p:cNvPr>
          <p:cNvSpPr txBox="1">
            <a:spLocks/>
          </p:cNvSpPr>
          <p:nvPr/>
        </p:nvSpPr>
        <p:spPr>
          <a:xfrm>
            <a:off x="1010034" y="451945"/>
            <a:ext cx="7124973" cy="5196380"/>
          </a:xfrm>
          <a:prstGeom prst="roundRect">
            <a:avLst>
              <a:gd name="adj" fmla="val 0"/>
            </a:avLst>
          </a:prstGeom>
        </p:spPr>
        <p:txBody>
          <a:bodyPr lIns="0" rIns="144000"/>
          <a:lstStyle>
            <a:lvl1pPr marL="228600" indent="-228600" algn="l" rtl="0" eaLnBrk="1" fontAlgn="base" hangingPunct="1">
              <a:lnSpc>
                <a:spcPct val="90000"/>
              </a:lnSpc>
              <a:spcBef>
                <a:spcPts val="1000"/>
              </a:spcBef>
              <a:spcAft>
                <a:spcPct val="0"/>
              </a:spcAft>
              <a:buFont typeface="Arial" panose="020B0604020202020204" pitchFamily="34" charset="0"/>
              <a:buChar char="•"/>
              <a:defRPr kern="1200">
                <a:solidFill>
                  <a:srgbClr val="1C1C1C"/>
                </a:solidFill>
                <a:latin typeface="Sassoon Infant Rg" panose="02000503030000020003" pitchFamily="50" charset="0"/>
                <a:ea typeface="Sassoon Infant Rg" panose="02000503030000020003" pitchFamily="50" charset="0"/>
                <a:cs typeface="Sassoon Infant Rg" panose="02000503030000020003" pitchFamily="50"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Sassoon Infant Rg" panose="02000503030000020003" pitchFamily="50" charset="0"/>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Sassoon Infant Rg" panose="02000503030000020003" pitchFamily="50" charset="0"/>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Sassoon Infant Rg" panose="02000503030000020003" pitchFamily="50" charset="0"/>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Sassoon Infant Rg" panose="02000503030000020003"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00000"/>
              </a:lnSpc>
              <a:spcAft>
                <a:spcPts val="0"/>
              </a:spcAft>
              <a:buFontTx/>
              <a:buChar char="-"/>
              <a:defRPr/>
            </a:pPr>
            <a:r>
              <a:rPr lang="en-GB" altLang="en-US" sz="2000" dirty="0">
                <a:solidFill>
                  <a:schemeClr val="tx1">
                    <a:lumMod val="95000"/>
                    <a:lumOff val="5000"/>
                  </a:schemeClr>
                </a:solidFill>
                <a:latin typeface="+mn-lt"/>
                <a:cs typeface="Clear Sans Light" panose="020B0303030202020304" pitchFamily="34" charset="0"/>
              </a:rPr>
              <a:t>Built: between AD72 and AD80 </a:t>
            </a:r>
          </a:p>
          <a:p>
            <a:pPr fontAlgn="auto">
              <a:lnSpc>
                <a:spcPct val="100000"/>
              </a:lnSpc>
              <a:spcAft>
                <a:spcPts val="0"/>
              </a:spcAft>
              <a:buFontTx/>
              <a:buChar char="-"/>
              <a:defRPr/>
            </a:pPr>
            <a:r>
              <a:rPr lang="en-GB" altLang="en-US" sz="2000" dirty="0">
                <a:solidFill>
                  <a:schemeClr val="tx1">
                    <a:lumMod val="95000"/>
                    <a:lumOff val="5000"/>
                  </a:schemeClr>
                </a:solidFill>
                <a:latin typeface="+mn-lt"/>
                <a:cs typeface="Clear Sans Light" panose="020B0303030202020304" pitchFamily="34" charset="0"/>
              </a:rPr>
              <a:t>largest amphitheatre ever built. (An amphitheatre is a round performance space usually used for theatre or sports, with banks of seats for the audience around the outside.)</a:t>
            </a:r>
          </a:p>
          <a:p>
            <a:pPr fontAlgn="auto">
              <a:lnSpc>
                <a:spcPct val="100000"/>
              </a:lnSpc>
              <a:spcAft>
                <a:spcPts val="0"/>
              </a:spcAft>
              <a:buFontTx/>
              <a:buChar char="-"/>
              <a:defRPr/>
            </a:pPr>
            <a:r>
              <a:rPr lang="en-GB" altLang="en-US" sz="2000" dirty="0">
                <a:solidFill>
                  <a:schemeClr val="tx1">
                    <a:lumMod val="95000"/>
                    <a:lumOff val="5000"/>
                  </a:schemeClr>
                </a:solidFill>
                <a:latin typeface="+mn-lt"/>
                <a:cs typeface="Clear Sans Light" panose="020B0303030202020304" pitchFamily="34" charset="0"/>
              </a:rPr>
              <a:t>Structure: made of concrete and sand, damaged over time by vandalism and earthquakes.</a:t>
            </a:r>
          </a:p>
          <a:p>
            <a:pPr fontAlgn="auto">
              <a:lnSpc>
                <a:spcPct val="100000"/>
              </a:lnSpc>
              <a:spcAft>
                <a:spcPts val="0"/>
              </a:spcAft>
              <a:buFontTx/>
              <a:buChar char="-"/>
              <a:defRPr/>
            </a:pPr>
            <a:r>
              <a:rPr lang="en-GB" altLang="en-US" sz="2000" dirty="0">
                <a:solidFill>
                  <a:schemeClr val="tx1">
                    <a:lumMod val="95000"/>
                    <a:lumOff val="5000"/>
                  </a:schemeClr>
                </a:solidFill>
                <a:latin typeface="+mn-lt"/>
                <a:cs typeface="Clear Sans Light" panose="020B0303030202020304" pitchFamily="34" charset="0"/>
              </a:rPr>
              <a:t>Seating up to 80,000 spectators </a:t>
            </a:r>
          </a:p>
          <a:p>
            <a:pPr fontAlgn="auto">
              <a:lnSpc>
                <a:spcPct val="100000"/>
              </a:lnSpc>
              <a:spcAft>
                <a:spcPts val="0"/>
              </a:spcAft>
              <a:buFontTx/>
              <a:buChar char="-"/>
              <a:defRPr/>
            </a:pPr>
            <a:r>
              <a:rPr lang="en-GB" altLang="en-US" sz="2000" dirty="0">
                <a:solidFill>
                  <a:schemeClr val="tx1">
                    <a:lumMod val="95000"/>
                    <a:lumOff val="5000"/>
                  </a:schemeClr>
                </a:solidFill>
                <a:latin typeface="+mn-lt"/>
                <a:cs typeface="Clear Sans Light" panose="020B0303030202020304" pitchFamily="34" charset="0"/>
              </a:rPr>
              <a:t>Famous for gladiator contests, public executions and dramatic re-enactments of battles. </a:t>
            </a:r>
          </a:p>
          <a:p>
            <a:pPr fontAlgn="auto">
              <a:lnSpc>
                <a:spcPct val="100000"/>
              </a:lnSpc>
              <a:spcAft>
                <a:spcPts val="0"/>
              </a:spcAft>
              <a:buFontTx/>
              <a:buChar char="-"/>
              <a:defRPr/>
            </a:pPr>
            <a:r>
              <a:rPr lang="en-GB" altLang="en-US" sz="2000" dirty="0">
                <a:solidFill>
                  <a:schemeClr val="tx1">
                    <a:lumMod val="95000"/>
                    <a:lumOff val="5000"/>
                  </a:schemeClr>
                </a:solidFill>
                <a:latin typeface="+mn-lt"/>
                <a:cs typeface="Clear Sans Light" panose="020B0303030202020304" pitchFamily="34" charset="0"/>
              </a:rPr>
              <a:t>The majority of the Colosseum remains intact and remains the focal point of  Rome, Italy’s capital city.</a:t>
            </a:r>
          </a:p>
          <a:p>
            <a:pPr fontAlgn="auto">
              <a:lnSpc>
                <a:spcPct val="100000"/>
              </a:lnSpc>
              <a:spcAft>
                <a:spcPts val="0"/>
              </a:spcAft>
              <a:buFontTx/>
              <a:buChar char="-"/>
              <a:defRPr/>
            </a:pPr>
            <a:r>
              <a:rPr lang="en-GB" altLang="en-US" sz="2000" dirty="0">
                <a:solidFill>
                  <a:schemeClr val="tx1">
                    <a:lumMod val="95000"/>
                    <a:lumOff val="5000"/>
                  </a:schemeClr>
                </a:solidFill>
                <a:latin typeface="+mn-lt"/>
                <a:cs typeface="Clear Sans Light" panose="020B0303030202020304" pitchFamily="34" charset="0"/>
              </a:rPr>
              <a:t>Other uses: </a:t>
            </a:r>
          </a:p>
          <a:p>
            <a:pPr fontAlgn="auto">
              <a:lnSpc>
                <a:spcPct val="100000"/>
              </a:lnSpc>
              <a:spcAft>
                <a:spcPts val="0"/>
              </a:spcAft>
              <a:buFont typeface="Courier New" panose="02070309020205020404" pitchFamily="49" charset="0"/>
              <a:buChar char="o"/>
              <a:defRPr/>
            </a:pPr>
            <a:r>
              <a:rPr lang="en-GB" altLang="en-US" sz="2000" dirty="0">
                <a:solidFill>
                  <a:schemeClr val="tx1">
                    <a:lumMod val="95000"/>
                    <a:lumOff val="5000"/>
                  </a:schemeClr>
                </a:solidFill>
                <a:latin typeface="+mn-lt"/>
                <a:cs typeface="Clear Sans Light" panose="020B0303030202020304" pitchFamily="34" charset="0"/>
              </a:rPr>
              <a:t>for drama and Greek plays. </a:t>
            </a:r>
          </a:p>
          <a:p>
            <a:pPr fontAlgn="auto">
              <a:lnSpc>
                <a:spcPct val="100000"/>
              </a:lnSpc>
              <a:spcAft>
                <a:spcPts val="0"/>
              </a:spcAft>
              <a:buFont typeface="Courier New" panose="02070309020205020404" pitchFamily="49" charset="0"/>
              <a:buChar char="o"/>
              <a:defRPr/>
            </a:pPr>
            <a:r>
              <a:rPr lang="en-GB" altLang="en-US" sz="2000" dirty="0">
                <a:solidFill>
                  <a:schemeClr val="tx1">
                    <a:lumMod val="95000"/>
                    <a:lumOff val="5000"/>
                  </a:schemeClr>
                </a:solidFill>
                <a:latin typeface="+mn-lt"/>
                <a:cs typeface="Clear Sans Light" panose="020B0303030202020304" pitchFamily="34" charset="0"/>
              </a:rPr>
              <a:t>used as an entertainment venue since medieval times </a:t>
            </a:r>
          </a:p>
          <a:p>
            <a:pPr fontAlgn="auto">
              <a:lnSpc>
                <a:spcPct val="100000"/>
              </a:lnSpc>
              <a:spcAft>
                <a:spcPts val="0"/>
              </a:spcAft>
              <a:buFont typeface="Courier New" panose="02070309020205020404" pitchFamily="49" charset="0"/>
              <a:buChar char="o"/>
              <a:defRPr/>
            </a:pPr>
            <a:r>
              <a:rPr lang="en-GB" altLang="en-US" sz="2000" dirty="0">
                <a:solidFill>
                  <a:schemeClr val="tx1">
                    <a:lumMod val="95000"/>
                    <a:lumOff val="5000"/>
                  </a:schemeClr>
                </a:solidFill>
                <a:latin typeface="+mn-lt"/>
                <a:cs typeface="Clear Sans Light" panose="020B0303030202020304" pitchFamily="34" charset="0"/>
              </a:rPr>
              <a:t>now mainly a religious venue and a tourist destination, welcoming approximately 4.2 million visitors every year.</a:t>
            </a:r>
          </a:p>
        </p:txBody>
      </p:sp>
      <p:sp>
        <p:nvSpPr>
          <p:cNvPr id="17411" name="Rectangle 3">
            <a:extLst>
              <a:ext uri="{FF2B5EF4-FFF2-40B4-BE49-F238E27FC236}">
                <a16:creationId xmlns:a16="http://schemas.microsoft.com/office/drawing/2014/main" id="{6C0B2F26-A57F-472D-942D-B4C7A838F700}"/>
              </a:ext>
            </a:extLst>
          </p:cNvPr>
          <p:cNvSpPr>
            <a:spLocks noChangeArrowheads="1"/>
          </p:cNvSpPr>
          <p:nvPr/>
        </p:nvSpPr>
        <p:spPr bwMode="auto">
          <a:xfrm>
            <a:off x="2208212" y="0"/>
            <a:ext cx="7775575"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08000" rIns="0" bIns="108000">
            <a:spAutoFit/>
          </a:bodyPr>
          <a:lstStyle>
            <a:lvl1pPr>
              <a:defRPr>
                <a:solidFill>
                  <a:schemeClr val="tx1"/>
                </a:solidFill>
                <a:latin typeface="Twinkl Light" pitchFamily="2" charset="0"/>
              </a:defRPr>
            </a:lvl1pPr>
            <a:lvl2pPr marL="742950" indent="-285750">
              <a:defRPr>
                <a:solidFill>
                  <a:schemeClr val="tx1"/>
                </a:solidFill>
                <a:latin typeface="Twinkl Light" pitchFamily="2" charset="0"/>
              </a:defRPr>
            </a:lvl2pPr>
            <a:lvl3pPr marL="1143000" indent="-228600">
              <a:defRPr>
                <a:solidFill>
                  <a:schemeClr val="tx1"/>
                </a:solidFill>
                <a:latin typeface="Twinkl Light" pitchFamily="2" charset="0"/>
              </a:defRPr>
            </a:lvl3pPr>
            <a:lvl4pPr marL="1600200" indent="-228600">
              <a:defRPr>
                <a:solidFill>
                  <a:schemeClr val="tx1"/>
                </a:solidFill>
                <a:latin typeface="Twinkl Light" pitchFamily="2" charset="0"/>
              </a:defRPr>
            </a:lvl4pPr>
            <a:lvl5pPr marL="2057400" indent="-228600">
              <a:defRPr>
                <a:solidFill>
                  <a:schemeClr val="tx1"/>
                </a:solidFill>
                <a:latin typeface="Twinkl Light" pitchFamily="2" charset="0"/>
              </a:defRPr>
            </a:lvl5pPr>
            <a:lvl6pPr marL="2514600" indent="-228600" eaLnBrk="0" fontAlgn="base" hangingPunct="0">
              <a:spcBef>
                <a:spcPct val="0"/>
              </a:spcBef>
              <a:spcAft>
                <a:spcPct val="0"/>
              </a:spcAft>
              <a:defRPr>
                <a:solidFill>
                  <a:schemeClr val="tx1"/>
                </a:solidFill>
                <a:latin typeface="Twinkl Light" pitchFamily="2" charset="0"/>
              </a:defRPr>
            </a:lvl6pPr>
            <a:lvl7pPr marL="2971800" indent="-228600" eaLnBrk="0" fontAlgn="base" hangingPunct="0">
              <a:spcBef>
                <a:spcPct val="0"/>
              </a:spcBef>
              <a:spcAft>
                <a:spcPct val="0"/>
              </a:spcAft>
              <a:defRPr>
                <a:solidFill>
                  <a:schemeClr val="tx1"/>
                </a:solidFill>
                <a:latin typeface="Twinkl Light" pitchFamily="2" charset="0"/>
              </a:defRPr>
            </a:lvl7pPr>
            <a:lvl8pPr marL="3429000" indent="-228600" eaLnBrk="0" fontAlgn="base" hangingPunct="0">
              <a:spcBef>
                <a:spcPct val="0"/>
              </a:spcBef>
              <a:spcAft>
                <a:spcPct val="0"/>
              </a:spcAft>
              <a:defRPr>
                <a:solidFill>
                  <a:schemeClr val="tx1"/>
                </a:solidFill>
                <a:latin typeface="Twinkl Light" pitchFamily="2" charset="0"/>
              </a:defRPr>
            </a:lvl8pPr>
            <a:lvl9pPr marL="3886200" indent="-228600" eaLnBrk="0" fontAlgn="base" hangingPunct="0">
              <a:spcBef>
                <a:spcPct val="0"/>
              </a:spcBef>
              <a:spcAft>
                <a:spcPct val="0"/>
              </a:spcAft>
              <a:defRPr>
                <a:solidFill>
                  <a:schemeClr val="tx1"/>
                </a:solidFill>
                <a:latin typeface="Twinkl Light" pitchFamily="2" charset="0"/>
              </a:defRPr>
            </a:lvl9pPr>
          </a:lstStyle>
          <a:p>
            <a:pPr algn="ctr" eaLnBrk="1" hangingPunct="1"/>
            <a:r>
              <a:rPr lang="en-GB" altLang="en-US" sz="3600" dirty="0">
                <a:solidFill>
                  <a:srgbClr val="009542"/>
                </a:solidFill>
                <a:latin typeface="Twinkl SemiBold" pitchFamily="2" charset="0"/>
                <a:cs typeface="Clear Sans Light" pitchFamily="34" charset="0"/>
              </a:rPr>
              <a:t>The Colosseum </a:t>
            </a:r>
          </a:p>
        </p:txBody>
      </p:sp>
      <p:pic>
        <p:nvPicPr>
          <p:cNvPr id="17412" name="Picture 2">
            <a:extLst>
              <a:ext uri="{FF2B5EF4-FFF2-40B4-BE49-F238E27FC236}">
                <a16:creationId xmlns:a16="http://schemas.microsoft.com/office/drawing/2014/main" id="{5E69012D-FB99-4A48-A834-2592533A1B48}"/>
              </a:ext>
            </a:extLst>
          </p:cNvPr>
          <p:cNvPicPr>
            <a:picLocks noChangeAspect="1"/>
          </p:cNvPicPr>
          <p:nvPr/>
        </p:nvPicPr>
        <p:blipFill>
          <a:blip r:embed="rId2">
            <a:extLst>
              <a:ext uri="{28A0092B-C50C-407E-A947-70E740481C1C}">
                <a14:useLocalDpi xmlns:a14="http://schemas.microsoft.com/office/drawing/2010/main" val="0"/>
              </a:ext>
            </a:extLst>
          </a:blip>
          <a:srcRect t="5663"/>
          <a:stretch>
            <a:fillRect/>
          </a:stretch>
        </p:blipFill>
        <p:spPr bwMode="auto">
          <a:xfrm>
            <a:off x="8176008" y="1394755"/>
            <a:ext cx="3712836" cy="3310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A0D6F-17F0-488D-A6F2-5EBC6F3ADCFF}"/>
              </a:ext>
            </a:extLst>
          </p:cNvPr>
          <p:cNvSpPr>
            <a:spLocks noGrp="1"/>
          </p:cNvSpPr>
          <p:nvPr>
            <p:ph type="title"/>
          </p:nvPr>
        </p:nvSpPr>
        <p:spPr/>
        <p:txBody>
          <a:bodyPr/>
          <a:lstStyle/>
          <a:p>
            <a:r>
              <a:rPr lang="en-US" b="1" dirty="0">
                <a:solidFill>
                  <a:srgbClr val="00B050"/>
                </a:solidFill>
              </a:rPr>
              <a:t>Historical wonders of the world</a:t>
            </a:r>
          </a:p>
        </p:txBody>
      </p:sp>
      <p:sp>
        <p:nvSpPr>
          <p:cNvPr id="3" name="Content Placeholder 2">
            <a:extLst>
              <a:ext uri="{FF2B5EF4-FFF2-40B4-BE49-F238E27FC236}">
                <a16:creationId xmlns:a16="http://schemas.microsoft.com/office/drawing/2014/main" id="{301A16F6-EE37-4A3A-89C7-40A917775B47}"/>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D50BE299-91A9-4D00-817C-24823E8FA629}"/>
              </a:ext>
            </a:extLst>
          </p:cNvPr>
          <p:cNvPicPr>
            <a:picLocks noChangeAspect="1"/>
          </p:cNvPicPr>
          <p:nvPr/>
        </p:nvPicPr>
        <p:blipFill>
          <a:blip r:embed="rId2"/>
          <a:stretch>
            <a:fillRect/>
          </a:stretch>
        </p:blipFill>
        <p:spPr>
          <a:xfrm>
            <a:off x="8124497" y="265385"/>
            <a:ext cx="3621444" cy="2390049"/>
          </a:xfrm>
          <a:prstGeom prst="rect">
            <a:avLst/>
          </a:prstGeom>
        </p:spPr>
      </p:pic>
      <p:pic>
        <p:nvPicPr>
          <p:cNvPr id="7" name="Picture 6">
            <a:extLst>
              <a:ext uri="{FF2B5EF4-FFF2-40B4-BE49-F238E27FC236}">
                <a16:creationId xmlns:a16="http://schemas.microsoft.com/office/drawing/2014/main" id="{AF57E982-659E-42FD-AC0B-C208FF62424D}"/>
              </a:ext>
            </a:extLst>
          </p:cNvPr>
          <p:cNvPicPr>
            <a:picLocks noChangeAspect="1"/>
          </p:cNvPicPr>
          <p:nvPr/>
        </p:nvPicPr>
        <p:blipFill>
          <a:blip r:embed="rId3"/>
          <a:stretch>
            <a:fillRect/>
          </a:stretch>
        </p:blipFill>
        <p:spPr>
          <a:xfrm>
            <a:off x="8933794" y="2112364"/>
            <a:ext cx="1331204" cy="347271"/>
          </a:xfrm>
          <a:prstGeom prst="rect">
            <a:avLst/>
          </a:prstGeom>
        </p:spPr>
      </p:pic>
      <p:pic>
        <p:nvPicPr>
          <p:cNvPr id="9" name="Picture 8">
            <a:extLst>
              <a:ext uri="{FF2B5EF4-FFF2-40B4-BE49-F238E27FC236}">
                <a16:creationId xmlns:a16="http://schemas.microsoft.com/office/drawing/2014/main" id="{51423805-8F92-4FB2-9B03-B64B50E4ED73}"/>
              </a:ext>
            </a:extLst>
          </p:cNvPr>
          <p:cNvPicPr>
            <a:picLocks noChangeAspect="1"/>
          </p:cNvPicPr>
          <p:nvPr/>
        </p:nvPicPr>
        <p:blipFill>
          <a:blip r:embed="rId4"/>
          <a:stretch>
            <a:fillRect/>
          </a:stretch>
        </p:blipFill>
        <p:spPr>
          <a:xfrm>
            <a:off x="446059" y="203323"/>
            <a:ext cx="4416950" cy="2760594"/>
          </a:xfrm>
          <a:prstGeom prst="rect">
            <a:avLst/>
          </a:prstGeom>
        </p:spPr>
      </p:pic>
      <p:pic>
        <p:nvPicPr>
          <p:cNvPr id="11" name="Picture 10">
            <a:extLst>
              <a:ext uri="{FF2B5EF4-FFF2-40B4-BE49-F238E27FC236}">
                <a16:creationId xmlns:a16="http://schemas.microsoft.com/office/drawing/2014/main" id="{1EF5E31A-46BC-4879-AD00-341B837461DA}"/>
              </a:ext>
            </a:extLst>
          </p:cNvPr>
          <p:cNvPicPr>
            <a:picLocks noChangeAspect="1"/>
          </p:cNvPicPr>
          <p:nvPr/>
        </p:nvPicPr>
        <p:blipFill>
          <a:blip r:embed="rId5"/>
          <a:stretch>
            <a:fillRect/>
          </a:stretch>
        </p:blipFill>
        <p:spPr>
          <a:xfrm>
            <a:off x="1804095" y="2285999"/>
            <a:ext cx="850439" cy="431761"/>
          </a:xfrm>
          <a:prstGeom prst="rect">
            <a:avLst/>
          </a:prstGeom>
        </p:spPr>
      </p:pic>
      <p:pic>
        <p:nvPicPr>
          <p:cNvPr id="15" name="Picture 14">
            <a:extLst>
              <a:ext uri="{FF2B5EF4-FFF2-40B4-BE49-F238E27FC236}">
                <a16:creationId xmlns:a16="http://schemas.microsoft.com/office/drawing/2014/main" id="{592C81E1-AE52-4162-B182-389428C46FC6}"/>
              </a:ext>
            </a:extLst>
          </p:cNvPr>
          <p:cNvPicPr>
            <a:picLocks noChangeAspect="1"/>
          </p:cNvPicPr>
          <p:nvPr/>
        </p:nvPicPr>
        <p:blipFill>
          <a:blip r:embed="rId6"/>
          <a:stretch>
            <a:fillRect/>
          </a:stretch>
        </p:blipFill>
        <p:spPr>
          <a:xfrm>
            <a:off x="4159952" y="-108932"/>
            <a:ext cx="4224978" cy="3099124"/>
          </a:xfrm>
          <a:prstGeom prst="rect">
            <a:avLst/>
          </a:prstGeom>
        </p:spPr>
      </p:pic>
      <p:pic>
        <p:nvPicPr>
          <p:cNvPr id="17" name="Picture 16">
            <a:extLst>
              <a:ext uri="{FF2B5EF4-FFF2-40B4-BE49-F238E27FC236}">
                <a16:creationId xmlns:a16="http://schemas.microsoft.com/office/drawing/2014/main" id="{1FC4EB70-092C-4977-9409-D7718097A671}"/>
              </a:ext>
            </a:extLst>
          </p:cNvPr>
          <p:cNvPicPr>
            <a:picLocks noChangeAspect="1"/>
          </p:cNvPicPr>
          <p:nvPr/>
        </p:nvPicPr>
        <p:blipFill>
          <a:blip r:embed="rId7"/>
          <a:stretch>
            <a:fillRect/>
          </a:stretch>
        </p:blipFill>
        <p:spPr>
          <a:xfrm>
            <a:off x="4971549" y="2127105"/>
            <a:ext cx="2151208" cy="443999"/>
          </a:xfrm>
          <a:prstGeom prst="rect">
            <a:avLst/>
          </a:prstGeom>
        </p:spPr>
      </p:pic>
      <p:sp>
        <p:nvSpPr>
          <p:cNvPr id="18" name="Rectangle 17">
            <a:extLst>
              <a:ext uri="{FF2B5EF4-FFF2-40B4-BE49-F238E27FC236}">
                <a16:creationId xmlns:a16="http://schemas.microsoft.com/office/drawing/2014/main" id="{0717E19F-9646-4125-9403-1F7A14F90C51}"/>
              </a:ext>
            </a:extLst>
          </p:cNvPr>
          <p:cNvSpPr/>
          <p:nvPr/>
        </p:nvSpPr>
        <p:spPr>
          <a:xfrm>
            <a:off x="4240534" y="2564382"/>
            <a:ext cx="3836275" cy="47454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GB" altLang="en-US" sz="1800" dirty="0">
                <a:solidFill>
                  <a:schemeClr val="tx1">
                    <a:lumMod val="95000"/>
                    <a:lumOff val="5000"/>
                  </a:schemeClr>
                </a:solidFill>
                <a:latin typeface="+mn-lt"/>
                <a:cs typeface="Clear Sans Light" panose="020B0303030202020304" pitchFamily="34" charset="0"/>
              </a:rPr>
              <a:t>the citadel for an Incan Emperor in Peru</a:t>
            </a:r>
            <a:endParaRPr lang="en-US" dirty="0"/>
          </a:p>
        </p:txBody>
      </p:sp>
      <p:pic>
        <p:nvPicPr>
          <p:cNvPr id="20" name="Picture 19">
            <a:extLst>
              <a:ext uri="{FF2B5EF4-FFF2-40B4-BE49-F238E27FC236}">
                <a16:creationId xmlns:a16="http://schemas.microsoft.com/office/drawing/2014/main" id="{593A10B8-12E9-430C-972B-2CD61763CFB8}"/>
              </a:ext>
            </a:extLst>
          </p:cNvPr>
          <p:cNvPicPr>
            <a:picLocks noChangeAspect="1"/>
          </p:cNvPicPr>
          <p:nvPr/>
        </p:nvPicPr>
        <p:blipFill>
          <a:blip r:embed="rId8"/>
          <a:stretch>
            <a:fillRect/>
          </a:stretch>
        </p:blipFill>
        <p:spPr>
          <a:xfrm>
            <a:off x="151925" y="3604235"/>
            <a:ext cx="4154777" cy="2760594"/>
          </a:xfrm>
          <a:prstGeom prst="rect">
            <a:avLst/>
          </a:prstGeom>
        </p:spPr>
      </p:pic>
      <p:pic>
        <p:nvPicPr>
          <p:cNvPr id="22" name="Picture 21">
            <a:extLst>
              <a:ext uri="{FF2B5EF4-FFF2-40B4-BE49-F238E27FC236}">
                <a16:creationId xmlns:a16="http://schemas.microsoft.com/office/drawing/2014/main" id="{B866B302-5B6E-4A9F-97CC-C0ADA3E1A681}"/>
              </a:ext>
            </a:extLst>
          </p:cNvPr>
          <p:cNvPicPr>
            <a:picLocks noChangeAspect="1"/>
          </p:cNvPicPr>
          <p:nvPr/>
        </p:nvPicPr>
        <p:blipFill>
          <a:blip r:embed="rId9"/>
          <a:stretch>
            <a:fillRect/>
          </a:stretch>
        </p:blipFill>
        <p:spPr>
          <a:xfrm>
            <a:off x="446059" y="6147470"/>
            <a:ext cx="3203414" cy="507207"/>
          </a:xfrm>
          <a:prstGeom prst="rect">
            <a:avLst/>
          </a:prstGeom>
        </p:spPr>
      </p:pic>
      <p:pic>
        <p:nvPicPr>
          <p:cNvPr id="24" name="Picture 23">
            <a:extLst>
              <a:ext uri="{FF2B5EF4-FFF2-40B4-BE49-F238E27FC236}">
                <a16:creationId xmlns:a16="http://schemas.microsoft.com/office/drawing/2014/main" id="{796D9FC0-64CB-40F6-94C2-EDF8DEFDDA99}"/>
              </a:ext>
            </a:extLst>
          </p:cNvPr>
          <p:cNvPicPr>
            <a:picLocks noChangeAspect="1"/>
          </p:cNvPicPr>
          <p:nvPr/>
        </p:nvPicPr>
        <p:blipFill>
          <a:blip r:embed="rId10"/>
          <a:stretch>
            <a:fillRect/>
          </a:stretch>
        </p:blipFill>
        <p:spPr>
          <a:xfrm>
            <a:off x="8673964" y="2717760"/>
            <a:ext cx="3327000" cy="4171952"/>
          </a:xfrm>
          <a:prstGeom prst="rect">
            <a:avLst/>
          </a:prstGeom>
        </p:spPr>
      </p:pic>
      <p:pic>
        <p:nvPicPr>
          <p:cNvPr id="26" name="Picture 25">
            <a:extLst>
              <a:ext uri="{FF2B5EF4-FFF2-40B4-BE49-F238E27FC236}">
                <a16:creationId xmlns:a16="http://schemas.microsoft.com/office/drawing/2014/main" id="{787C1393-6CEE-43B5-9D37-CB63DA927887}"/>
              </a:ext>
            </a:extLst>
          </p:cNvPr>
          <p:cNvPicPr>
            <a:picLocks noChangeAspect="1"/>
          </p:cNvPicPr>
          <p:nvPr/>
        </p:nvPicPr>
        <p:blipFill>
          <a:blip r:embed="rId11"/>
          <a:stretch>
            <a:fillRect/>
          </a:stretch>
        </p:blipFill>
        <p:spPr>
          <a:xfrm>
            <a:off x="8620579" y="6035986"/>
            <a:ext cx="3419496" cy="474542"/>
          </a:xfrm>
          <a:prstGeom prst="rect">
            <a:avLst/>
          </a:prstGeom>
        </p:spPr>
      </p:pic>
      <p:pic>
        <p:nvPicPr>
          <p:cNvPr id="28" name="Picture 27">
            <a:extLst>
              <a:ext uri="{FF2B5EF4-FFF2-40B4-BE49-F238E27FC236}">
                <a16:creationId xmlns:a16="http://schemas.microsoft.com/office/drawing/2014/main" id="{D38F913A-64A9-4C4F-B0F1-16A6AB778821}"/>
              </a:ext>
            </a:extLst>
          </p:cNvPr>
          <p:cNvPicPr>
            <a:picLocks noChangeAspect="1"/>
          </p:cNvPicPr>
          <p:nvPr/>
        </p:nvPicPr>
        <p:blipFill>
          <a:blip r:embed="rId12"/>
          <a:stretch>
            <a:fillRect/>
          </a:stretch>
        </p:blipFill>
        <p:spPr>
          <a:xfrm>
            <a:off x="4401072" y="3556237"/>
            <a:ext cx="4209761" cy="2808592"/>
          </a:xfrm>
          <a:prstGeom prst="rect">
            <a:avLst/>
          </a:prstGeom>
        </p:spPr>
      </p:pic>
      <p:pic>
        <p:nvPicPr>
          <p:cNvPr id="13" name="Picture 12">
            <a:extLst>
              <a:ext uri="{FF2B5EF4-FFF2-40B4-BE49-F238E27FC236}">
                <a16:creationId xmlns:a16="http://schemas.microsoft.com/office/drawing/2014/main" id="{F6BF7821-755D-4E8C-AB8E-38F362D8391C}"/>
              </a:ext>
            </a:extLst>
          </p:cNvPr>
          <p:cNvPicPr>
            <a:picLocks noChangeAspect="1"/>
          </p:cNvPicPr>
          <p:nvPr/>
        </p:nvPicPr>
        <p:blipFill>
          <a:blip r:embed="rId13"/>
          <a:stretch>
            <a:fillRect/>
          </a:stretch>
        </p:blipFill>
        <p:spPr>
          <a:xfrm>
            <a:off x="446059" y="239788"/>
            <a:ext cx="5137261" cy="371025"/>
          </a:xfrm>
          <a:prstGeom prst="rect">
            <a:avLst/>
          </a:prstGeom>
        </p:spPr>
      </p:pic>
    </p:spTree>
    <p:extLst>
      <p:ext uri="{BB962C8B-B14F-4D97-AF65-F5344CB8AC3E}">
        <p14:creationId xmlns:p14="http://schemas.microsoft.com/office/powerpoint/2010/main" val="2867195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arn(inVertical)">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barn(inVertical)">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500" fill="hold"/>
                                        <p:tgtEl>
                                          <p:spTgt spid="18"/>
                                        </p:tgtEl>
                                        <p:attrNameLst>
                                          <p:attrName>ppt_x</p:attrName>
                                        </p:attrNameLst>
                                      </p:cBhvr>
                                      <p:tavLst>
                                        <p:tav tm="0">
                                          <p:val>
                                            <p:strVal val="#ppt_x"/>
                                          </p:val>
                                        </p:tav>
                                        <p:tav tm="100000">
                                          <p:val>
                                            <p:strVal val="#ppt_x"/>
                                          </p:val>
                                        </p:tav>
                                      </p:tavLst>
                                    </p:anim>
                                    <p:anim calcmode="lin" valueType="num">
                                      <p:cBhvr additive="base">
                                        <p:cTn id="4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500"/>
                                        <p:tgtEl>
                                          <p:spTgt spid="20"/>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22"/>
                                        </p:tgtEl>
                                        <p:attrNameLst>
                                          <p:attrName>style.visibility</p:attrName>
                                        </p:attrNameLst>
                                      </p:cBhvr>
                                      <p:to>
                                        <p:strVal val="visible"/>
                                      </p:to>
                                    </p:set>
                                    <p:anim calcmode="lin" valueType="num">
                                      <p:cBhvr additive="base">
                                        <p:cTn id="52" dur="500" fill="hold"/>
                                        <p:tgtEl>
                                          <p:spTgt spid="22"/>
                                        </p:tgtEl>
                                        <p:attrNameLst>
                                          <p:attrName>ppt_x</p:attrName>
                                        </p:attrNameLst>
                                      </p:cBhvr>
                                      <p:tavLst>
                                        <p:tav tm="0">
                                          <p:val>
                                            <p:strVal val="#ppt_x"/>
                                          </p:val>
                                        </p:tav>
                                        <p:tav tm="100000">
                                          <p:val>
                                            <p:strVal val="#ppt_x"/>
                                          </p:val>
                                        </p:tav>
                                      </p:tavLst>
                                    </p:anim>
                                    <p:anim calcmode="lin" valueType="num">
                                      <p:cBhvr additive="base">
                                        <p:cTn id="53"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nodeType="clickEffect">
                                  <p:stCondLst>
                                    <p:cond delay="0"/>
                                  </p:stCondLst>
                                  <p:childTnLst>
                                    <p:set>
                                      <p:cBhvr>
                                        <p:cTn id="57" dur="1" fill="hold">
                                          <p:stCondLst>
                                            <p:cond delay="0"/>
                                          </p:stCondLst>
                                        </p:cTn>
                                        <p:tgtEl>
                                          <p:spTgt spid="24"/>
                                        </p:tgtEl>
                                        <p:attrNameLst>
                                          <p:attrName>style.visibility</p:attrName>
                                        </p:attrNameLst>
                                      </p:cBhvr>
                                      <p:to>
                                        <p:strVal val="visible"/>
                                      </p:to>
                                    </p:set>
                                    <p:anim calcmode="lin" valueType="num">
                                      <p:cBhvr additive="base">
                                        <p:cTn id="58" dur="500" fill="hold"/>
                                        <p:tgtEl>
                                          <p:spTgt spid="24"/>
                                        </p:tgtEl>
                                        <p:attrNameLst>
                                          <p:attrName>ppt_x</p:attrName>
                                        </p:attrNameLst>
                                      </p:cBhvr>
                                      <p:tavLst>
                                        <p:tav tm="0">
                                          <p:val>
                                            <p:strVal val="#ppt_x"/>
                                          </p:val>
                                        </p:tav>
                                        <p:tav tm="100000">
                                          <p:val>
                                            <p:strVal val="#ppt_x"/>
                                          </p:val>
                                        </p:tav>
                                      </p:tavLst>
                                    </p:anim>
                                    <p:anim calcmode="lin" valueType="num">
                                      <p:cBhvr additive="base">
                                        <p:cTn id="59"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nodeType="clickEffect">
                                  <p:stCondLst>
                                    <p:cond delay="0"/>
                                  </p:stCondLst>
                                  <p:childTnLst>
                                    <p:set>
                                      <p:cBhvr>
                                        <p:cTn id="63" dur="1" fill="hold">
                                          <p:stCondLst>
                                            <p:cond delay="0"/>
                                          </p:stCondLst>
                                        </p:cTn>
                                        <p:tgtEl>
                                          <p:spTgt spid="26"/>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nodeType="clickEffect">
                                  <p:stCondLst>
                                    <p:cond delay="0"/>
                                  </p:stCondLst>
                                  <p:childTnLst>
                                    <p:set>
                                      <p:cBhvr>
                                        <p:cTn id="67" dur="1" fill="hold">
                                          <p:stCondLst>
                                            <p:cond delay="0"/>
                                          </p:stCondLst>
                                        </p:cTn>
                                        <p:tgtEl>
                                          <p:spTgt spid="28"/>
                                        </p:tgtEl>
                                        <p:attrNameLst>
                                          <p:attrName>style.visibility</p:attrName>
                                        </p:attrNameLst>
                                      </p:cBhvr>
                                      <p:to>
                                        <p:strVal val="visible"/>
                                      </p:to>
                                    </p:set>
                                    <p:anim calcmode="lin" valueType="num">
                                      <p:cBhvr additive="base">
                                        <p:cTn id="68" dur="500" fill="hold"/>
                                        <p:tgtEl>
                                          <p:spTgt spid="28"/>
                                        </p:tgtEl>
                                        <p:attrNameLst>
                                          <p:attrName>ppt_x</p:attrName>
                                        </p:attrNameLst>
                                      </p:cBhvr>
                                      <p:tavLst>
                                        <p:tav tm="0">
                                          <p:val>
                                            <p:strVal val="#ppt_x"/>
                                          </p:val>
                                        </p:tav>
                                        <p:tav tm="100000">
                                          <p:val>
                                            <p:strVal val="#ppt_x"/>
                                          </p:val>
                                        </p:tav>
                                      </p:tavLst>
                                    </p:anim>
                                    <p:anim calcmode="lin" valueType="num">
                                      <p:cBhvr additive="base">
                                        <p:cTn id="69"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4E3A1-6600-4B59-BF2E-612DC39FD509}"/>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BDEFDEB1-6EA6-486A-90B9-9EA41F510D61}"/>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4F9DE462-56A5-4EF4-87E1-BA100A07B1E6}"/>
              </a:ext>
            </a:extLst>
          </p:cNvPr>
          <p:cNvPicPr>
            <a:picLocks noChangeAspect="1"/>
          </p:cNvPicPr>
          <p:nvPr/>
        </p:nvPicPr>
        <p:blipFill>
          <a:blip r:embed="rId2"/>
          <a:stretch>
            <a:fillRect/>
          </a:stretch>
        </p:blipFill>
        <p:spPr>
          <a:xfrm>
            <a:off x="378758" y="0"/>
            <a:ext cx="11434483" cy="6858000"/>
          </a:xfrm>
          <a:prstGeom prst="rect">
            <a:avLst/>
          </a:prstGeom>
        </p:spPr>
      </p:pic>
      <p:sp>
        <p:nvSpPr>
          <p:cNvPr id="6" name="Thought Bubble: Cloud 5">
            <a:extLst>
              <a:ext uri="{FF2B5EF4-FFF2-40B4-BE49-F238E27FC236}">
                <a16:creationId xmlns:a16="http://schemas.microsoft.com/office/drawing/2014/main" id="{C955B910-122E-4FBC-9C16-080EF00EB692}"/>
              </a:ext>
            </a:extLst>
          </p:cNvPr>
          <p:cNvSpPr/>
          <p:nvPr/>
        </p:nvSpPr>
        <p:spPr>
          <a:xfrm>
            <a:off x="378758" y="-138176"/>
            <a:ext cx="3879088" cy="2946400"/>
          </a:xfrm>
          <a:prstGeom prst="cloudCallout">
            <a:avLst>
              <a:gd name="adj1" fmla="val 56550"/>
              <a:gd name="adj2" fmla="val 46766"/>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a:solidFill>
                  <a:srgbClr val="0070C0"/>
                </a:solidFill>
              </a:rPr>
              <a:t>How can I describe my reaction to a historical wonder?</a:t>
            </a:r>
          </a:p>
        </p:txBody>
      </p:sp>
      <p:sp>
        <p:nvSpPr>
          <p:cNvPr id="9" name="Speech Bubble: Oval 8">
            <a:extLst>
              <a:ext uri="{FF2B5EF4-FFF2-40B4-BE49-F238E27FC236}">
                <a16:creationId xmlns:a16="http://schemas.microsoft.com/office/drawing/2014/main" id="{EF726F84-FFE1-4242-9F25-CA56015D2D4B}"/>
              </a:ext>
            </a:extLst>
          </p:cNvPr>
          <p:cNvSpPr/>
          <p:nvPr/>
        </p:nvSpPr>
        <p:spPr>
          <a:xfrm>
            <a:off x="7611363" y="165833"/>
            <a:ext cx="4144666" cy="1952752"/>
          </a:xfrm>
          <a:prstGeom prst="wedgeEllipseCallout">
            <a:avLst>
              <a:gd name="adj1" fmla="val -51965"/>
              <a:gd name="adj2" fmla="val 97880"/>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FF0000"/>
                </a:solidFill>
              </a:rPr>
              <a:t>Ah, I will use these adjectives:</a:t>
            </a:r>
          </a:p>
        </p:txBody>
      </p:sp>
      <p:pic>
        <p:nvPicPr>
          <p:cNvPr id="8" name="Picture 7">
            <a:extLst>
              <a:ext uri="{FF2B5EF4-FFF2-40B4-BE49-F238E27FC236}">
                <a16:creationId xmlns:a16="http://schemas.microsoft.com/office/drawing/2014/main" id="{C82486B0-65EB-41C4-849A-8BE4130E60CC}"/>
              </a:ext>
            </a:extLst>
          </p:cNvPr>
          <p:cNvPicPr>
            <a:picLocks noChangeAspect="1"/>
          </p:cNvPicPr>
          <p:nvPr/>
        </p:nvPicPr>
        <p:blipFill>
          <a:blip r:embed="rId3"/>
          <a:stretch>
            <a:fillRect/>
          </a:stretch>
        </p:blipFill>
        <p:spPr>
          <a:xfrm>
            <a:off x="7023714" y="98327"/>
            <a:ext cx="1175298" cy="1412390"/>
          </a:xfrm>
          <a:prstGeom prst="rect">
            <a:avLst/>
          </a:prstGeom>
        </p:spPr>
      </p:pic>
      <p:pic>
        <p:nvPicPr>
          <p:cNvPr id="11" name="Picture 10">
            <a:extLst>
              <a:ext uri="{FF2B5EF4-FFF2-40B4-BE49-F238E27FC236}">
                <a16:creationId xmlns:a16="http://schemas.microsoft.com/office/drawing/2014/main" id="{147EABD3-D6A2-45CA-92B0-2549C35C54BF}"/>
              </a:ext>
            </a:extLst>
          </p:cNvPr>
          <p:cNvPicPr>
            <a:picLocks noChangeAspect="1"/>
          </p:cNvPicPr>
          <p:nvPr/>
        </p:nvPicPr>
        <p:blipFill>
          <a:blip r:embed="rId4"/>
          <a:stretch>
            <a:fillRect/>
          </a:stretch>
        </p:blipFill>
        <p:spPr>
          <a:xfrm>
            <a:off x="9606850" y="2292190"/>
            <a:ext cx="1114581" cy="466790"/>
          </a:xfrm>
          <a:prstGeom prst="rect">
            <a:avLst/>
          </a:prstGeom>
        </p:spPr>
      </p:pic>
      <p:pic>
        <p:nvPicPr>
          <p:cNvPr id="13" name="Picture 12">
            <a:extLst>
              <a:ext uri="{FF2B5EF4-FFF2-40B4-BE49-F238E27FC236}">
                <a16:creationId xmlns:a16="http://schemas.microsoft.com/office/drawing/2014/main" id="{702A1605-B7E2-4494-9486-8C579B8B1462}"/>
              </a:ext>
            </a:extLst>
          </p:cNvPr>
          <p:cNvPicPr>
            <a:picLocks noChangeAspect="1"/>
          </p:cNvPicPr>
          <p:nvPr/>
        </p:nvPicPr>
        <p:blipFill>
          <a:blip r:embed="rId5"/>
          <a:stretch>
            <a:fillRect/>
          </a:stretch>
        </p:blipFill>
        <p:spPr>
          <a:xfrm>
            <a:off x="8405081" y="2990789"/>
            <a:ext cx="1057423" cy="438211"/>
          </a:xfrm>
          <a:prstGeom prst="rect">
            <a:avLst/>
          </a:prstGeom>
        </p:spPr>
      </p:pic>
      <p:pic>
        <p:nvPicPr>
          <p:cNvPr id="15" name="Picture 14">
            <a:extLst>
              <a:ext uri="{FF2B5EF4-FFF2-40B4-BE49-F238E27FC236}">
                <a16:creationId xmlns:a16="http://schemas.microsoft.com/office/drawing/2014/main" id="{2AC09228-A2C0-4939-98DA-1A4C19F02B61}"/>
              </a:ext>
            </a:extLst>
          </p:cNvPr>
          <p:cNvPicPr>
            <a:picLocks noChangeAspect="1"/>
          </p:cNvPicPr>
          <p:nvPr/>
        </p:nvPicPr>
        <p:blipFill>
          <a:blip r:embed="rId6"/>
          <a:stretch>
            <a:fillRect/>
          </a:stretch>
        </p:blipFill>
        <p:spPr>
          <a:xfrm>
            <a:off x="10132096" y="2990789"/>
            <a:ext cx="1257475" cy="457264"/>
          </a:xfrm>
          <a:prstGeom prst="rect">
            <a:avLst/>
          </a:prstGeom>
        </p:spPr>
      </p:pic>
      <p:pic>
        <p:nvPicPr>
          <p:cNvPr id="17" name="Picture 16">
            <a:extLst>
              <a:ext uri="{FF2B5EF4-FFF2-40B4-BE49-F238E27FC236}">
                <a16:creationId xmlns:a16="http://schemas.microsoft.com/office/drawing/2014/main" id="{5BD8F617-837C-4001-8853-BB0F97952BD9}"/>
              </a:ext>
            </a:extLst>
          </p:cNvPr>
          <p:cNvPicPr>
            <a:picLocks noChangeAspect="1"/>
          </p:cNvPicPr>
          <p:nvPr/>
        </p:nvPicPr>
        <p:blipFill>
          <a:blip r:embed="rId7"/>
          <a:stretch>
            <a:fillRect/>
          </a:stretch>
        </p:blipFill>
        <p:spPr>
          <a:xfrm>
            <a:off x="8778059" y="3599043"/>
            <a:ext cx="828791" cy="381053"/>
          </a:xfrm>
          <a:prstGeom prst="rect">
            <a:avLst/>
          </a:prstGeom>
        </p:spPr>
      </p:pic>
      <p:pic>
        <p:nvPicPr>
          <p:cNvPr id="19" name="Picture 18">
            <a:extLst>
              <a:ext uri="{FF2B5EF4-FFF2-40B4-BE49-F238E27FC236}">
                <a16:creationId xmlns:a16="http://schemas.microsoft.com/office/drawing/2014/main" id="{962C923B-5EA7-4133-9425-21E9E0D23F9E}"/>
              </a:ext>
            </a:extLst>
          </p:cNvPr>
          <p:cNvPicPr>
            <a:picLocks noChangeAspect="1"/>
          </p:cNvPicPr>
          <p:nvPr/>
        </p:nvPicPr>
        <p:blipFill>
          <a:blip r:embed="rId8"/>
          <a:stretch>
            <a:fillRect/>
          </a:stretch>
        </p:blipFill>
        <p:spPr>
          <a:xfrm>
            <a:off x="9895147" y="3631184"/>
            <a:ext cx="1171739" cy="419158"/>
          </a:xfrm>
          <a:prstGeom prst="rect">
            <a:avLst/>
          </a:prstGeom>
        </p:spPr>
      </p:pic>
    </p:spTree>
    <p:extLst>
      <p:ext uri="{BB962C8B-B14F-4D97-AF65-F5344CB8AC3E}">
        <p14:creationId xmlns:p14="http://schemas.microsoft.com/office/powerpoint/2010/main" val="1451876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randombar(horizontal)">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barn(inVertical)">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1000"/>
                                        <p:tgtEl>
                                          <p:spTgt spid="17"/>
                                        </p:tgtEl>
                                      </p:cBhvr>
                                    </p:animEffect>
                                    <p:anim calcmode="lin" valueType="num">
                                      <p:cBhvr>
                                        <p:cTn id="33" dur="1000" fill="hold"/>
                                        <p:tgtEl>
                                          <p:spTgt spid="17"/>
                                        </p:tgtEl>
                                        <p:attrNameLst>
                                          <p:attrName>ppt_x</p:attrName>
                                        </p:attrNameLst>
                                      </p:cBhvr>
                                      <p:tavLst>
                                        <p:tav tm="0">
                                          <p:val>
                                            <p:strVal val="#ppt_x"/>
                                          </p:val>
                                        </p:tav>
                                        <p:tav tm="100000">
                                          <p:val>
                                            <p:strVal val="#ppt_x"/>
                                          </p:val>
                                        </p:tav>
                                      </p:tavLst>
                                    </p:anim>
                                    <p:anim calcmode="lin" valueType="num">
                                      <p:cBhvr>
                                        <p:cTn id="3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F2355-C0C8-48B0-A685-6E2127393C4D}"/>
              </a:ext>
            </a:extLst>
          </p:cNvPr>
          <p:cNvSpPr>
            <a:spLocks noGrp="1"/>
          </p:cNvSpPr>
          <p:nvPr>
            <p:ph type="title"/>
          </p:nvPr>
        </p:nvSpPr>
        <p:spPr>
          <a:xfrm>
            <a:off x="1024128" y="-150501"/>
            <a:ext cx="9720072" cy="1499616"/>
          </a:xfrm>
        </p:spPr>
        <p:txBody>
          <a:bodyPr/>
          <a:lstStyle/>
          <a:p>
            <a:r>
              <a:rPr lang="en-US" dirty="0">
                <a:solidFill>
                  <a:srgbClr val="00B050"/>
                </a:solidFill>
              </a:rPr>
              <a:t>samples</a:t>
            </a:r>
          </a:p>
        </p:txBody>
      </p:sp>
      <p:sp>
        <p:nvSpPr>
          <p:cNvPr id="3" name="Content Placeholder 2">
            <a:extLst>
              <a:ext uri="{FF2B5EF4-FFF2-40B4-BE49-F238E27FC236}">
                <a16:creationId xmlns:a16="http://schemas.microsoft.com/office/drawing/2014/main" id="{E96E86AE-BE7D-4956-B08E-CD27BE0B7990}"/>
              </a:ext>
            </a:extLst>
          </p:cNvPr>
          <p:cNvSpPr>
            <a:spLocks noGrp="1"/>
          </p:cNvSpPr>
          <p:nvPr>
            <p:ph idx="1"/>
          </p:nvPr>
        </p:nvSpPr>
        <p:spPr>
          <a:xfrm>
            <a:off x="908514" y="1114097"/>
            <a:ext cx="10259358" cy="5580991"/>
          </a:xfrm>
        </p:spPr>
        <p:txBody>
          <a:bodyPr>
            <a:normAutofit fontScale="92500" lnSpcReduction="10000"/>
          </a:bodyPr>
          <a:lstStyle/>
          <a:p>
            <a:pPr algn="just"/>
            <a:r>
              <a:rPr lang="en-US" b="1" i="0" dirty="0">
                <a:solidFill>
                  <a:srgbClr val="333333"/>
                </a:solidFill>
                <a:effectLst/>
                <a:latin typeface="Roboto" panose="02000000000000000000" pitchFamily="2" charset="0"/>
              </a:rPr>
              <a:t>Student 1: </a:t>
            </a:r>
            <a:r>
              <a:rPr lang="en-US" b="0" i="0" dirty="0">
                <a:solidFill>
                  <a:srgbClr val="333333"/>
                </a:solidFill>
                <a:effectLst/>
                <a:latin typeface="Roboto" panose="02000000000000000000" pitchFamily="2" charset="0"/>
              </a:rPr>
              <a:t>Hey, have you ever seen the Great Wall of China? I saw a picture of it in my history textbook and it looks </a:t>
            </a:r>
            <a:r>
              <a:rPr lang="en-US" b="1" i="1" dirty="0">
                <a:solidFill>
                  <a:srgbClr val="333333"/>
                </a:solidFill>
                <a:effectLst/>
                <a:latin typeface="Roboto" panose="02000000000000000000" pitchFamily="2" charset="0"/>
              </a:rPr>
              <a:t>amazing</a:t>
            </a:r>
            <a:r>
              <a:rPr lang="en-US" b="0" i="0" dirty="0">
                <a:solidFill>
                  <a:srgbClr val="333333"/>
                </a:solidFill>
                <a:effectLst/>
                <a:latin typeface="Roboto" panose="02000000000000000000" pitchFamily="2" charset="0"/>
              </a:rPr>
              <a:t>!</a:t>
            </a:r>
          </a:p>
          <a:p>
            <a:pPr algn="just"/>
            <a:r>
              <a:rPr lang="en-US" b="1" i="0" dirty="0">
                <a:solidFill>
                  <a:srgbClr val="333333"/>
                </a:solidFill>
                <a:effectLst/>
                <a:latin typeface="Roboto" panose="02000000000000000000" pitchFamily="2" charset="0"/>
              </a:rPr>
              <a:t>Student 2: </a:t>
            </a:r>
            <a:r>
              <a:rPr lang="en-US" b="0" i="0" dirty="0">
                <a:solidFill>
                  <a:srgbClr val="333333"/>
                </a:solidFill>
                <a:effectLst/>
                <a:latin typeface="Roboto" panose="02000000000000000000" pitchFamily="2" charset="0"/>
              </a:rPr>
              <a:t>Yeah, I've been there with my family. It's truly awe-</a:t>
            </a:r>
            <a:r>
              <a:rPr lang="en-US" b="1" i="1" dirty="0">
                <a:solidFill>
                  <a:srgbClr val="333333"/>
                </a:solidFill>
                <a:latin typeface="Roboto" panose="02000000000000000000" pitchFamily="2" charset="0"/>
              </a:rPr>
              <a:t>inspiring</a:t>
            </a:r>
            <a:r>
              <a:rPr lang="en-US" b="0" i="0" dirty="0">
                <a:solidFill>
                  <a:srgbClr val="333333"/>
                </a:solidFill>
                <a:effectLst/>
                <a:latin typeface="Roboto" panose="02000000000000000000" pitchFamily="2" charset="0"/>
              </a:rPr>
              <a:t>. I felt so small standing next to it.</a:t>
            </a:r>
          </a:p>
          <a:p>
            <a:pPr algn="just"/>
            <a:r>
              <a:rPr lang="en-US" b="1" i="0" dirty="0">
                <a:solidFill>
                  <a:srgbClr val="333333"/>
                </a:solidFill>
                <a:effectLst/>
                <a:latin typeface="Roboto" panose="02000000000000000000" pitchFamily="2" charset="0"/>
              </a:rPr>
              <a:t>Student 1: </a:t>
            </a:r>
            <a:r>
              <a:rPr lang="en-US" b="0" i="0" dirty="0">
                <a:solidFill>
                  <a:srgbClr val="333333"/>
                </a:solidFill>
                <a:effectLst/>
                <a:latin typeface="Roboto" panose="02000000000000000000" pitchFamily="2" charset="0"/>
              </a:rPr>
              <a:t>That's so cool! I can imagine it must be </a:t>
            </a:r>
            <a:r>
              <a:rPr lang="en-US" b="1" i="1" dirty="0">
                <a:solidFill>
                  <a:srgbClr val="333333"/>
                </a:solidFill>
                <a:latin typeface="Roboto" panose="02000000000000000000" pitchFamily="2" charset="0"/>
              </a:rPr>
              <a:t>overwhelming</a:t>
            </a:r>
            <a:r>
              <a:rPr lang="en-US" b="0" i="0" dirty="0">
                <a:solidFill>
                  <a:srgbClr val="333333"/>
                </a:solidFill>
                <a:effectLst/>
                <a:latin typeface="Roboto" panose="02000000000000000000" pitchFamily="2" charset="0"/>
              </a:rPr>
              <a:t> to see something so massive and ancient.</a:t>
            </a:r>
          </a:p>
          <a:p>
            <a:pPr algn="just"/>
            <a:r>
              <a:rPr lang="en-US" b="1" i="0" dirty="0">
                <a:solidFill>
                  <a:srgbClr val="333333"/>
                </a:solidFill>
                <a:effectLst/>
                <a:latin typeface="Roboto" panose="02000000000000000000" pitchFamily="2" charset="0"/>
              </a:rPr>
              <a:t>Student 2: </a:t>
            </a:r>
            <a:r>
              <a:rPr lang="en-US" b="0" i="0" dirty="0">
                <a:solidFill>
                  <a:srgbClr val="333333"/>
                </a:solidFill>
                <a:effectLst/>
                <a:latin typeface="Roboto" panose="02000000000000000000" pitchFamily="2" charset="0"/>
              </a:rPr>
              <a:t>Absolutely. It's also </a:t>
            </a:r>
            <a:r>
              <a:rPr lang="en-US" b="1" i="1" dirty="0">
                <a:solidFill>
                  <a:srgbClr val="333333"/>
                </a:solidFill>
                <a:latin typeface="Roboto" panose="02000000000000000000" pitchFamily="2" charset="0"/>
              </a:rPr>
              <a:t>inspiring</a:t>
            </a:r>
            <a:r>
              <a:rPr lang="en-US" b="0" i="0" dirty="0">
                <a:solidFill>
                  <a:srgbClr val="333333"/>
                </a:solidFill>
                <a:effectLst/>
                <a:latin typeface="Roboto" panose="02000000000000000000" pitchFamily="2" charset="0"/>
              </a:rPr>
              <a:t> to think about the amount of work and dedication that went into building it.</a:t>
            </a:r>
          </a:p>
          <a:p>
            <a:pPr algn="just"/>
            <a:r>
              <a:rPr lang="en-US" b="1" i="0" dirty="0">
                <a:solidFill>
                  <a:srgbClr val="333333"/>
                </a:solidFill>
                <a:effectLst/>
                <a:latin typeface="Roboto" panose="02000000000000000000" pitchFamily="2" charset="0"/>
              </a:rPr>
              <a:t>Student 1: </a:t>
            </a:r>
            <a:r>
              <a:rPr lang="en-US" b="0" i="0" dirty="0">
                <a:solidFill>
                  <a:srgbClr val="333333"/>
                </a:solidFill>
                <a:effectLst/>
                <a:latin typeface="Roboto" panose="02000000000000000000" pitchFamily="2" charset="0"/>
              </a:rPr>
              <a:t>I totally agree. When I see these wonders, I feel a sense of gratitude towards the people who built them and preserved them over the centuries.</a:t>
            </a:r>
          </a:p>
          <a:p>
            <a:pPr algn="just"/>
            <a:r>
              <a:rPr lang="en-US" b="1" i="0" dirty="0">
                <a:solidFill>
                  <a:srgbClr val="333333"/>
                </a:solidFill>
                <a:effectLst/>
                <a:latin typeface="Roboto" panose="02000000000000000000" pitchFamily="2" charset="0"/>
              </a:rPr>
              <a:t>Student 2: </a:t>
            </a:r>
            <a:r>
              <a:rPr lang="en-US" b="0" i="0" dirty="0">
                <a:solidFill>
                  <a:srgbClr val="333333"/>
                </a:solidFill>
                <a:effectLst/>
                <a:latin typeface="Roboto" panose="02000000000000000000" pitchFamily="2" charset="0"/>
              </a:rPr>
              <a:t>Yes, and it's also </a:t>
            </a:r>
            <a:r>
              <a:rPr lang="en-US" b="1" i="1" dirty="0">
                <a:solidFill>
                  <a:srgbClr val="333333"/>
                </a:solidFill>
                <a:latin typeface="Roboto" panose="02000000000000000000" pitchFamily="2" charset="0"/>
              </a:rPr>
              <a:t>intriguing</a:t>
            </a:r>
            <a:r>
              <a:rPr lang="en-US" b="0" i="0" dirty="0">
                <a:solidFill>
                  <a:srgbClr val="333333"/>
                </a:solidFill>
                <a:effectLst/>
                <a:latin typeface="Roboto" panose="02000000000000000000" pitchFamily="2" charset="0"/>
              </a:rPr>
              <a:t> to think about the stories and mysteries behind these structures. Like, who built Stonehenge and for what purpose?</a:t>
            </a:r>
          </a:p>
          <a:p>
            <a:pPr algn="just"/>
            <a:r>
              <a:rPr lang="en-US" b="1" i="0" dirty="0">
                <a:solidFill>
                  <a:srgbClr val="333333"/>
                </a:solidFill>
                <a:effectLst/>
                <a:latin typeface="Roboto" panose="02000000000000000000" pitchFamily="2" charset="0"/>
              </a:rPr>
              <a:t>Student 1: </a:t>
            </a:r>
            <a:r>
              <a:rPr lang="en-US" b="0" i="0" dirty="0">
                <a:solidFill>
                  <a:srgbClr val="333333"/>
                </a:solidFill>
                <a:effectLst/>
                <a:latin typeface="Roboto" panose="02000000000000000000" pitchFamily="2" charset="0"/>
              </a:rPr>
              <a:t>Right! I think that's what I love most about historical wonders - the sense of wonderment and fascination they inspire.</a:t>
            </a:r>
          </a:p>
          <a:p>
            <a:pPr algn="just"/>
            <a:r>
              <a:rPr lang="en-US" b="1" i="0" dirty="0">
                <a:solidFill>
                  <a:srgbClr val="333333"/>
                </a:solidFill>
                <a:effectLst/>
                <a:latin typeface="Roboto" panose="02000000000000000000" pitchFamily="2" charset="0"/>
              </a:rPr>
              <a:t>Student 2</a:t>
            </a:r>
            <a:r>
              <a:rPr lang="en-US" b="0" i="0" dirty="0">
                <a:solidFill>
                  <a:srgbClr val="333333"/>
                </a:solidFill>
                <a:effectLst/>
                <a:latin typeface="Roboto" panose="02000000000000000000" pitchFamily="2" charset="0"/>
              </a:rPr>
              <a:t>: Definitely. And another word I would add to the list is "amazement" - these wonders are just so </a:t>
            </a:r>
            <a:r>
              <a:rPr lang="en-US" b="1" i="1" dirty="0">
                <a:solidFill>
                  <a:srgbClr val="333333"/>
                </a:solidFill>
                <a:latin typeface="Roboto" panose="02000000000000000000" pitchFamily="2" charset="0"/>
              </a:rPr>
              <a:t>incredible</a:t>
            </a:r>
            <a:r>
              <a:rPr lang="en-US" b="0" i="0" dirty="0">
                <a:solidFill>
                  <a:srgbClr val="333333"/>
                </a:solidFill>
                <a:effectLst/>
                <a:latin typeface="Roboto" panose="02000000000000000000" pitchFamily="2" charset="0"/>
              </a:rPr>
              <a:t> and </a:t>
            </a:r>
            <a:r>
              <a:rPr lang="en-US" b="1" i="1" dirty="0">
                <a:solidFill>
                  <a:srgbClr val="333333"/>
                </a:solidFill>
                <a:latin typeface="Roboto" panose="02000000000000000000" pitchFamily="2" charset="0"/>
              </a:rPr>
              <a:t>mind-blowing</a:t>
            </a:r>
            <a:r>
              <a:rPr lang="en-US" b="0" i="0" dirty="0">
                <a:solidFill>
                  <a:srgbClr val="333333"/>
                </a:solidFill>
                <a:effectLst/>
                <a:latin typeface="Roboto" panose="02000000000000000000" pitchFamily="2" charset="0"/>
              </a:rPr>
              <a:t>.</a:t>
            </a:r>
          </a:p>
          <a:p>
            <a:endParaRPr lang="en-US" dirty="0"/>
          </a:p>
        </p:txBody>
      </p:sp>
    </p:spTree>
    <p:extLst>
      <p:ext uri="{BB962C8B-B14F-4D97-AF65-F5344CB8AC3E}">
        <p14:creationId xmlns:p14="http://schemas.microsoft.com/office/powerpoint/2010/main" val="3677752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arn(inVertic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arn(inVertical)">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BFAA7-E358-4845-BDBF-64E24727B2CF}"/>
              </a:ext>
            </a:extLst>
          </p:cNvPr>
          <p:cNvSpPr>
            <a:spLocks noGrp="1"/>
          </p:cNvSpPr>
          <p:nvPr>
            <p:ph type="title"/>
          </p:nvPr>
        </p:nvSpPr>
        <p:spPr>
          <a:xfrm>
            <a:off x="1024128" y="504498"/>
            <a:ext cx="9720072" cy="744380"/>
          </a:xfrm>
        </p:spPr>
        <p:txBody>
          <a:bodyPr>
            <a:normAutofit/>
          </a:bodyPr>
          <a:lstStyle/>
          <a:p>
            <a:r>
              <a:rPr lang="en-US" sz="3200" b="1" dirty="0">
                <a:solidFill>
                  <a:srgbClr val="00B050"/>
                </a:solidFill>
              </a:rPr>
              <a:t>What amazing things did people create in the past? </a:t>
            </a:r>
          </a:p>
        </p:txBody>
      </p:sp>
      <p:pic>
        <p:nvPicPr>
          <p:cNvPr id="9" name="Picture 8">
            <a:extLst>
              <a:ext uri="{FF2B5EF4-FFF2-40B4-BE49-F238E27FC236}">
                <a16:creationId xmlns:a16="http://schemas.microsoft.com/office/drawing/2014/main" id="{CD54B5EC-1B18-4F5B-82C5-80D1F48A9977}"/>
              </a:ext>
            </a:extLst>
          </p:cNvPr>
          <p:cNvPicPr>
            <a:picLocks noChangeAspect="1"/>
          </p:cNvPicPr>
          <p:nvPr/>
        </p:nvPicPr>
        <p:blipFill>
          <a:blip r:embed="rId2"/>
          <a:stretch>
            <a:fillRect/>
          </a:stretch>
        </p:blipFill>
        <p:spPr>
          <a:xfrm>
            <a:off x="6762458" y="1520557"/>
            <a:ext cx="5222412" cy="4752227"/>
          </a:xfrm>
          <a:prstGeom prst="rect">
            <a:avLst/>
          </a:prstGeom>
        </p:spPr>
      </p:pic>
      <p:sp>
        <p:nvSpPr>
          <p:cNvPr id="10" name="Rectangle 9">
            <a:extLst>
              <a:ext uri="{FF2B5EF4-FFF2-40B4-BE49-F238E27FC236}">
                <a16:creationId xmlns:a16="http://schemas.microsoft.com/office/drawing/2014/main" id="{AA7125B2-B446-4BEA-A5B1-FA76101FD1CD}"/>
              </a:ext>
            </a:extLst>
          </p:cNvPr>
          <p:cNvSpPr/>
          <p:nvPr/>
        </p:nvSpPr>
        <p:spPr>
          <a:xfrm>
            <a:off x="7664894" y="5623034"/>
            <a:ext cx="3699641" cy="55704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0" i="0" dirty="0">
                <a:solidFill>
                  <a:srgbClr val="3C4043"/>
                </a:solidFill>
                <a:effectLst/>
                <a:latin typeface="Google Sans"/>
              </a:rPr>
              <a:t>The </a:t>
            </a:r>
            <a:r>
              <a:rPr lang="en-US" sz="2400" b="1" i="0" dirty="0">
                <a:solidFill>
                  <a:srgbClr val="0070C0"/>
                </a:solidFill>
                <a:effectLst/>
                <a:latin typeface="Google Sans"/>
              </a:rPr>
              <a:t>Temple Of Literature</a:t>
            </a:r>
            <a:endParaRPr lang="en-US" b="1" i="0" dirty="0">
              <a:solidFill>
                <a:srgbClr val="0070C0"/>
              </a:solidFill>
              <a:effectLst/>
              <a:latin typeface="Google Sans"/>
            </a:endParaRPr>
          </a:p>
        </p:txBody>
      </p:sp>
      <p:pic>
        <p:nvPicPr>
          <p:cNvPr id="12" name="Picture 11">
            <a:extLst>
              <a:ext uri="{FF2B5EF4-FFF2-40B4-BE49-F238E27FC236}">
                <a16:creationId xmlns:a16="http://schemas.microsoft.com/office/drawing/2014/main" id="{5F89C2DB-3A98-4A65-9CDE-10F59524ABF7}"/>
              </a:ext>
            </a:extLst>
          </p:cNvPr>
          <p:cNvPicPr>
            <a:picLocks noChangeAspect="1"/>
          </p:cNvPicPr>
          <p:nvPr/>
        </p:nvPicPr>
        <p:blipFill>
          <a:blip r:embed="rId3"/>
          <a:stretch>
            <a:fillRect/>
          </a:stretch>
        </p:blipFill>
        <p:spPr>
          <a:xfrm>
            <a:off x="687796" y="1309478"/>
            <a:ext cx="2318163" cy="422158"/>
          </a:xfrm>
          <a:prstGeom prst="rect">
            <a:avLst/>
          </a:prstGeom>
        </p:spPr>
      </p:pic>
      <p:pic>
        <p:nvPicPr>
          <p:cNvPr id="14" name="Picture 13">
            <a:extLst>
              <a:ext uri="{FF2B5EF4-FFF2-40B4-BE49-F238E27FC236}">
                <a16:creationId xmlns:a16="http://schemas.microsoft.com/office/drawing/2014/main" id="{2EFD80ED-7327-4B36-A13C-ABAAEAAE674B}"/>
              </a:ext>
            </a:extLst>
          </p:cNvPr>
          <p:cNvPicPr>
            <a:picLocks noChangeAspect="1"/>
          </p:cNvPicPr>
          <p:nvPr/>
        </p:nvPicPr>
        <p:blipFill>
          <a:blip r:embed="rId4"/>
          <a:stretch>
            <a:fillRect/>
          </a:stretch>
        </p:blipFill>
        <p:spPr>
          <a:xfrm>
            <a:off x="687796" y="2897943"/>
            <a:ext cx="3592210" cy="376258"/>
          </a:xfrm>
          <a:prstGeom prst="rect">
            <a:avLst/>
          </a:prstGeom>
        </p:spPr>
      </p:pic>
      <p:pic>
        <p:nvPicPr>
          <p:cNvPr id="16" name="Picture 15">
            <a:extLst>
              <a:ext uri="{FF2B5EF4-FFF2-40B4-BE49-F238E27FC236}">
                <a16:creationId xmlns:a16="http://schemas.microsoft.com/office/drawing/2014/main" id="{5A0E6948-D6A7-4414-B873-98897289391E}"/>
              </a:ext>
            </a:extLst>
          </p:cNvPr>
          <p:cNvPicPr>
            <a:picLocks noChangeAspect="1"/>
          </p:cNvPicPr>
          <p:nvPr/>
        </p:nvPicPr>
        <p:blipFill>
          <a:blip r:embed="rId5"/>
          <a:stretch>
            <a:fillRect/>
          </a:stretch>
        </p:blipFill>
        <p:spPr>
          <a:xfrm>
            <a:off x="433430" y="4873727"/>
            <a:ext cx="6028518" cy="429101"/>
          </a:xfrm>
          <a:prstGeom prst="rect">
            <a:avLst/>
          </a:prstGeom>
        </p:spPr>
      </p:pic>
      <p:sp>
        <p:nvSpPr>
          <p:cNvPr id="17" name="Rectangle 16">
            <a:extLst>
              <a:ext uri="{FF2B5EF4-FFF2-40B4-BE49-F238E27FC236}">
                <a16:creationId xmlns:a16="http://schemas.microsoft.com/office/drawing/2014/main" id="{CADF992E-E790-44F2-A494-B446BB295B7A}"/>
              </a:ext>
            </a:extLst>
          </p:cNvPr>
          <p:cNvSpPr/>
          <p:nvPr/>
        </p:nvSpPr>
        <p:spPr>
          <a:xfrm>
            <a:off x="544624" y="1520557"/>
            <a:ext cx="5917324" cy="1416702"/>
          </a:xfrm>
          <a:prstGeom prst="rect">
            <a:avLst/>
          </a:prstGeom>
          <a:solidFill>
            <a:schemeClr val="lt1">
              <a:alpha val="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just"/>
            <a:r>
              <a:rPr lang="en-US" sz="2000" b="1" dirty="0">
                <a:solidFill>
                  <a:srgbClr val="FF0000"/>
                </a:solidFill>
              </a:rPr>
              <a:t>a complex of buildings, including several courtyards, pagodas, and pavilions, as well as statues and inscriptions honoring Vietnamese scholars and sages</a:t>
            </a:r>
            <a:endParaRPr lang="en-US" sz="2000" b="1" i="0" dirty="0">
              <a:solidFill>
                <a:srgbClr val="FF0000"/>
              </a:solidFill>
              <a:effectLst/>
              <a:latin typeface="Google Sans"/>
            </a:endParaRPr>
          </a:p>
        </p:txBody>
      </p:sp>
      <p:sp>
        <p:nvSpPr>
          <p:cNvPr id="19" name="Rectangle 18">
            <a:extLst>
              <a:ext uri="{FF2B5EF4-FFF2-40B4-BE49-F238E27FC236}">
                <a16:creationId xmlns:a16="http://schemas.microsoft.com/office/drawing/2014/main" id="{8744228E-AA6E-4693-BC3D-F0A04F95DC26}"/>
              </a:ext>
            </a:extLst>
          </p:cNvPr>
          <p:cNvSpPr/>
          <p:nvPr/>
        </p:nvSpPr>
        <p:spPr>
          <a:xfrm>
            <a:off x="438804" y="3516121"/>
            <a:ext cx="6173399" cy="1115686"/>
          </a:xfrm>
          <a:prstGeom prst="rect">
            <a:avLst/>
          </a:prstGeom>
          <a:solidFill>
            <a:schemeClr val="lt1">
              <a:alpha val="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just"/>
            <a:r>
              <a:rPr lang="en-US" sz="2000" b="1" dirty="0">
                <a:solidFill>
                  <a:srgbClr val="0070C0"/>
                </a:solidFill>
              </a:rPr>
              <a:t>- It was built in 1070 during the reign of Emperor </a:t>
            </a:r>
            <a:r>
              <a:rPr lang="en-US" sz="2000" b="1" dirty="0" err="1">
                <a:solidFill>
                  <a:srgbClr val="0070C0"/>
                </a:solidFill>
              </a:rPr>
              <a:t>Lý</a:t>
            </a:r>
            <a:r>
              <a:rPr lang="en-US" sz="2000" b="1" dirty="0">
                <a:solidFill>
                  <a:srgbClr val="0070C0"/>
                </a:solidFill>
              </a:rPr>
              <a:t> </a:t>
            </a:r>
            <a:r>
              <a:rPr lang="en-US" sz="2000" b="1" dirty="0" err="1">
                <a:solidFill>
                  <a:srgbClr val="0070C0"/>
                </a:solidFill>
              </a:rPr>
              <a:t>Thánh</a:t>
            </a:r>
            <a:r>
              <a:rPr lang="en-US" sz="2000" b="1" dirty="0">
                <a:solidFill>
                  <a:srgbClr val="0070C0"/>
                </a:solidFill>
              </a:rPr>
              <a:t> </a:t>
            </a:r>
            <a:r>
              <a:rPr lang="en-US" sz="2000" b="1" dirty="0" err="1">
                <a:solidFill>
                  <a:srgbClr val="0070C0"/>
                </a:solidFill>
              </a:rPr>
              <a:t>Tông</a:t>
            </a:r>
            <a:endParaRPr lang="en-US" sz="2000" b="1" dirty="0">
              <a:solidFill>
                <a:srgbClr val="0070C0"/>
              </a:solidFill>
            </a:endParaRPr>
          </a:p>
          <a:p>
            <a:pPr algn="just"/>
            <a:r>
              <a:rPr lang="en-US" sz="2000" b="1" dirty="0">
                <a:solidFill>
                  <a:srgbClr val="0070C0"/>
                </a:solidFill>
              </a:rPr>
              <a:t>- Its original purpose was to honor Confucius and his followers, and to provide a place for learning and scholarship.</a:t>
            </a:r>
            <a:endParaRPr lang="en-US" sz="2000" b="1" i="0" dirty="0">
              <a:solidFill>
                <a:srgbClr val="0070C0"/>
              </a:solidFill>
              <a:effectLst/>
              <a:latin typeface="Google Sans"/>
            </a:endParaRPr>
          </a:p>
        </p:txBody>
      </p:sp>
      <p:sp>
        <p:nvSpPr>
          <p:cNvPr id="21" name="TextBox 20">
            <a:extLst>
              <a:ext uri="{FF2B5EF4-FFF2-40B4-BE49-F238E27FC236}">
                <a16:creationId xmlns:a16="http://schemas.microsoft.com/office/drawing/2014/main" id="{094682D7-E2BE-4DF8-B78B-BDD0EFD6010B}"/>
              </a:ext>
            </a:extLst>
          </p:cNvPr>
          <p:cNvSpPr txBox="1"/>
          <p:nvPr/>
        </p:nvSpPr>
        <p:spPr>
          <a:xfrm>
            <a:off x="346841" y="5349770"/>
            <a:ext cx="6415617" cy="1477328"/>
          </a:xfrm>
          <a:prstGeom prst="rect">
            <a:avLst/>
          </a:prstGeom>
          <a:noFill/>
        </p:spPr>
        <p:txBody>
          <a:bodyPr wrap="square" rtlCol="0">
            <a:spAutoFit/>
          </a:bodyPr>
          <a:lstStyle/>
          <a:p>
            <a:pPr algn="just"/>
            <a:r>
              <a:rPr lang="en-US" b="1" i="0" dirty="0">
                <a:solidFill>
                  <a:srgbClr val="7030A0"/>
                </a:solidFill>
                <a:effectLst/>
                <a:latin typeface="Roboto" panose="02000000000000000000" pitchFamily="2" charset="0"/>
              </a:rPr>
              <a:t>When I see the Temple of Literature, I feel a sense of reverence and respect for the long history and cultural significance of this place. It's amazing to think about how it has been a center of education and scholarship for almost a thousand years. </a:t>
            </a:r>
            <a:endParaRPr lang="en-US" b="1" dirty="0">
              <a:solidFill>
                <a:srgbClr val="7030A0"/>
              </a:solidFill>
            </a:endParaRPr>
          </a:p>
        </p:txBody>
      </p:sp>
    </p:spTree>
    <p:extLst>
      <p:ext uri="{BB962C8B-B14F-4D97-AF65-F5344CB8AC3E}">
        <p14:creationId xmlns:p14="http://schemas.microsoft.com/office/powerpoint/2010/main" val="3968811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arn(inVertical)">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barn(inVertical)">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7" grpId="0" animBg="1"/>
      <p:bldP spid="19" grpId="0" animBg="1"/>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E4323-73DC-42AD-95BF-71968BF4295E}"/>
              </a:ext>
            </a:extLst>
          </p:cNvPr>
          <p:cNvSpPr>
            <a:spLocks noGrp="1"/>
          </p:cNvSpPr>
          <p:nvPr>
            <p:ph type="title"/>
          </p:nvPr>
        </p:nvSpPr>
        <p:spPr>
          <a:xfrm>
            <a:off x="1003106" y="187294"/>
            <a:ext cx="10768479" cy="1499616"/>
          </a:xfrm>
        </p:spPr>
        <p:txBody>
          <a:bodyPr/>
          <a:lstStyle/>
          <a:p>
            <a:r>
              <a:rPr lang="en-US" b="1" dirty="0">
                <a:solidFill>
                  <a:srgbClr val="00B050"/>
                </a:solidFill>
              </a:rPr>
              <a:t>My wonder – the temple of literature</a:t>
            </a:r>
          </a:p>
        </p:txBody>
      </p:sp>
      <p:sp>
        <p:nvSpPr>
          <p:cNvPr id="3" name="Content Placeholder 2">
            <a:extLst>
              <a:ext uri="{FF2B5EF4-FFF2-40B4-BE49-F238E27FC236}">
                <a16:creationId xmlns:a16="http://schemas.microsoft.com/office/drawing/2014/main" id="{589C38D7-AECD-488D-8B1B-54D1E9B9EDF6}"/>
              </a:ext>
            </a:extLst>
          </p:cNvPr>
          <p:cNvSpPr>
            <a:spLocks noGrp="1"/>
          </p:cNvSpPr>
          <p:nvPr>
            <p:ph idx="1"/>
          </p:nvPr>
        </p:nvSpPr>
        <p:spPr>
          <a:xfrm>
            <a:off x="1003106" y="1224455"/>
            <a:ext cx="10568782" cy="5171090"/>
          </a:xfrm>
        </p:spPr>
        <p:txBody>
          <a:bodyPr>
            <a:noAutofit/>
          </a:bodyPr>
          <a:lstStyle/>
          <a:p>
            <a:pPr algn="just"/>
            <a:r>
              <a:rPr lang="en-US" sz="2600" dirty="0"/>
              <a:t>The Temple of Literature is a complex of buildings in Hanoi, Vietnam that has a long history and cultural significance. It was built in 1070 during the reign of Emperor </a:t>
            </a:r>
            <a:r>
              <a:rPr lang="en-US" sz="2600" dirty="0" err="1"/>
              <a:t>Lý</a:t>
            </a:r>
            <a:r>
              <a:rPr lang="en-US" sz="2600" dirty="0"/>
              <a:t> </a:t>
            </a:r>
            <a:r>
              <a:rPr lang="en-US" sz="2600" dirty="0" err="1"/>
              <a:t>Thánh</a:t>
            </a:r>
            <a:r>
              <a:rPr lang="en-US" sz="2600" dirty="0"/>
              <a:t> </a:t>
            </a:r>
            <a:r>
              <a:rPr lang="en-US" sz="2600" dirty="0" err="1"/>
              <a:t>Tông</a:t>
            </a:r>
            <a:r>
              <a:rPr lang="en-US" sz="2600" dirty="0"/>
              <a:t> and originally served as a place of learning and scholarship to honor Confucius and his followers. The temple is designed in traditional Vietnamese style with wooden beams, red lacquered columns, and curved roofs. It also features several courtyards, pagodas, and pavilions, as well as statues and inscriptions honoring Vietnamese scholars and sages.</a:t>
            </a:r>
          </a:p>
          <a:p>
            <a:pPr algn="just"/>
            <a:r>
              <a:rPr lang="en-US" sz="2600" dirty="0"/>
              <a:t>When I see the Temple of Literature, I feel a strong sense of reverence and respect for the long history and cultural significance of this place. It's incredible to think that it has been a center of education and scholarship for almost a thousand years. The intricate details and beautiful architecture also make me feel inspired and in awe of the skill and creativity of the people who built it. I feel proud to be Vietnamese and to have such a rich cultural heritage. Have you ever been to the Temple of Literature?</a:t>
            </a:r>
          </a:p>
        </p:txBody>
      </p:sp>
    </p:spTree>
    <p:extLst>
      <p:ext uri="{BB962C8B-B14F-4D97-AF65-F5344CB8AC3E}">
        <p14:creationId xmlns:p14="http://schemas.microsoft.com/office/powerpoint/2010/main" val="36352257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76C5B-4F13-4BB9-8442-FF58DC07C5E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3E4E3A0-BEB5-45C4-9A78-912F6668E87A}"/>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B5E45C9A-77A1-434D-BE46-3027342BFD18}"/>
              </a:ext>
            </a:extLst>
          </p:cNvPr>
          <p:cNvPicPr>
            <a:picLocks noChangeAspect="1"/>
          </p:cNvPicPr>
          <p:nvPr/>
        </p:nvPicPr>
        <p:blipFill>
          <a:blip r:embed="rId2"/>
          <a:stretch>
            <a:fillRect/>
          </a:stretch>
        </p:blipFill>
        <p:spPr>
          <a:xfrm>
            <a:off x="2376296" y="1179366"/>
            <a:ext cx="7051484" cy="4499268"/>
          </a:xfrm>
          <a:prstGeom prst="rect">
            <a:avLst/>
          </a:prstGeom>
        </p:spPr>
      </p:pic>
    </p:spTree>
    <p:extLst>
      <p:ext uri="{BB962C8B-B14F-4D97-AF65-F5344CB8AC3E}">
        <p14:creationId xmlns:p14="http://schemas.microsoft.com/office/powerpoint/2010/main" val="67066566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
  <TotalTime>80</TotalTime>
  <Words>802</Words>
  <Application>Microsoft Office PowerPoint</Application>
  <PresentationFormat>Widescreen</PresentationFormat>
  <Paragraphs>48</Paragraphs>
  <Slides>16</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Courier New</vt:lpstr>
      <vt:lpstr>Google Sans</vt:lpstr>
      <vt:lpstr>Roboto</vt:lpstr>
      <vt:lpstr>Times New Roman</vt:lpstr>
      <vt:lpstr>Tw Cen MT</vt:lpstr>
      <vt:lpstr>Tw Cen MT Condensed</vt:lpstr>
      <vt:lpstr>Twinkl SemiBold</vt:lpstr>
      <vt:lpstr>Wingdings 3</vt:lpstr>
      <vt:lpstr>Integral</vt:lpstr>
      <vt:lpstr>communication </vt:lpstr>
      <vt:lpstr>Warm-up – do you know this place?</vt:lpstr>
      <vt:lpstr>Warm-up – do you know this place?</vt:lpstr>
      <vt:lpstr>Warm-up – do you know this place?</vt:lpstr>
      <vt:lpstr>Warm-up – do you know this place?</vt:lpstr>
      <vt:lpstr>Warm-up – do you know this place?</vt:lpstr>
      <vt:lpstr>Warm-up – do you know this place?</vt:lpstr>
      <vt:lpstr>PowerPoint Presentation</vt:lpstr>
      <vt:lpstr>PowerPoint Presentation</vt:lpstr>
      <vt:lpstr>PowerPoint Presentation</vt:lpstr>
      <vt:lpstr>Historical wonders of the world</vt:lpstr>
      <vt:lpstr>PowerPoint Presentation</vt:lpstr>
      <vt:lpstr>samples</vt:lpstr>
      <vt:lpstr>What amazing things did people create in the past? </vt:lpstr>
      <vt:lpstr>My wonder – the temple of literature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Reading:  A ZERO WASTE LIFESTYLES </dc:title>
  <dc:creator>Lương Thị Minh Phương</dc:creator>
  <cp:lastModifiedBy>Lương Thị Minh Phương</cp:lastModifiedBy>
  <cp:revision>47</cp:revision>
  <dcterms:created xsi:type="dcterms:W3CDTF">2023-08-16T18:36:49Z</dcterms:created>
  <dcterms:modified xsi:type="dcterms:W3CDTF">2023-08-20T14:05:38Z</dcterms:modified>
</cp:coreProperties>
</file>