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5" r:id="rId7"/>
    <p:sldId id="261" r:id="rId8"/>
    <p:sldId id="262" r:id="rId9"/>
    <p:sldId id="263" r:id="rId10"/>
    <p:sldId id="264" r:id="rId11"/>
    <p:sldId id="266" r:id="rId12"/>
    <p:sldId id="268" r:id="rId13"/>
    <p:sldId id="267" r:id="rId14"/>
    <p:sldId id="270" r:id="rId15"/>
    <p:sldId id="26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156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1937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406206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068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30175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55FF4F-8DB7-4194-9AF7-93DC426FD111}" type="datetimeFigureOut">
              <a:rPr lang="en-US" smtClean="0"/>
              <a:t>8/20/2023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744817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55FF4F-8DB7-4194-9AF7-93DC426FD111}" type="datetimeFigureOut">
              <a:rPr lang="en-US" smtClean="0"/>
              <a:t>8/20/2023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06498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55FF4F-8DB7-4194-9AF7-93DC426FD111}" type="datetimeFigureOut">
              <a:rPr lang="en-US" smtClean="0"/>
              <a:t>8/20/2023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31732764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1346844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E55FF4F-8DB7-4194-9AF7-93DC426FD111}" type="datetimeFigureOut">
              <a:rPr lang="en-US" smtClean="0"/>
              <a:t>8/20/2023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22FF3-0150-405E-9266-B92824CF1342}"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6804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spTree>
    <p:extLst>
      <p:ext uri="{BB962C8B-B14F-4D97-AF65-F5344CB8AC3E}">
        <p14:creationId xmlns:p14="http://schemas.microsoft.com/office/powerpoint/2010/main" val="2245565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55FF4F-8DB7-4194-9AF7-93DC426FD111}" type="datetimeFigureOut">
              <a:rPr lang="en-US" smtClean="0"/>
              <a:t>8/20/2023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22FF3-0150-405E-9266-B92824CF1342}"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507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E55FF4F-8DB7-4194-9AF7-93DC426FD111}" type="datetimeFigureOut">
              <a:rPr lang="en-US" smtClean="0"/>
              <a:t>8/20/2023</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1B822FF3-0150-405E-9266-B92824CF1342}"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5372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D3065-1B6A-4F4C-ABAC-2B51F25F0434}"/>
              </a:ext>
            </a:extLst>
          </p:cNvPr>
          <p:cNvSpPr>
            <a:spLocks noGrp="1"/>
          </p:cNvSpPr>
          <p:nvPr>
            <p:ph type="ctrTitle"/>
          </p:nvPr>
        </p:nvSpPr>
        <p:spPr/>
        <p:txBody>
          <a:bodyPr/>
          <a:lstStyle/>
          <a:p>
            <a:pPr algn="ctr"/>
            <a:r>
              <a:rPr lang="en-US" b="1" dirty="0">
                <a:solidFill>
                  <a:srgbClr val="0070C0"/>
                </a:solidFill>
              </a:rPr>
              <a:t>	writing</a:t>
            </a:r>
          </a:p>
        </p:txBody>
      </p:sp>
      <p:sp>
        <p:nvSpPr>
          <p:cNvPr id="3" name="Subtitle 2">
            <a:extLst>
              <a:ext uri="{FF2B5EF4-FFF2-40B4-BE49-F238E27FC236}">
                <a16:creationId xmlns:a16="http://schemas.microsoft.com/office/drawing/2014/main" id="{0418DAB8-7245-481A-9EC7-C4DFC2D45E0F}"/>
              </a:ext>
            </a:extLst>
          </p:cNvPr>
          <p:cNvSpPr>
            <a:spLocks noGrp="1"/>
          </p:cNvSpPr>
          <p:nvPr>
            <p:ph type="subTitle" idx="1"/>
          </p:nvPr>
        </p:nvSpPr>
        <p:spPr>
          <a:xfrm>
            <a:off x="8610600" y="4960137"/>
            <a:ext cx="3347720" cy="1463040"/>
          </a:xfrm>
        </p:spPr>
        <p:txBody>
          <a:bodyPr/>
          <a:lstStyle/>
          <a:p>
            <a:pPr algn="ctr"/>
            <a:r>
              <a:rPr lang="en-US" b="1" dirty="0"/>
              <a:t>UNIT 9 </a:t>
            </a:r>
          </a:p>
          <a:p>
            <a:r>
              <a:rPr lang="en-US" b="1" dirty="0"/>
              <a:t>LIFE NOW AND IN THE PAST</a:t>
            </a:r>
          </a:p>
        </p:txBody>
      </p:sp>
    </p:spTree>
    <p:extLst>
      <p:ext uri="{BB962C8B-B14F-4D97-AF65-F5344CB8AC3E}">
        <p14:creationId xmlns:p14="http://schemas.microsoft.com/office/powerpoint/2010/main" val="1197047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34789-3151-45B6-A075-69D4E821C132}"/>
              </a:ext>
            </a:extLst>
          </p:cNvPr>
          <p:cNvSpPr>
            <a:spLocks noGrp="1"/>
          </p:cNvSpPr>
          <p:nvPr>
            <p:ph type="title"/>
          </p:nvPr>
        </p:nvSpPr>
        <p:spPr>
          <a:xfrm>
            <a:off x="1024128" y="229083"/>
            <a:ext cx="9720072" cy="1499616"/>
          </a:xfrm>
        </p:spPr>
        <p:txBody>
          <a:bodyPr/>
          <a:lstStyle/>
          <a:p>
            <a:r>
              <a:rPr lang="en-US" b="1" dirty="0">
                <a:solidFill>
                  <a:srgbClr val="00B050"/>
                </a:solidFill>
              </a:rPr>
              <a:t>Warm-up</a:t>
            </a:r>
          </a:p>
        </p:txBody>
      </p:sp>
      <p:sp>
        <p:nvSpPr>
          <p:cNvPr id="3" name="Content Placeholder 2">
            <a:extLst>
              <a:ext uri="{FF2B5EF4-FFF2-40B4-BE49-F238E27FC236}">
                <a16:creationId xmlns:a16="http://schemas.microsoft.com/office/drawing/2014/main" id="{F69467F1-A597-48FF-B5E8-D59FB39BACF4}"/>
              </a:ext>
            </a:extLst>
          </p:cNvPr>
          <p:cNvSpPr>
            <a:spLocks noGrp="1"/>
          </p:cNvSpPr>
          <p:nvPr>
            <p:ph idx="1"/>
          </p:nvPr>
        </p:nvSpPr>
        <p:spPr>
          <a:xfrm>
            <a:off x="1024128" y="1544320"/>
            <a:ext cx="10101072" cy="5222240"/>
          </a:xfrm>
        </p:spPr>
        <p:txBody>
          <a:bodyPr>
            <a:normAutofit fontScale="92500"/>
          </a:bodyPr>
          <a:lstStyle/>
          <a:p>
            <a:pPr marL="457200" indent="-457200">
              <a:buFont typeface="+mj-lt"/>
              <a:buAutoNum type="arabicPeriod"/>
            </a:pPr>
            <a:r>
              <a:rPr lang="en-US" sz="3200" dirty="0"/>
              <a:t>in/are/city/old/Some/Hue/picturesque/villages. </a:t>
            </a:r>
          </a:p>
          <a:p>
            <a:pPr marL="457200" indent="-457200">
              <a:buFont typeface="+mj-lt"/>
              <a:buAutoNum type="arabicPeriod"/>
            </a:pPr>
            <a:r>
              <a:rPr lang="en-US" sz="3200" dirty="0"/>
              <a:t>country/a/visit/to/Vietnam/is/amazing </a:t>
            </a:r>
          </a:p>
          <a:p>
            <a:pPr marL="457200" indent="-457200">
              <a:buFont typeface="+mj-lt"/>
              <a:buAutoNum type="arabicPeriod"/>
            </a:pPr>
            <a:r>
              <a:rPr lang="en-US" sz="3200" dirty="0"/>
              <a:t>people/to/live/in/Hanoi/is/think/fascinating/city/a/Many. </a:t>
            </a:r>
          </a:p>
          <a:p>
            <a:pPr marL="457200" indent="-457200">
              <a:buFont typeface="+mj-lt"/>
              <a:buAutoNum type="arabicPeriod"/>
            </a:pPr>
            <a:r>
              <a:rPr lang="en-US" sz="3200" dirty="0"/>
              <a:t>is/the/traffic/with/Da/flow/bustling/of/city/Nang. </a:t>
            </a:r>
          </a:p>
          <a:p>
            <a:pPr marL="457200" indent="-457200">
              <a:buFont typeface="+mj-lt"/>
              <a:buAutoNum type="arabicPeriod"/>
            </a:pPr>
            <a:r>
              <a:rPr lang="en-US" sz="3200" dirty="0"/>
              <a:t>in/the/travel/family/my/fascinating/is/summer/to/with/It. </a:t>
            </a:r>
          </a:p>
          <a:p>
            <a:pPr marL="457200" indent="-457200">
              <a:buFont typeface="+mj-lt"/>
              <a:buAutoNum type="arabicPeriod"/>
            </a:pPr>
            <a:r>
              <a:rPr lang="en-US" sz="3200" dirty="0"/>
              <a:t>are/historic/buildings/because/there/visit/there/to/is/Hue/ wonderful/a/many/city. </a:t>
            </a:r>
          </a:p>
          <a:p>
            <a:pPr marL="457200" indent="-457200">
              <a:buFont typeface="+mj-lt"/>
              <a:buAutoNum type="arabicPeriod"/>
            </a:pPr>
            <a:r>
              <a:rPr lang="en-US" sz="3200" dirty="0"/>
              <a:t>are/bustling/and/Hanoi/city/cities/Minh/Ho/Chi. </a:t>
            </a:r>
          </a:p>
          <a:p>
            <a:pPr marL="457200" indent="-457200">
              <a:buFont typeface="+mj-lt"/>
              <a:buAutoNum type="arabicPeriod"/>
            </a:pPr>
            <a:r>
              <a:rPr lang="en-US" sz="3200" dirty="0"/>
              <a:t>many/Vietnam/beautiful/are/in/There/places. </a:t>
            </a:r>
          </a:p>
        </p:txBody>
      </p:sp>
      <p:sp>
        <p:nvSpPr>
          <p:cNvPr id="4" name="TextBox 3">
            <a:extLst>
              <a:ext uri="{FF2B5EF4-FFF2-40B4-BE49-F238E27FC236}">
                <a16:creationId xmlns:a16="http://schemas.microsoft.com/office/drawing/2014/main" id="{2A5537FB-8D32-405B-8A8F-D9038D5A6812}"/>
              </a:ext>
            </a:extLst>
          </p:cNvPr>
          <p:cNvSpPr txBox="1"/>
          <p:nvPr/>
        </p:nvSpPr>
        <p:spPr>
          <a:xfrm>
            <a:off x="1549185" y="1537904"/>
            <a:ext cx="9279234" cy="461665"/>
          </a:xfrm>
          <a:prstGeom prst="rect">
            <a:avLst/>
          </a:prstGeom>
          <a:solidFill>
            <a:srgbClr val="FFFF00"/>
          </a:solidFill>
        </p:spPr>
        <p:txBody>
          <a:bodyPr wrap="square" rtlCol="0">
            <a:spAutoFit/>
          </a:bodyPr>
          <a:lstStyle/>
          <a:p>
            <a:r>
              <a:rPr lang="en-US" sz="2400" b="1" dirty="0">
                <a:solidFill>
                  <a:srgbClr val="FF0000"/>
                </a:solidFill>
              </a:rPr>
              <a:t>Some old villages in Hue city are picturesque.</a:t>
            </a:r>
          </a:p>
        </p:txBody>
      </p:sp>
      <p:sp>
        <p:nvSpPr>
          <p:cNvPr id="5" name="TextBox 4">
            <a:extLst>
              <a:ext uri="{FF2B5EF4-FFF2-40B4-BE49-F238E27FC236}">
                <a16:creationId xmlns:a16="http://schemas.microsoft.com/office/drawing/2014/main" id="{0CA6DB7C-2D37-412C-84EA-89B34BFB2A40}"/>
              </a:ext>
            </a:extLst>
          </p:cNvPr>
          <p:cNvSpPr txBox="1"/>
          <p:nvPr/>
        </p:nvSpPr>
        <p:spPr>
          <a:xfrm>
            <a:off x="1529933" y="2129562"/>
            <a:ext cx="9298485" cy="461665"/>
          </a:xfrm>
          <a:prstGeom prst="rect">
            <a:avLst/>
          </a:prstGeom>
          <a:solidFill>
            <a:schemeClr val="accent5">
              <a:lumMod val="20000"/>
              <a:lumOff val="80000"/>
            </a:schemeClr>
          </a:solidFill>
        </p:spPr>
        <p:txBody>
          <a:bodyPr wrap="square" rtlCol="0">
            <a:spAutoFit/>
          </a:bodyPr>
          <a:lstStyle/>
          <a:p>
            <a:r>
              <a:rPr lang="en-US" sz="2400" b="1" dirty="0">
                <a:solidFill>
                  <a:srgbClr val="FF0000"/>
                </a:solidFill>
              </a:rPr>
              <a:t>Vietnam is an amazing country to visit</a:t>
            </a:r>
          </a:p>
        </p:txBody>
      </p:sp>
      <p:sp>
        <p:nvSpPr>
          <p:cNvPr id="6" name="TextBox 5">
            <a:extLst>
              <a:ext uri="{FF2B5EF4-FFF2-40B4-BE49-F238E27FC236}">
                <a16:creationId xmlns:a16="http://schemas.microsoft.com/office/drawing/2014/main" id="{5E95DA9C-4124-43CE-A215-BBD0A2A23957}"/>
              </a:ext>
            </a:extLst>
          </p:cNvPr>
          <p:cNvSpPr txBox="1"/>
          <p:nvPr/>
        </p:nvSpPr>
        <p:spPr>
          <a:xfrm>
            <a:off x="1549184" y="2706196"/>
            <a:ext cx="9279236" cy="461665"/>
          </a:xfrm>
          <a:prstGeom prst="rect">
            <a:avLst/>
          </a:prstGeom>
          <a:solidFill>
            <a:schemeClr val="accent1">
              <a:lumMod val="40000"/>
              <a:lumOff val="60000"/>
            </a:schemeClr>
          </a:solidFill>
        </p:spPr>
        <p:txBody>
          <a:bodyPr wrap="square" rtlCol="0">
            <a:spAutoFit/>
          </a:bodyPr>
          <a:lstStyle/>
          <a:p>
            <a:r>
              <a:rPr lang="en-US" sz="2400" b="1" dirty="0">
                <a:solidFill>
                  <a:srgbClr val="FF0000"/>
                </a:solidFill>
              </a:rPr>
              <a:t>Many people think Hanoi is a fascinating city to live in.</a:t>
            </a:r>
          </a:p>
        </p:txBody>
      </p:sp>
      <p:sp>
        <p:nvSpPr>
          <p:cNvPr id="7" name="TextBox 6">
            <a:extLst>
              <a:ext uri="{FF2B5EF4-FFF2-40B4-BE49-F238E27FC236}">
                <a16:creationId xmlns:a16="http://schemas.microsoft.com/office/drawing/2014/main" id="{7FE1B0A2-63AB-4D4A-822E-3F7EAB6D11F1}"/>
              </a:ext>
            </a:extLst>
          </p:cNvPr>
          <p:cNvSpPr txBox="1"/>
          <p:nvPr/>
        </p:nvSpPr>
        <p:spPr>
          <a:xfrm>
            <a:off x="1549184" y="3359722"/>
            <a:ext cx="9279237" cy="461665"/>
          </a:xfrm>
          <a:prstGeom prst="rect">
            <a:avLst/>
          </a:prstGeom>
          <a:solidFill>
            <a:schemeClr val="bg2"/>
          </a:solidFill>
        </p:spPr>
        <p:txBody>
          <a:bodyPr wrap="square" rtlCol="0">
            <a:spAutoFit/>
          </a:bodyPr>
          <a:lstStyle/>
          <a:p>
            <a:r>
              <a:rPr lang="en-US" sz="2400" b="1" dirty="0">
                <a:solidFill>
                  <a:srgbClr val="00B050"/>
                </a:solidFill>
              </a:rPr>
              <a:t>Da Nang city is bustling with a flow of traffic.</a:t>
            </a:r>
          </a:p>
        </p:txBody>
      </p:sp>
      <p:sp>
        <p:nvSpPr>
          <p:cNvPr id="8" name="TextBox 7">
            <a:extLst>
              <a:ext uri="{FF2B5EF4-FFF2-40B4-BE49-F238E27FC236}">
                <a16:creationId xmlns:a16="http://schemas.microsoft.com/office/drawing/2014/main" id="{3C72FA02-C11E-402D-AA2F-94D48A290BAE}"/>
              </a:ext>
            </a:extLst>
          </p:cNvPr>
          <p:cNvSpPr txBox="1"/>
          <p:nvPr/>
        </p:nvSpPr>
        <p:spPr>
          <a:xfrm>
            <a:off x="1529933" y="3915421"/>
            <a:ext cx="9308111" cy="461665"/>
          </a:xfrm>
          <a:prstGeom prst="rect">
            <a:avLst/>
          </a:prstGeom>
          <a:solidFill>
            <a:srgbClr val="FFFF00"/>
          </a:solidFill>
        </p:spPr>
        <p:txBody>
          <a:bodyPr wrap="square" rtlCol="0">
            <a:spAutoFit/>
          </a:bodyPr>
          <a:lstStyle/>
          <a:p>
            <a:r>
              <a:rPr lang="en-US" sz="2400" b="1" dirty="0">
                <a:solidFill>
                  <a:srgbClr val="FF0000"/>
                </a:solidFill>
              </a:rPr>
              <a:t>It is fascinating to travel with my family in the summer.</a:t>
            </a:r>
          </a:p>
        </p:txBody>
      </p:sp>
      <p:sp>
        <p:nvSpPr>
          <p:cNvPr id="9" name="TextBox 8">
            <a:extLst>
              <a:ext uri="{FF2B5EF4-FFF2-40B4-BE49-F238E27FC236}">
                <a16:creationId xmlns:a16="http://schemas.microsoft.com/office/drawing/2014/main" id="{FB7D3B44-76BA-4A40-8853-CD0CCDC250B0}"/>
              </a:ext>
            </a:extLst>
          </p:cNvPr>
          <p:cNvSpPr txBox="1"/>
          <p:nvPr/>
        </p:nvSpPr>
        <p:spPr>
          <a:xfrm>
            <a:off x="1529934" y="4536836"/>
            <a:ext cx="9308112" cy="830997"/>
          </a:xfrm>
          <a:prstGeom prst="rect">
            <a:avLst/>
          </a:prstGeom>
          <a:solidFill>
            <a:schemeClr val="accent5">
              <a:lumMod val="20000"/>
              <a:lumOff val="80000"/>
            </a:schemeClr>
          </a:solidFill>
        </p:spPr>
        <p:txBody>
          <a:bodyPr wrap="square" rtlCol="0">
            <a:spAutoFit/>
          </a:bodyPr>
          <a:lstStyle/>
          <a:p>
            <a:r>
              <a:rPr lang="en-US" sz="2400" b="1" dirty="0">
                <a:solidFill>
                  <a:srgbClr val="FF0000"/>
                </a:solidFill>
              </a:rPr>
              <a:t>Hue is a wonderful city to visit because there are many historic buildings there.</a:t>
            </a:r>
          </a:p>
        </p:txBody>
      </p:sp>
      <p:sp>
        <p:nvSpPr>
          <p:cNvPr id="10" name="TextBox 9">
            <a:extLst>
              <a:ext uri="{FF2B5EF4-FFF2-40B4-BE49-F238E27FC236}">
                <a16:creationId xmlns:a16="http://schemas.microsoft.com/office/drawing/2014/main" id="{424A8F7D-BBE2-485B-BD88-5BCF6A5285A4}"/>
              </a:ext>
            </a:extLst>
          </p:cNvPr>
          <p:cNvSpPr txBox="1"/>
          <p:nvPr/>
        </p:nvSpPr>
        <p:spPr>
          <a:xfrm>
            <a:off x="1549184" y="5557352"/>
            <a:ext cx="9288861" cy="461665"/>
          </a:xfrm>
          <a:prstGeom prst="rect">
            <a:avLst/>
          </a:prstGeom>
          <a:solidFill>
            <a:schemeClr val="accent1">
              <a:lumMod val="40000"/>
              <a:lumOff val="60000"/>
            </a:schemeClr>
          </a:solidFill>
        </p:spPr>
        <p:txBody>
          <a:bodyPr wrap="square" rtlCol="0">
            <a:spAutoFit/>
          </a:bodyPr>
          <a:lstStyle/>
          <a:p>
            <a:r>
              <a:rPr lang="en-US" sz="2400" b="1" dirty="0">
                <a:solidFill>
                  <a:srgbClr val="FF0000"/>
                </a:solidFill>
              </a:rPr>
              <a:t>Hanoi and Ho Chi Minh city are bustling cities.</a:t>
            </a:r>
          </a:p>
        </p:txBody>
      </p:sp>
      <p:sp>
        <p:nvSpPr>
          <p:cNvPr id="11" name="TextBox 10">
            <a:extLst>
              <a:ext uri="{FF2B5EF4-FFF2-40B4-BE49-F238E27FC236}">
                <a16:creationId xmlns:a16="http://schemas.microsoft.com/office/drawing/2014/main" id="{1B1B3B98-6996-47E3-955A-BDC12B332061}"/>
              </a:ext>
            </a:extLst>
          </p:cNvPr>
          <p:cNvSpPr txBox="1"/>
          <p:nvPr/>
        </p:nvSpPr>
        <p:spPr>
          <a:xfrm>
            <a:off x="1539560" y="6115376"/>
            <a:ext cx="9288861" cy="461665"/>
          </a:xfrm>
          <a:prstGeom prst="rect">
            <a:avLst/>
          </a:prstGeom>
          <a:solidFill>
            <a:schemeClr val="bg2"/>
          </a:solidFill>
        </p:spPr>
        <p:txBody>
          <a:bodyPr wrap="square" rtlCol="0">
            <a:spAutoFit/>
          </a:bodyPr>
          <a:lstStyle/>
          <a:p>
            <a:r>
              <a:rPr lang="en-US" sz="2400" b="1" dirty="0">
                <a:solidFill>
                  <a:srgbClr val="00B050"/>
                </a:solidFill>
              </a:rPr>
              <a:t>There are many beautiful places in Vietnam.</a:t>
            </a:r>
          </a:p>
        </p:txBody>
      </p:sp>
    </p:spTree>
    <p:extLst>
      <p:ext uri="{BB962C8B-B14F-4D97-AF65-F5344CB8AC3E}">
        <p14:creationId xmlns:p14="http://schemas.microsoft.com/office/powerpoint/2010/main" val="1070445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75170-2789-403A-83A6-60B13AF4D2B7}"/>
              </a:ext>
            </a:extLst>
          </p:cNvPr>
          <p:cNvSpPr>
            <a:spLocks noGrp="1"/>
          </p:cNvSpPr>
          <p:nvPr>
            <p:ph type="title"/>
          </p:nvPr>
        </p:nvSpPr>
        <p:spPr>
          <a:xfrm>
            <a:off x="1120381" y="0"/>
            <a:ext cx="9720072" cy="1499616"/>
          </a:xfrm>
        </p:spPr>
        <p:txBody>
          <a:bodyPr/>
          <a:lstStyle/>
          <a:p>
            <a:r>
              <a:rPr lang="en-US" b="1" dirty="0">
                <a:solidFill>
                  <a:srgbClr val="00B050"/>
                </a:solidFill>
              </a:rPr>
              <a:t>New seven wonders of the world</a:t>
            </a:r>
          </a:p>
        </p:txBody>
      </p:sp>
      <p:sp>
        <p:nvSpPr>
          <p:cNvPr id="3" name="Content Placeholder 2">
            <a:extLst>
              <a:ext uri="{FF2B5EF4-FFF2-40B4-BE49-F238E27FC236}">
                <a16:creationId xmlns:a16="http://schemas.microsoft.com/office/drawing/2014/main" id="{B434CFED-84AF-4B5D-AF4D-73316A8FD389}"/>
              </a:ext>
            </a:extLst>
          </p:cNvPr>
          <p:cNvSpPr>
            <a:spLocks noGrp="1"/>
          </p:cNvSpPr>
          <p:nvPr>
            <p:ph idx="1"/>
          </p:nvPr>
        </p:nvSpPr>
        <p:spPr>
          <a:xfrm>
            <a:off x="1024128" y="1193533"/>
            <a:ext cx="10439560" cy="5664467"/>
          </a:xfrm>
        </p:spPr>
        <p:txBody>
          <a:bodyPr>
            <a:normAutofit lnSpcReduction="10000"/>
          </a:bodyPr>
          <a:lstStyle/>
          <a:p>
            <a:pPr algn="just">
              <a:lnSpc>
                <a:spcPct val="134000"/>
              </a:lnSpc>
            </a:pPr>
            <a:r>
              <a:rPr lang="en-US" sz="2400" b="1" dirty="0">
                <a:solidFill>
                  <a:srgbClr val="0070C0"/>
                </a:solidFill>
              </a:rPr>
              <a:t>What does it mean to be a "wonder of the world"? Both the Seven Wonders of the Ancient World and the New Seven Wonders are examples of humankind's greatest achievements. They include historical sites that show the incredible things we are capable of creating. Of the original Seven Wonders, only the Great Pyramid in Giza, Egypt, still exists, so Swiss-Canadian filmmaker and adventurer Bernard Weber started the New Seven Wonders of the World project. He wanted the greatest achievements of the last 2,000 years to be recognized now and remembered in the future. He also wanted regular people to decide on these new wonders by voting over the phone and internet. The project began in the year 2000, and the results were announced in 2007 with nearly 100 million votes. The new wonders include the Great Wall of China, the Colosseum in Rome, and the Taj Mahal in India.</a:t>
            </a:r>
          </a:p>
        </p:txBody>
      </p:sp>
    </p:spTree>
    <p:extLst>
      <p:ext uri="{BB962C8B-B14F-4D97-AF65-F5344CB8AC3E}">
        <p14:creationId xmlns:p14="http://schemas.microsoft.com/office/powerpoint/2010/main" val="3401738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D7271-410A-4072-B2CC-9B9D2ED78A22}"/>
              </a:ext>
            </a:extLst>
          </p:cNvPr>
          <p:cNvSpPr>
            <a:spLocks noGrp="1"/>
          </p:cNvSpPr>
          <p:nvPr>
            <p:ph type="title"/>
          </p:nvPr>
        </p:nvSpPr>
        <p:spPr>
          <a:xfrm>
            <a:off x="1024128" y="-98179"/>
            <a:ext cx="9720072" cy="1499616"/>
          </a:xfrm>
        </p:spPr>
        <p:txBody>
          <a:bodyPr/>
          <a:lstStyle/>
          <a:p>
            <a:r>
              <a:rPr lang="en-US" dirty="0">
                <a:solidFill>
                  <a:srgbClr val="00B050"/>
                </a:solidFill>
              </a:rPr>
              <a:t>Complete the description using adjectives</a:t>
            </a:r>
          </a:p>
        </p:txBody>
      </p:sp>
      <p:sp>
        <p:nvSpPr>
          <p:cNvPr id="3" name="Content Placeholder 2">
            <a:extLst>
              <a:ext uri="{FF2B5EF4-FFF2-40B4-BE49-F238E27FC236}">
                <a16:creationId xmlns:a16="http://schemas.microsoft.com/office/drawing/2014/main" id="{34ACFF9C-0A0E-453D-8E7D-B46FFBC70D5C}"/>
              </a:ext>
            </a:extLst>
          </p:cNvPr>
          <p:cNvSpPr>
            <a:spLocks noGrp="1"/>
          </p:cNvSpPr>
          <p:nvPr>
            <p:ph idx="1"/>
          </p:nvPr>
        </p:nvSpPr>
        <p:spPr>
          <a:xfrm>
            <a:off x="1024128" y="1593635"/>
            <a:ext cx="10603191" cy="4547937"/>
          </a:xfrm>
        </p:spPr>
        <p:txBody>
          <a:bodyPr>
            <a:noAutofit/>
          </a:bodyPr>
          <a:lstStyle/>
          <a:p>
            <a:pPr algn="just">
              <a:lnSpc>
                <a:spcPct val="114000"/>
              </a:lnSpc>
            </a:pPr>
            <a:r>
              <a:rPr lang="en-US" sz="2400" dirty="0"/>
              <a:t>The Great Wall of China was voted one of the New Seven Wonders of the World, and it is also a UNESCO World Heritage Site. It is really (1) ___________ - some parts were built in the 3rd century BCE – and it is (2)_______ - it is more than 20,000 kilometers (12,430 miles) long. Architecturally, it is an (3)_________ construction. The Chinese built the wall over the centuries to protect their country. At the beginning of the 13</a:t>
            </a:r>
            <a:r>
              <a:rPr lang="en-US" sz="2400" baseline="30000" dirty="0"/>
              <a:t>th</a:t>
            </a:r>
            <a:r>
              <a:rPr lang="en-US" sz="2400" dirty="0"/>
              <a:t> century, China was attacked by Genghis Khan's army, because Khan wanted China to be part of the Mongol Empire. His grandson, Kublai Khan, finally achieved this in 1276. Because of historic events like this, China continued to make the wall (4) _________ and better up to the 17th century. It is now one of the world's most (5) ________ landmarks. I was very (6)__________ to read about the Wall’s history and I was (7) ____________when I saw it. </a:t>
            </a:r>
          </a:p>
        </p:txBody>
      </p:sp>
      <p:pic>
        <p:nvPicPr>
          <p:cNvPr id="5" name="Picture 4">
            <a:extLst>
              <a:ext uri="{FF2B5EF4-FFF2-40B4-BE49-F238E27FC236}">
                <a16:creationId xmlns:a16="http://schemas.microsoft.com/office/drawing/2014/main" id="{FCBD92B6-13A6-48A0-BCA8-D5A26C5EA461}"/>
              </a:ext>
            </a:extLst>
          </p:cNvPr>
          <p:cNvPicPr>
            <a:picLocks noChangeAspect="1"/>
          </p:cNvPicPr>
          <p:nvPr/>
        </p:nvPicPr>
        <p:blipFill>
          <a:blip r:embed="rId2"/>
          <a:stretch>
            <a:fillRect/>
          </a:stretch>
        </p:blipFill>
        <p:spPr>
          <a:xfrm>
            <a:off x="1349950" y="881979"/>
            <a:ext cx="8753368" cy="711656"/>
          </a:xfrm>
          <a:prstGeom prst="rect">
            <a:avLst/>
          </a:prstGeom>
        </p:spPr>
      </p:pic>
      <p:sp>
        <p:nvSpPr>
          <p:cNvPr id="6" name="TextBox 5">
            <a:extLst>
              <a:ext uri="{FF2B5EF4-FFF2-40B4-BE49-F238E27FC236}">
                <a16:creationId xmlns:a16="http://schemas.microsoft.com/office/drawing/2014/main" id="{BEE75A3B-CBD0-4DEC-9B41-AFEA0E86C6E2}"/>
              </a:ext>
            </a:extLst>
          </p:cNvPr>
          <p:cNvSpPr txBox="1"/>
          <p:nvPr/>
        </p:nvSpPr>
        <p:spPr>
          <a:xfrm>
            <a:off x="9095873" y="1931109"/>
            <a:ext cx="1511167" cy="523220"/>
          </a:xfrm>
          <a:prstGeom prst="rect">
            <a:avLst/>
          </a:prstGeom>
          <a:noFill/>
        </p:spPr>
        <p:txBody>
          <a:bodyPr wrap="square" rtlCol="0">
            <a:spAutoFit/>
          </a:bodyPr>
          <a:lstStyle/>
          <a:p>
            <a:r>
              <a:rPr lang="en-US" sz="2800" dirty="0">
                <a:solidFill>
                  <a:srgbClr val="FF0000"/>
                </a:solidFill>
              </a:rPr>
              <a:t>ancient</a:t>
            </a:r>
          </a:p>
        </p:txBody>
      </p:sp>
      <p:sp>
        <p:nvSpPr>
          <p:cNvPr id="9" name="TextBox 8">
            <a:extLst>
              <a:ext uri="{FF2B5EF4-FFF2-40B4-BE49-F238E27FC236}">
                <a16:creationId xmlns:a16="http://schemas.microsoft.com/office/drawing/2014/main" id="{9E4E49FC-4042-4D33-80B6-C39BD31D6054}"/>
              </a:ext>
            </a:extLst>
          </p:cNvPr>
          <p:cNvSpPr txBox="1"/>
          <p:nvPr/>
        </p:nvSpPr>
        <p:spPr>
          <a:xfrm>
            <a:off x="7738712" y="2381595"/>
            <a:ext cx="1511167" cy="523220"/>
          </a:xfrm>
          <a:prstGeom prst="rect">
            <a:avLst/>
          </a:prstGeom>
          <a:noFill/>
        </p:spPr>
        <p:txBody>
          <a:bodyPr wrap="square" rtlCol="0">
            <a:spAutoFit/>
          </a:bodyPr>
          <a:lstStyle/>
          <a:p>
            <a:r>
              <a:rPr lang="en-US" sz="2800" dirty="0">
                <a:solidFill>
                  <a:srgbClr val="FF0000"/>
                </a:solidFill>
              </a:rPr>
              <a:t>huge</a:t>
            </a:r>
          </a:p>
        </p:txBody>
      </p:sp>
      <p:sp>
        <p:nvSpPr>
          <p:cNvPr id="10" name="TextBox 9">
            <a:extLst>
              <a:ext uri="{FF2B5EF4-FFF2-40B4-BE49-F238E27FC236}">
                <a16:creationId xmlns:a16="http://schemas.microsoft.com/office/drawing/2014/main" id="{C7BF036D-DD31-4343-9BF2-77766175D501}"/>
              </a:ext>
            </a:extLst>
          </p:cNvPr>
          <p:cNvSpPr txBox="1"/>
          <p:nvPr/>
        </p:nvSpPr>
        <p:spPr>
          <a:xfrm>
            <a:off x="8171848" y="2787557"/>
            <a:ext cx="1511167" cy="523220"/>
          </a:xfrm>
          <a:prstGeom prst="rect">
            <a:avLst/>
          </a:prstGeom>
          <a:noFill/>
        </p:spPr>
        <p:txBody>
          <a:bodyPr wrap="square" rtlCol="0">
            <a:spAutoFit/>
          </a:bodyPr>
          <a:lstStyle/>
          <a:p>
            <a:r>
              <a:rPr lang="en-US" sz="2800" dirty="0">
                <a:solidFill>
                  <a:srgbClr val="FF0000"/>
                </a:solidFill>
              </a:rPr>
              <a:t>amazing</a:t>
            </a:r>
          </a:p>
        </p:txBody>
      </p:sp>
      <p:sp>
        <p:nvSpPr>
          <p:cNvPr id="11" name="TextBox 10">
            <a:extLst>
              <a:ext uri="{FF2B5EF4-FFF2-40B4-BE49-F238E27FC236}">
                <a16:creationId xmlns:a16="http://schemas.microsoft.com/office/drawing/2014/main" id="{8E2BC76E-A580-4F8A-AFA0-26725185AB4D}"/>
              </a:ext>
            </a:extLst>
          </p:cNvPr>
          <p:cNvSpPr txBox="1"/>
          <p:nvPr/>
        </p:nvSpPr>
        <p:spPr>
          <a:xfrm>
            <a:off x="1134176" y="4865010"/>
            <a:ext cx="1511167" cy="523220"/>
          </a:xfrm>
          <a:prstGeom prst="rect">
            <a:avLst/>
          </a:prstGeom>
          <a:noFill/>
        </p:spPr>
        <p:txBody>
          <a:bodyPr wrap="square" rtlCol="0">
            <a:spAutoFit/>
          </a:bodyPr>
          <a:lstStyle/>
          <a:p>
            <a:r>
              <a:rPr lang="en-US" sz="2800" dirty="0">
                <a:solidFill>
                  <a:srgbClr val="FF0000"/>
                </a:solidFill>
              </a:rPr>
              <a:t>stronger</a:t>
            </a:r>
          </a:p>
        </p:txBody>
      </p:sp>
      <p:sp>
        <p:nvSpPr>
          <p:cNvPr id="12" name="TextBox 11">
            <a:extLst>
              <a:ext uri="{FF2B5EF4-FFF2-40B4-BE49-F238E27FC236}">
                <a16:creationId xmlns:a16="http://schemas.microsoft.com/office/drawing/2014/main" id="{A1497553-FB31-41B4-8102-49E15BD794D5}"/>
              </a:ext>
            </a:extLst>
          </p:cNvPr>
          <p:cNvSpPr txBox="1"/>
          <p:nvPr/>
        </p:nvSpPr>
        <p:spPr>
          <a:xfrm>
            <a:off x="1134175" y="5264365"/>
            <a:ext cx="1511167" cy="523220"/>
          </a:xfrm>
          <a:prstGeom prst="rect">
            <a:avLst/>
          </a:prstGeom>
          <a:noFill/>
        </p:spPr>
        <p:txBody>
          <a:bodyPr wrap="square" rtlCol="0">
            <a:spAutoFit/>
          </a:bodyPr>
          <a:lstStyle/>
          <a:p>
            <a:r>
              <a:rPr lang="en-US" sz="2800" dirty="0">
                <a:solidFill>
                  <a:srgbClr val="FF0000"/>
                </a:solidFill>
              </a:rPr>
              <a:t>famous</a:t>
            </a:r>
          </a:p>
        </p:txBody>
      </p:sp>
      <p:sp>
        <p:nvSpPr>
          <p:cNvPr id="13" name="TextBox 12">
            <a:extLst>
              <a:ext uri="{FF2B5EF4-FFF2-40B4-BE49-F238E27FC236}">
                <a16:creationId xmlns:a16="http://schemas.microsoft.com/office/drawing/2014/main" id="{B1B67AB6-3EBD-4CD3-BFD0-4349ED46A944}"/>
              </a:ext>
            </a:extLst>
          </p:cNvPr>
          <p:cNvSpPr txBox="1"/>
          <p:nvPr/>
        </p:nvSpPr>
        <p:spPr>
          <a:xfrm>
            <a:off x="5570139" y="5264365"/>
            <a:ext cx="1802813" cy="523220"/>
          </a:xfrm>
          <a:prstGeom prst="rect">
            <a:avLst/>
          </a:prstGeom>
          <a:noFill/>
        </p:spPr>
        <p:txBody>
          <a:bodyPr wrap="square" rtlCol="0">
            <a:spAutoFit/>
          </a:bodyPr>
          <a:lstStyle/>
          <a:p>
            <a:r>
              <a:rPr lang="en-US" sz="2800" dirty="0">
                <a:solidFill>
                  <a:srgbClr val="FF0000"/>
                </a:solidFill>
              </a:rPr>
              <a:t>interested</a:t>
            </a:r>
          </a:p>
        </p:txBody>
      </p:sp>
      <p:sp>
        <p:nvSpPr>
          <p:cNvPr id="14" name="TextBox 13">
            <a:extLst>
              <a:ext uri="{FF2B5EF4-FFF2-40B4-BE49-F238E27FC236}">
                <a16:creationId xmlns:a16="http://schemas.microsoft.com/office/drawing/2014/main" id="{D7417FE6-71AA-42AD-82D0-5D5C00BEDAAE}"/>
              </a:ext>
            </a:extLst>
          </p:cNvPr>
          <p:cNvSpPr txBox="1"/>
          <p:nvPr/>
        </p:nvSpPr>
        <p:spPr>
          <a:xfrm>
            <a:off x="2287603" y="5702969"/>
            <a:ext cx="1511167" cy="523220"/>
          </a:xfrm>
          <a:prstGeom prst="rect">
            <a:avLst/>
          </a:prstGeom>
          <a:noFill/>
        </p:spPr>
        <p:txBody>
          <a:bodyPr wrap="square" rtlCol="0">
            <a:spAutoFit/>
          </a:bodyPr>
          <a:lstStyle/>
          <a:p>
            <a:r>
              <a:rPr lang="en-US" sz="2800" dirty="0">
                <a:solidFill>
                  <a:srgbClr val="FF0000"/>
                </a:solidFill>
              </a:rPr>
              <a:t>amazed</a:t>
            </a:r>
          </a:p>
        </p:txBody>
      </p:sp>
    </p:spTree>
    <p:extLst>
      <p:ext uri="{BB962C8B-B14F-4D97-AF65-F5344CB8AC3E}">
        <p14:creationId xmlns:p14="http://schemas.microsoft.com/office/powerpoint/2010/main" val="173480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Effect transition="in" filter="fade">
                                      <p:cBhvr>
                                        <p:cTn id="27" dur="500"/>
                                        <p:tgtEl>
                                          <p:spTgt spid="1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0" end="0"/>
                                            </p:txEl>
                                          </p:spTgt>
                                        </p:tgtEl>
                                        <p:attrNameLst>
                                          <p:attrName>style.visibility</p:attrName>
                                        </p:attrNameLst>
                                      </p:cBhvr>
                                      <p:to>
                                        <p:strVal val="visible"/>
                                      </p:to>
                                    </p:set>
                                    <p:animEffect transition="in" filter="fade">
                                      <p:cBhvr>
                                        <p:cTn id="3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C0EC-A1A1-415F-875F-9963021A546A}"/>
              </a:ext>
            </a:extLst>
          </p:cNvPr>
          <p:cNvSpPr>
            <a:spLocks noGrp="1"/>
          </p:cNvSpPr>
          <p:nvPr>
            <p:ph type="title"/>
          </p:nvPr>
        </p:nvSpPr>
        <p:spPr/>
        <p:txBody>
          <a:bodyPr/>
          <a:lstStyle/>
          <a:p>
            <a:r>
              <a:rPr lang="en-US" b="1" dirty="0">
                <a:solidFill>
                  <a:srgbClr val="0070C0"/>
                </a:solidFill>
              </a:rPr>
              <a:t>New seven wonders of the world</a:t>
            </a:r>
          </a:p>
        </p:txBody>
      </p:sp>
      <p:sp>
        <p:nvSpPr>
          <p:cNvPr id="3" name="Content Placeholder 2">
            <a:extLst>
              <a:ext uri="{FF2B5EF4-FFF2-40B4-BE49-F238E27FC236}">
                <a16:creationId xmlns:a16="http://schemas.microsoft.com/office/drawing/2014/main" id="{590716EF-B57C-4134-9D94-B16C85E5541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F5F10DA5-2F4D-419D-B51A-117AFE9F1523}"/>
              </a:ext>
            </a:extLst>
          </p:cNvPr>
          <p:cNvPicPr>
            <a:picLocks noChangeAspect="1"/>
          </p:cNvPicPr>
          <p:nvPr/>
        </p:nvPicPr>
        <p:blipFill>
          <a:blip r:embed="rId2"/>
          <a:stretch>
            <a:fillRect/>
          </a:stretch>
        </p:blipFill>
        <p:spPr>
          <a:xfrm>
            <a:off x="2759528" y="1692805"/>
            <a:ext cx="6249272" cy="4858428"/>
          </a:xfrm>
          <a:prstGeom prst="rect">
            <a:avLst/>
          </a:prstGeom>
        </p:spPr>
      </p:pic>
    </p:spTree>
    <p:extLst>
      <p:ext uri="{BB962C8B-B14F-4D97-AF65-F5344CB8AC3E}">
        <p14:creationId xmlns:p14="http://schemas.microsoft.com/office/powerpoint/2010/main" val="622267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C0EC-A1A1-415F-875F-9963021A546A}"/>
              </a:ext>
            </a:extLst>
          </p:cNvPr>
          <p:cNvSpPr>
            <a:spLocks noGrp="1"/>
          </p:cNvSpPr>
          <p:nvPr>
            <p:ph type="title"/>
          </p:nvPr>
        </p:nvSpPr>
        <p:spPr>
          <a:xfrm>
            <a:off x="1024128" y="248332"/>
            <a:ext cx="9720072" cy="1499616"/>
          </a:xfrm>
        </p:spPr>
        <p:txBody>
          <a:bodyPr/>
          <a:lstStyle/>
          <a:p>
            <a:r>
              <a:rPr lang="en-US" b="1" dirty="0">
                <a:solidFill>
                  <a:srgbClr val="0070C0"/>
                </a:solidFill>
              </a:rPr>
              <a:t>New seven wonders of the world</a:t>
            </a:r>
          </a:p>
        </p:txBody>
      </p:sp>
      <p:sp>
        <p:nvSpPr>
          <p:cNvPr id="3" name="Content Placeholder 2">
            <a:extLst>
              <a:ext uri="{FF2B5EF4-FFF2-40B4-BE49-F238E27FC236}">
                <a16:creationId xmlns:a16="http://schemas.microsoft.com/office/drawing/2014/main" id="{590716EF-B57C-4134-9D94-B16C85E5541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EB2BCEDC-F239-4DC3-A47E-BC481684CAC8}"/>
              </a:ext>
            </a:extLst>
          </p:cNvPr>
          <p:cNvPicPr>
            <a:picLocks noChangeAspect="1"/>
          </p:cNvPicPr>
          <p:nvPr/>
        </p:nvPicPr>
        <p:blipFill>
          <a:blip r:embed="rId2"/>
          <a:stretch>
            <a:fillRect/>
          </a:stretch>
        </p:blipFill>
        <p:spPr>
          <a:xfrm>
            <a:off x="2368948" y="1608992"/>
            <a:ext cx="7030431" cy="5249008"/>
          </a:xfrm>
          <a:prstGeom prst="rect">
            <a:avLst/>
          </a:prstGeom>
        </p:spPr>
      </p:pic>
    </p:spTree>
    <p:extLst>
      <p:ext uri="{BB962C8B-B14F-4D97-AF65-F5344CB8AC3E}">
        <p14:creationId xmlns:p14="http://schemas.microsoft.com/office/powerpoint/2010/main" val="1713665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C0EC-A1A1-415F-875F-9963021A546A}"/>
              </a:ext>
            </a:extLst>
          </p:cNvPr>
          <p:cNvSpPr>
            <a:spLocks noGrp="1"/>
          </p:cNvSpPr>
          <p:nvPr>
            <p:ph type="title"/>
          </p:nvPr>
        </p:nvSpPr>
        <p:spPr/>
        <p:txBody>
          <a:bodyPr/>
          <a:lstStyle/>
          <a:p>
            <a:r>
              <a:rPr lang="en-US" b="1" dirty="0">
                <a:solidFill>
                  <a:srgbClr val="0070C0"/>
                </a:solidFill>
              </a:rPr>
              <a:t>New seven wonders of the world</a:t>
            </a:r>
          </a:p>
        </p:txBody>
      </p:sp>
      <p:sp>
        <p:nvSpPr>
          <p:cNvPr id="3" name="Content Placeholder 2">
            <a:extLst>
              <a:ext uri="{FF2B5EF4-FFF2-40B4-BE49-F238E27FC236}">
                <a16:creationId xmlns:a16="http://schemas.microsoft.com/office/drawing/2014/main" id="{590716EF-B57C-4134-9D94-B16C85E5541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F9D3A0E5-218F-4D14-BC2E-0D976D03AE43}"/>
              </a:ext>
            </a:extLst>
          </p:cNvPr>
          <p:cNvPicPr>
            <a:picLocks noChangeAspect="1"/>
          </p:cNvPicPr>
          <p:nvPr/>
        </p:nvPicPr>
        <p:blipFill>
          <a:blip r:embed="rId2"/>
          <a:stretch>
            <a:fillRect/>
          </a:stretch>
        </p:blipFill>
        <p:spPr>
          <a:xfrm>
            <a:off x="2716659" y="1698558"/>
            <a:ext cx="6335009" cy="5039428"/>
          </a:xfrm>
          <a:prstGeom prst="rect">
            <a:avLst/>
          </a:prstGeom>
        </p:spPr>
      </p:pic>
    </p:spTree>
    <p:extLst>
      <p:ext uri="{BB962C8B-B14F-4D97-AF65-F5344CB8AC3E}">
        <p14:creationId xmlns:p14="http://schemas.microsoft.com/office/powerpoint/2010/main" val="3876789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C0EC-A1A1-415F-875F-9963021A546A}"/>
              </a:ext>
            </a:extLst>
          </p:cNvPr>
          <p:cNvSpPr>
            <a:spLocks noGrp="1"/>
          </p:cNvSpPr>
          <p:nvPr>
            <p:ph type="title"/>
          </p:nvPr>
        </p:nvSpPr>
        <p:spPr/>
        <p:txBody>
          <a:bodyPr/>
          <a:lstStyle/>
          <a:p>
            <a:r>
              <a:rPr lang="en-US" b="1" dirty="0">
                <a:solidFill>
                  <a:srgbClr val="0070C0"/>
                </a:solidFill>
              </a:rPr>
              <a:t>New seven wonders of the world</a:t>
            </a:r>
          </a:p>
        </p:txBody>
      </p:sp>
      <p:sp>
        <p:nvSpPr>
          <p:cNvPr id="3" name="Content Placeholder 2">
            <a:extLst>
              <a:ext uri="{FF2B5EF4-FFF2-40B4-BE49-F238E27FC236}">
                <a16:creationId xmlns:a16="http://schemas.microsoft.com/office/drawing/2014/main" id="{590716EF-B57C-4134-9D94-B16C85E5541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A817A72C-D1AD-42C3-8CDF-E3748ECB63F2}"/>
              </a:ext>
            </a:extLst>
          </p:cNvPr>
          <p:cNvPicPr>
            <a:picLocks noChangeAspect="1"/>
          </p:cNvPicPr>
          <p:nvPr/>
        </p:nvPicPr>
        <p:blipFill>
          <a:blip r:embed="rId2"/>
          <a:stretch>
            <a:fillRect/>
          </a:stretch>
        </p:blipFill>
        <p:spPr>
          <a:xfrm>
            <a:off x="2587144" y="1741426"/>
            <a:ext cx="6401693" cy="4953691"/>
          </a:xfrm>
          <a:prstGeom prst="rect">
            <a:avLst/>
          </a:prstGeom>
        </p:spPr>
      </p:pic>
    </p:spTree>
    <p:extLst>
      <p:ext uri="{BB962C8B-B14F-4D97-AF65-F5344CB8AC3E}">
        <p14:creationId xmlns:p14="http://schemas.microsoft.com/office/powerpoint/2010/main" val="4119932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C0EC-A1A1-415F-875F-9963021A546A}"/>
              </a:ext>
            </a:extLst>
          </p:cNvPr>
          <p:cNvSpPr>
            <a:spLocks noGrp="1"/>
          </p:cNvSpPr>
          <p:nvPr>
            <p:ph type="title"/>
          </p:nvPr>
        </p:nvSpPr>
        <p:spPr/>
        <p:txBody>
          <a:bodyPr/>
          <a:lstStyle/>
          <a:p>
            <a:r>
              <a:rPr lang="en-US" b="1" dirty="0">
                <a:solidFill>
                  <a:srgbClr val="0070C0"/>
                </a:solidFill>
              </a:rPr>
              <a:t>New seven wonders of the world</a:t>
            </a:r>
          </a:p>
        </p:txBody>
      </p:sp>
      <p:sp>
        <p:nvSpPr>
          <p:cNvPr id="3" name="Content Placeholder 2">
            <a:extLst>
              <a:ext uri="{FF2B5EF4-FFF2-40B4-BE49-F238E27FC236}">
                <a16:creationId xmlns:a16="http://schemas.microsoft.com/office/drawing/2014/main" id="{590716EF-B57C-4134-9D94-B16C85E5541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5EEC3503-0FC6-4404-98EB-4897960DDC62}"/>
              </a:ext>
            </a:extLst>
          </p:cNvPr>
          <p:cNvPicPr>
            <a:picLocks noChangeAspect="1"/>
          </p:cNvPicPr>
          <p:nvPr/>
        </p:nvPicPr>
        <p:blipFill>
          <a:blip r:embed="rId2"/>
          <a:stretch>
            <a:fillRect/>
          </a:stretch>
        </p:blipFill>
        <p:spPr>
          <a:xfrm>
            <a:off x="2821449" y="1641301"/>
            <a:ext cx="6125430" cy="5134692"/>
          </a:xfrm>
          <a:prstGeom prst="rect">
            <a:avLst/>
          </a:prstGeom>
        </p:spPr>
      </p:pic>
    </p:spTree>
    <p:extLst>
      <p:ext uri="{BB962C8B-B14F-4D97-AF65-F5344CB8AC3E}">
        <p14:creationId xmlns:p14="http://schemas.microsoft.com/office/powerpoint/2010/main" val="2462179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C0EC-A1A1-415F-875F-9963021A546A}"/>
              </a:ext>
            </a:extLst>
          </p:cNvPr>
          <p:cNvSpPr>
            <a:spLocks noGrp="1"/>
          </p:cNvSpPr>
          <p:nvPr>
            <p:ph type="title"/>
          </p:nvPr>
        </p:nvSpPr>
        <p:spPr>
          <a:xfrm>
            <a:off x="1024128" y="142455"/>
            <a:ext cx="9720072" cy="1499616"/>
          </a:xfrm>
        </p:spPr>
        <p:txBody>
          <a:bodyPr/>
          <a:lstStyle/>
          <a:p>
            <a:r>
              <a:rPr lang="en-US" b="1" dirty="0">
                <a:solidFill>
                  <a:srgbClr val="0070C0"/>
                </a:solidFill>
              </a:rPr>
              <a:t>New seven wonders of the world</a:t>
            </a:r>
          </a:p>
        </p:txBody>
      </p:sp>
      <p:sp>
        <p:nvSpPr>
          <p:cNvPr id="3" name="Content Placeholder 2">
            <a:extLst>
              <a:ext uri="{FF2B5EF4-FFF2-40B4-BE49-F238E27FC236}">
                <a16:creationId xmlns:a16="http://schemas.microsoft.com/office/drawing/2014/main" id="{590716EF-B57C-4134-9D94-B16C85E5541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A81CB51F-50F5-4F9A-AD8C-EC25511EAAB7}"/>
              </a:ext>
            </a:extLst>
          </p:cNvPr>
          <p:cNvPicPr>
            <a:picLocks noChangeAspect="1"/>
          </p:cNvPicPr>
          <p:nvPr/>
        </p:nvPicPr>
        <p:blipFill>
          <a:blip r:embed="rId2"/>
          <a:stretch>
            <a:fillRect/>
          </a:stretch>
        </p:blipFill>
        <p:spPr>
          <a:xfrm>
            <a:off x="3365661" y="1335024"/>
            <a:ext cx="5037006" cy="5468113"/>
          </a:xfrm>
          <a:prstGeom prst="rect">
            <a:avLst/>
          </a:prstGeom>
        </p:spPr>
      </p:pic>
    </p:spTree>
    <p:extLst>
      <p:ext uri="{BB962C8B-B14F-4D97-AF65-F5344CB8AC3E}">
        <p14:creationId xmlns:p14="http://schemas.microsoft.com/office/powerpoint/2010/main" val="2422274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EC0EC-A1A1-415F-875F-9963021A546A}"/>
              </a:ext>
            </a:extLst>
          </p:cNvPr>
          <p:cNvSpPr>
            <a:spLocks noGrp="1"/>
          </p:cNvSpPr>
          <p:nvPr>
            <p:ph type="title"/>
          </p:nvPr>
        </p:nvSpPr>
        <p:spPr/>
        <p:txBody>
          <a:bodyPr/>
          <a:lstStyle/>
          <a:p>
            <a:r>
              <a:rPr lang="en-US" b="1" dirty="0">
                <a:solidFill>
                  <a:srgbClr val="0070C0"/>
                </a:solidFill>
              </a:rPr>
              <a:t>New seven wonders of the world</a:t>
            </a:r>
          </a:p>
        </p:txBody>
      </p:sp>
      <p:sp>
        <p:nvSpPr>
          <p:cNvPr id="3" name="Content Placeholder 2">
            <a:extLst>
              <a:ext uri="{FF2B5EF4-FFF2-40B4-BE49-F238E27FC236}">
                <a16:creationId xmlns:a16="http://schemas.microsoft.com/office/drawing/2014/main" id="{590716EF-B57C-4134-9D94-B16C85E5541D}"/>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BEFCFDDB-5096-496C-B1F8-75A836D9F246}"/>
              </a:ext>
            </a:extLst>
          </p:cNvPr>
          <p:cNvPicPr>
            <a:picLocks noChangeAspect="1"/>
          </p:cNvPicPr>
          <p:nvPr/>
        </p:nvPicPr>
        <p:blipFill>
          <a:blip r:embed="rId2"/>
          <a:stretch>
            <a:fillRect/>
          </a:stretch>
        </p:blipFill>
        <p:spPr>
          <a:xfrm>
            <a:off x="2488800" y="1920861"/>
            <a:ext cx="6925642" cy="4753638"/>
          </a:xfrm>
          <a:prstGeom prst="rect">
            <a:avLst/>
          </a:prstGeom>
        </p:spPr>
      </p:pic>
    </p:spTree>
    <p:extLst>
      <p:ext uri="{BB962C8B-B14F-4D97-AF65-F5344CB8AC3E}">
        <p14:creationId xmlns:p14="http://schemas.microsoft.com/office/powerpoint/2010/main" val="3972206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6B169-2484-4FF4-9256-2BD0912812B1}"/>
              </a:ext>
            </a:extLst>
          </p:cNvPr>
          <p:cNvSpPr>
            <a:spLocks noGrp="1"/>
          </p:cNvSpPr>
          <p:nvPr>
            <p:ph type="title"/>
          </p:nvPr>
        </p:nvSpPr>
        <p:spPr/>
        <p:txBody>
          <a:bodyPr/>
          <a:lstStyle/>
          <a:p>
            <a:r>
              <a:rPr lang="en-US" b="1" dirty="0">
                <a:solidFill>
                  <a:srgbClr val="0070C0"/>
                </a:solidFill>
              </a:rPr>
              <a:t>Writing</a:t>
            </a:r>
            <a:r>
              <a:rPr lang="en-US" dirty="0"/>
              <a:t> – </a:t>
            </a:r>
            <a:r>
              <a:rPr lang="en-US" dirty="0">
                <a:solidFill>
                  <a:srgbClr val="A15631"/>
                </a:solidFill>
              </a:rPr>
              <a:t>describe a historical wonder</a:t>
            </a:r>
            <a:endParaRPr lang="en-US" dirty="0"/>
          </a:p>
        </p:txBody>
      </p:sp>
      <p:sp>
        <p:nvSpPr>
          <p:cNvPr id="3" name="Content Placeholder 2">
            <a:extLst>
              <a:ext uri="{FF2B5EF4-FFF2-40B4-BE49-F238E27FC236}">
                <a16:creationId xmlns:a16="http://schemas.microsoft.com/office/drawing/2014/main" id="{C66A2B77-A551-455A-A207-3F1CD9021BBE}"/>
              </a:ext>
            </a:extLst>
          </p:cNvPr>
          <p:cNvSpPr>
            <a:spLocks noGrp="1"/>
          </p:cNvSpPr>
          <p:nvPr>
            <p:ph idx="1"/>
          </p:nvPr>
        </p:nvSpPr>
        <p:spPr/>
        <p:txBody>
          <a:bodyPr>
            <a:normAutofit/>
          </a:bodyPr>
          <a:lstStyle/>
          <a:p>
            <a:pPr marL="457200" indent="-457200" algn="just">
              <a:buFont typeface="+mj-lt"/>
              <a:buAutoNum type="arabicPeriod"/>
            </a:pPr>
            <a:r>
              <a:rPr lang="en-US" sz="3200" dirty="0"/>
              <a:t>In your notebook, write a description (150-180 words) of the site. Use your own words, including adjectives, to describe your reaction to the site. Use the paragraph in </a:t>
            </a:r>
            <a:r>
              <a:rPr lang="en-US" sz="3200" b="1" dirty="0"/>
              <a:t>F</a:t>
            </a:r>
            <a:r>
              <a:rPr lang="en-US" sz="3200" dirty="0"/>
              <a:t> to help you.</a:t>
            </a:r>
          </a:p>
          <a:p>
            <a:pPr marL="457200" indent="-457200" algn="just">
              <a:buFont typeface="+mj-lt"/>
              <a:buAutoNum type="arabicPeriod"/>
            </a:pPr>
            <a:r>
              <a:rPr lang="en-US" sz="3200" dirty="0"/>
              <a:t>Share your description with a partner. Talk about the information that is interesting or surprising to you. </a:t>
            </a:r>
          </a:p>
        </p:txBody>
      </p:sp>
    </p:spTree>
    <p:extLst>
      <p:ext uri="{BB962C8B-B14F-4D97-AF65-F5344CB8AC3E}">
        <p14:creationId xmlns:p14="http://schemas.microsoft.com/office/powerpoint/2010/main" val="1601831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76303-A96E-4581-8C57-3772ED52BF14}"/>
              </a:ext>
            </a:extLst>
          </p:cNvPr>
          <p:cNvSpPr>
            <a:spLocks noGrp="1"/>
          </p:cNvSpPr>
          <p:nvPr>
            <p:ph type="title"/>
          </p:nvPr>
        </p:nvSpPr>
        <p:spPr>
          <a:xfrm>
            <a:off x="1024128" y="146304"/>
            <a:ext cx="9720072" cy="1499616"/>
          </a:xfrm>
        </p:spPr>
        <p:txBody>
          <a:bodyPr/>
          <a:lstStyle/>
          <a:p>
            <a:r>
              <a:rPr lang="en-US" b="1" dirty="0">
                <a:solidFill>
                  <a:srgbClr val="0070C0"/>
                </a:solidFill>
              </a:rPr>
              <a:t>sample</a:t>
            </a:r>
            <a:r>
              <a:rPr lang="en-US" dirty="0"/>
              <a:t> – </a:t>
            </a:r>
            <a:r>
              <a:rPr lang="en-US" dirty="0">
                <a:solidFill>
                  <a:srgbClr val="A15631"/>
                </a:solidFill>
              </a:rPr>
              <a:t>describe a historical wonder</a:t>
            </a:r>
          </a:p>
        </p:txBody>
      </p:sp>
      <p:sp>
        <p:nvSpPr>
          <p:cNvPr id="3" name="Content Placeholder 2">
            <a:extLst>
              <a:ext uri="{FF2B5EF4-FFF2-40B4-BE49-F238E27FC236}">
                <a16:creationId xmlns:a16="http://schemas.microsoft.com/office/drawing/2014/main" id="{568D1CA8-6709-477D-B2CB-E739C5FF740A}"/>
              </a:ext>
            </a:extLst>
          </p:cNvPr>
          <p:cNvSpPr>
            <a:spLocks noGrp="1"/>
          </p:cNvSpPr>
          <p:nvPr>
            <p:ph idx="1"/>
          </p:nvPr>
        </p:nvSpPr>
        <p:spPr>
          <a:xfrm>
            <a:off x="808843" y="1337911"/>
            <a:ext cx="10574314" cy="5621153"/>
          </a:xfrm>
        </p:spPr>
        <p:txBody>
          <a:bodyPr>
            <a:normAutofit/>
          </a:bodyPr>
          <a:lstStyle/>
          <a:p>
            <a:pPr algn="just">
              <a:lnSpc>
                <a:spcPct val="134000"/>
              </a:lnSpc>
            </a:pPr>
            <a:r>
              <a:rPr lang="en-US" sz="2000" dirty="0"/>
              <a:t>The Taj Mahal is a breathtakingly beautiful historical monument that stands as a testament to the eternal love of the Mughal Emperor Shah Jahan for his beloved wife Mumtaz Mahal. Located in the Indian city of Agra, this magnificent white marble structure is renowned for its intricate carvings, inlaid designs made of precious stones, and its peaceful surroundings.</a:t>
            </a:r>
          </a:p>
          <a:p>
            <a:pPr algn="just">
              <a:lnSpc>
                <a:spcPct val="134000"/>
              </a:lnSpc>
            </a:pPr>
            <a:r>
              <a:rPr lang="en-US" sz="2000" dirty="0"/>
              <a:t>At the center of the Taj Mahal lies the main building, with its iconic central dome and four towering minarets. The structure is surrounded by lush gardens and a tranquil reflecting pool that mirrors the grandeur of the monument. The interior of the Taj Mahal is equally impressive, with elaborate designs, intricate patterns, and calligraphy adorning the walls and ceilings.</a:t>
            </a:r>
          </a:p>
          <a:p>
            <a:pPr algn="just">
              <a:lnSpc>
                <a:spcPct val="134000"/>
              </a:lnSpc>
            </a:pPr>
            <a:r>
              <a:rPr lang="en-US" sz="2000" dirty="0"/>
              <a:t>The Taj Mahal is a symbol of timeless love, architectural brilliance, and cultural heritage. It continues to inspire awe and wonder in visitors from around the world, and its significance and beauty have earned it the status of a UNESCO World Heritage Site. A visit to the Taj Mahal is a once-in-a-lifetime experience that offers a glimpse into the grandeur of the Mughal era and the power of enduring love.</a:t>
            </a:r>
          </a:p>
        </p:txBody>
      </p:sp>
    </p:spTree>
    <p:extLst>
      <p:ext uri="{BB962C8B-B14F-4D97-AF65-F5344CB8AC3E}">
        <p14:creationId xmlns:p14="http://schemas.microsoft.com/office/powerpoint/2010/main" val="8335017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4F39-F655-4CCD-A40C-6ED043F4FCB9}"/>
              </a:ext>
            </a:extLst>
          </p:cNvPr>
          <p:cNvSpPr>
            <a:spLocks noGrp="1"/>
          </p:cNvSpPr>
          <p:nvPr>
            <p:ph type="title"/>
          </p:nvPr>
        </p:nvSpPr>
        <p:spPr/>
        <p:txBody>
          <a:bodyPr/>
          <a:lstStyle/>
          <a:p>
            <a:r>
              <a:rPr lang="en-US" b="1" dirty="0">
                <a:solidFill>
                  <a:srgbClr val="00B050"/>
                </a:solidFill>
              </a:rPr>
              <a:t>Peer- review Check-list</a:t>
            </a:r>
          </a:p>
        </p:txBody>
      </p:sp>
      <p:sp>
        <p:nvSpPr>
          <p:cNvPr id="3" name="Content Placeholder 2">
            <a:extLst>
              <a:ext uri="{FF2B5EF4-FFF2-40B4-BE49-F238E27FC236}">
                <a16:creationId xmlns:a16="http://schemas.microsoft.com/office/drawing/2014/main" id="{4BA5BC4E-D355-4928-9BB1-32C7F8436526}"/>
              </a:ext>
            </a:extLst>
          </p:cNvPr>
          <p:cNvSpPr>
            <a:spLocks noGrp="1"/>
          </p:cNvSpPr>
          <p:nvPr>
            <p:ph idx="1"/>
          </p:nvPr>
        </p:nvSpPr>
        <p:spPr/>
        <p:txBody>
          <a:bodyPr>
            <a:normAutofit/>
          </a:bodyPr>
          <a:lstStyle/>
          <a:p>
            <a:r>
              <a:rPr lang="en-US" sz="3200" b="1" dirty="0"/>
              <a:t>1.	Appropriateness</a:t>
            </a:r>
          </a:p>
          <a:p>
            <a:r>
              <a:rPr lang="en-US" sz="3200" b="1" dirty="0"/>
              <a:t>2.	Content</a:t>
            </a:r>
          </a:p>
          <a:p>
            <a:r>
              <a:rPr lang="en-US" sz="3200" b="1" dirty="0"/>
              <a:t>3.	Organization</a:t>
            </a:r>
          </a:p>
          <a:p>
            <a:r>
              <a:rPr lang="en-US" sz="3200" b="1" dirty="0"/>
              <a:t>4.	Format</a:t>
            </a:r>
          </a:p>
          <a:p>
            <a:r>
              <a:rPr lang="en-US" sz="3200" b="1" dirty="0"/>
              <a:t>5.	Self-checking for grammar and spelling</a:t>
            </a:r>
          </a:p>
        </p:txBody>
      </p:sp>
    </p:spTree>
    <p:extLst>
      <p:ext uri="{BB962C8B-B14F-4D97-AF65-F5344CB8AC3E}">
        <p14:creationId xmlns:p14="http://schemas.microsoft.com/office/powerpoint/2010/main" val="1289241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11E45-A5CF-4E3A-A9F4-65216CA2E314}"/>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C7A41B03-21E1-4C8F-AEC8-9AA208F1137C}"/>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0FA4431-9DC4-4978-B545-B6B3001EABCE}"/>
              </a:ext>
            </a:extLst>
          </p:cNvPr>
          <p:cNvPicPr>
            <a:picLocks noChangeAspect="1"/>
          </p:cNvPicPr>
          <p:nvPr/>
        </p:nvPicPr>
        <p:blipFill>
          <a:blip r:embed="rId2"/>
          <a:stretch>
            <a:fillRect/>
          </a:stretch>
        </p:blipFill>
        <p:spPr>
          <a:xfrm>
            <a:off x="1881124" y="965899"/>
            <a:ext cx="8006080" cy="5424741"/>
          </a:xfrm>
          <a:prstGeom prst="rect">
            <a:avLst/>
          </a:prstGeom>
        </p:spPr>
      </p:pic>
    </p:spTree>
    <p:extLst>
      <p:ext uri="{BB962C8B-B14F-4D97-AF65-F5344CB8AC3E}">
        <p14:creationId xmlns:p14="http://schemas.microsoft.com/office/powerpoint/2010/main" val="3302722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112</TotalTime>
  <Words>967</Words>
  <Application>Microsoft Office PowerPoint</Application>
  <PresentationFormat>Widescreen</PresentationFormat>
  <Paragraphs>51</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Tw Cen MT</vt:lpstr>
      <vt:lpstr>Tw Cen MT Condensed</vt:lpstr>
      <vt:lpstr>Wingdings 3</vt:lpstr>
      <vt:lpstr>Integral</vt:lpstr>
      <vt:lpstr> writing</vt:lpstr>
      <vt:lpstr>Warm-up</vt:lpstr>
      <vt:lpstr>New seven wonders of the world</vt:lpstr>
      <vt:lpstr>Complete the description using adjectives</vt:lpstr>
      <vt:lpstr>New seven wonders of the world</vt:lpstr>
      <vt:lpstr>New seven wonders of the world</vt:lpstr>
      <vt:lpstr>New seven wonders of the world</vt:lpstr>
      <vt:lpstr>New seven wonders of the world</vt:lpstr>
      <vt:lpstr>New seven wonders of the world</vt:lpstr>
      <vt:lpstr>New seven wonders of the world</vt:lpstr>
      <vt:lpstr>New seven wonders of the world</vt:lpstr>
      <vt:lpstr>Writing – describe a historical wonder</vt:lpstr>
      <vt:lpstr>sample – describe a historical wonder</vt:lpstr>
      <vt:lpstr>Peer- review Check-list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ZERO WASTE LIFESTYLES </dc:title>
  <dc:creator>Lương Thị Minh Phương</dc:creator>
  <cp:lastModifiedBy>Lương Thị Minh Phương</cp:lastModifiedBy>
  <cp:revision>32</cp:revision>
  <dcterms:created xsi:type="dcterms:W3CDTF">2023-08-16T18:36:49Z</dcterms:created>
  <dcterms:modified xsi:type="dcterms:W3CDTF">2023-08-20T11:09:35Z</dcterms:modified>
</cp:coreProperties>
</file>