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	opener &amp; vocabulary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347720" cy="1463040"/>
          </a:xfrm>
        </p:spPr>
        <p:txBody>
          <a:bodyPr/>
          <a:lstStyle/>
          <a:p>
            <a:r>
              <a:rPr lang="en-US" b="1" dirty="0"/>
              <a:t>UNIT 10 - TRAVEL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C8D2-7784-46A5-9823-07704190B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3391D-FF3D-436E-9DC7-FAE418B14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444E7A-C279-4700-B1F6-51BAE572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44" y="1561361"/>
            <a:ext cx="10774279" cy="52966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C2AAA5-FE76-4234-BD76-4827416E5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6993" y="3020833"/>
            <a:ext cx="2443192" cy="380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7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780118-06F2-4DA0-8810-F47F0ABB3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71" y="1862317"/>
            <a:ext cx="10099457" cy="4870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9387F0-08E8-4B3C-B7D0-73A59DCE7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505" y="3233885"/>
            <a:ext cx="2271135" cy="327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9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B9E5F-3527-4D54-B3ED-BA293572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1656080"/>
            <a:ext cx="10631384" cy="5023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F17CDD-75D7-4D39-B831-B0F50458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08" y="2959177"/>
            <a:ext cx="2491212" cy="364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04A83-B722-4D1F-8541-3B595A49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4" y="1706880"/>
            <a:ext cx="10583752" cy="5151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062CFB-ABFC-4D73-9B0E-50E274EE8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561" y="3039885"/>
            <a:ext cx="2513315" cy="3816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DE2DEF-32B4-4F1F-9FBD-B45CC67D6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561" y="3103173"/>
            <a:ext cx="2513315" cy="37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8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0D434-6F8C-448E-9F8F-C2DF525EC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39" y="1872903"/>
            <a:ext cx="10717121" cy="4849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1F0185-EC7A-4556-AEE1-73D7A1C3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24" y="3131591"/>
            <a:ext cx="2473083" cy="347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0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9047B-D76E-4E66-BE6B-C496CC604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0" y="1686560"/>
            <a:ext cx="10564699" cy="5079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F91655-C3E2-4B23-8E29-3FB9E9BB5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70" y="2961904"/>
            <a:ext cx="2591603" cy="376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7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09A2A-3992-44B2-B228-5F417AFFE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555702"/>
            <a:ext cx="10259857" cy="5229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D4DC0-CB8D-48D3-BBCD-F28B2502B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006" y="2965608"/>
            <a:ext cx="2360903" cy="372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8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778AD-3B50-4283-BC8E-66B907887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523256"/>
            <a:ext cx="10402752" cy="53347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63EA3C-5DEE-4B1A-9419-E3C1020EA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209" y="2957207"/>
            <a:ext cx="2381687" cy="374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4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74D30A-0790-4996-A4F6-1CBCA46A4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778000"/>
            <a:ext cx="10240804" cy="50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AC16B3-933F-491E-9617-396CC1065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970" y="3249465"/>
            <a:ext cx="2388710" cy="35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7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E298F-11BA-48B5-BB85-EFEF72443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2" y="1618519"/>
            <a:ext cx="10069330" cy="52394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93BF76-B78C-49FD-8E86-8C207A5E9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42" y="3046794"/>
            <a:ext cx="2290724" cy="38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4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CD4B-D09A-40D0-9032-3FFC753C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1CB75-89FC-426B-B9FA-5F705F2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D1E57-8F9D-43DF-B932-5636F0C80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477" y="548640"/>
            <a:ext cx="5306165" cy="6030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BC2E39-A099-476A-AEC1-C877273ED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8322" y="548639"/>
            <a:ext cx="6014718" cy="6030167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94516CD0-AE52-4700-8869-CE8CD46E4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0623" y="3986051"/>
            <a:ext cx="2686425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3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77ADA-B6AE-4565-A354-90CEA367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About the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BEBE7-F6AC-4D1A-AE24-3AE6F58BF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96720"/>
            <a:ext cx="9720073" cy="461264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4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This photo shows one of the roads into Los </a:t>
            </a:r>
            <a:r>
              <a:rPr lang="en-US" sz="2400" b="0" i="0" dirty="0" err="1">
                <a:solidFill>
                  <a:srgbClr val="242021"/>
                </a:solidFill>
                <a:effectLst/>
                <a:latin typeface="HelveticaLTStd-Light"/>
              </a:rPr>
              <a:t>Glaciares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National Park, located in the Patagonian Andes in southwest Argentina. The park was recognized as a UNESCO World Heritage Site in 1981 because of its incredible natural beauty. </a:t>
            </a:r>
          </a:p>
          <a:p>
            <a:pPr algn="just">
              <a:lnSpc>
                <a:spcPct val="124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It covers an area of 600,000 hectares of magnificent mountains, huge glaciers, and glacial lakes. The most famous glacier in the park is the 200-foot-tall (70-meter-tall) </a:t>
            </a:r>
            <a:r>
              <a:rPr lang="en-US" sz="2400" b="0" i="0" dirty="0" err="1">
                <a:solidFill>
                  <a:srgbClr val="242021"/>
                </a:solidFill>
                <a:effectLst/>
                <a:latin typeface="HelveticaLTStd-Light"/>
              </a:rPr>
              <a:t>Perito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Moreno Glacier, which collapses into Lake </a:t>
            </a:r>
            <a:r>
              <a:rPr lang="en-US" sz="2400" b="0" i="0" dirty="0" err="1">
                <a:solidFill>
                  <a:srgbClr val="242021"/>
                </a:solidFill>
                <a:effectLst/>
                <a:latin typeface="HelveticaLTStd-Light"/>
              </a:rPr>
              <a:t>Argentino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every three to four years. Many tourists visit the</a:t>
            </a:r>
            <a:b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</a:b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park in mid-March, hoping to watch the glacier fall into the water below it.</a:t>
            </a:r>
            <a:r>
              <a:rPr lang="en-US" sz="2800" dirty="0"/>
              <a:t> </a:t>
            </a:r>
          </a:p>
        </p:txBody>
      </p:sp>
      <p:sp>
        <p:nvSpPr>
          <p:cNvPr id="4" name="Arrow: Right 3">
            <a:hlinkClick r:id="rId2" action="ppaction://hlinksldjump"/>
            <a:extLst>
              <a:ext uri="{FF2B5EF4-FFF2-40B4-BE49-F238E27FC236}">
                <a16:creationId xmlns:a16="http://schemas.microsoft.com/office/drawing/2014/main" id="{B67DC071-C9D0-414B-A1DB-1F2708110614}"/>
              </a:ext>
            </a:extLst>
          </p:cNvPr>
          <p:cNvSpPr/>
          <p:nvPr/>
        </p:nvSpPr>
        <p:spPr>
          <a:xfrm rot="10800000">
            <a:off x="485648" y="6126480"/>
            <a:ext cx="1076960" cy="365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9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E7E16-A3CB-4DD8-BA4C-ED603982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Planning/organizing a trip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5CEC0-3073-4768-92F1-DC31ACEBD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Buy ticket(s)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Look for a hotel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Pack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Get passport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Apply for a visa (if travel abroad)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Etc.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2997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FDB19-D534-4FE9-A5F3-3C1C76D6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 action="ppaction://hlinksldjump"/>
              </a:rPr>
              <a:t>Question &amp; Answer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C53E6-91D3-4ED2-ADF7-03D02A4FB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Why is it easier to plan a trip now? 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What are the four steps for planning a trip?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B5B3F-BAA4-426F-858E-F4F5F731E0C1}"/>
              </a:ext>
            </a:extLst>
          </p:cNvPr>
          <p:cNvSpPr txBox="1"/>
          <p:nvPr/>
        </p:nvSpPr>
        <p:spPr>
          <a:xfrm>
            <a:off x="1808480" y="2834640"/>
            <a:ext cx="906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</a:rPr>
              <a:t>The Internet makes it easier to plan a trip online.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6EB6CD-469A-4837-AA2B-30F6857CEF00}"/>
              </a:ext>
            </a:extLst>
          </p:cNvPr>
          <p:cNvSpPr txBox="1"/>
          <p:nvPr/>
        </p:nvSpPr>
        <p:spPr>
          <a:xfrm>
            <a:off x="1744981" y="4122929"/>
            <a:ext cx="9062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70C0"/>
                </a:solidFill>
              </a:rPr>
              <a:t>Step 1: choose your destination</a:t>
            </a:r>
          </a:p>
          <a:p>
            <a:r>
              <a:rPr lang="en-GB" sz="2800" b="1" dirty="0">
                <a:solidFill>
                  <a:srgbClr val="0070C0"/>
                </a:solidFill>
              </a:rPr>
              <a:t>Step 2: book a flight</a:t>
            </a:r>
          </a:p>
          <a:p>
            <a:r>
              <a:rPr lang="en-GB" sz="2800" b="1" dirty="0">
                <a:solidFill>
                  <a:srgbClr val="0070C0"/>
                </a:solidFill>
              </a:rPr>
              <a:t>Step 3: make a reservation </a:t>
            </a:r>
          </a:p>
          <a:p>
            <a:r>
              <a:rPr lang="en-GB" sz="2800" b="1" dirty="0">
                <a:solidFill>
                  <a:srgbClr val="0070C0"/>
                </a:solidFill>
              </a:rPr>
              <a:t>Step 4: apply for a visa 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8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5AE5F-F59D-45FF-AB62-FB36C17B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340654"/>
            <a:ext cx="9720072" cy="1499616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vocabulary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50355-CEA6-4696-9CB3-EBE85BFF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F016B3-A9B2-411A-9BFE-ACEEC377B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4" y="1620813"/>
            <a:ext cx="10764752" cy="4896533"/>
          </a:xfrm>
          <a:prstGeom prst="rect">
            <a:avLst/>
          </a:prstGeom>
        </p:spPr>
      </p:pic>
      <p:sp>
        <p:nvSpPr>
          <p:cNvPr id="6" name="Arrow: Right 5">
            <a:hlinkClick r:id="rId3" action="ppaction://hlinksldjump"/>
            <a:extLst>
              <a:ext uri="{FF2B5EF4-FFF2-40B4-BE49-F238E27FC236}">
                <a16:creationId xmlns:a16="http://schemas.microsoft.com/office/drawing/2014/main" id="{D934D841-18D4-4A11-9934-650581E16D86}"/>
              </a:ext>
            </a:extLst>
          </p:cNvPr>
          <p:cNvSpPr/>
          <p:nvPr/>
        </p:nvSpPr>
        <p:spPr>
          <a:xfrm rot="10800000">
            <a:off x="520192" y="6277209"/>
            <a:ext cx="1007872" cy="344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12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038B-81D1-4894-89D1-E8F65DBF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Listen and repeat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1DF0C-8F4A-4D28-9BD0-8B698B3B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Destination (n) </a:t>
            </a:r>
            <a:r>
              <a:rPr lang="en-GB" sz="3200" dirty="0" err="1"/>
              <a:t>điểm</a:t>
            </a:r>
            <a:r>
              <a:rPr lang="en-GB" sz="3200" dirty="0"/>
              <a:t> </a:t>
            </a:r>
            <a:r>
              <a:rPr lang="en-GB" sz="3200" dirty="0" err="1"/>
              <a:t>đến</a:t>
            </a:r>
            <a:r>
              <a:rPr lang="en-GB" sz="3200" dirty="0"/>
              <a:t> du </a:t>
            </a:r>
            <a:r>
              <a:rPr lang="en-GB" sz="3200" dirty="0" err="1"/>
              <a:t>lịch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Book a flight (v phrase)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Departure (n) </a:t>
            </a:r>
            <a:r>
              <a:rPr lang="en-GB" sz="3200" dirty="0" err="1"/>
              <a:t>khởi</a:t>
            </a:r>
            <a:r>
              <a:rPr lang="en-GB" sz="3200" dirty="0"/>
              <a:t> </a:t>
            </a:r>
            <a:r>
              <a:rPr lang="en-GB" sz="3200" dirty="0" err="1"/>
              <a:t>hành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Search (v) </a:t>
            </a:r>
            <a:r>
              <a:rPr lang="en-GB" sz="3200" dirty="0" err="1"/>
              <a:t>tìm</a:t>
            </a:r>
            <a:r>
              <a:rPr lang="en-GB" sz="3200" dirty="0"/>
              <a:t> </a:t>
            </a:r>
            <a:r>
              <a:rPr lang="en-GB" sz="3200" dirty="0" err="1"/>
              <a:t>kiếm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Make a reservation (v phrase) </a:t>
            </a:r>
            <a:r>
              <a:rPr lang="en-GB" sz="3200" dirty="0" err="1"/>
              <a:t>đặt</a:t>
            </a:r>
            <a:r>
              <a:rPr lang="en-GB" sz="3200" dirty="0"/>
              <a:t> </a:t>
            </a:r>
            <a:r>
              <a:rPr lang="en-GB" sz="3200" dirty="0" err="1"/>
              <a:t>chỗ</a:t>
            </a:r>
            <a:r>
              <a:rPr lang="en-GB" sz="3200" dirty="0"/>
              <a:t>/</a:t>
            </a:r>
            <a:r>
              <a:rPr lang="en-GB" sz="3200" dirty="0" err="1"/>
              <a:t>trước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Check-out (n) </a:t>
            </a:r>
            <a:r>
              <a:rPr lang="en-GB" sz="3200" dirty="0" err="1"/>
              <a:t>thủ</a:t>
            </a:r>
            <a:r>
              <a:rPr lang="en-GB" sz="3200" dirty="0"/>
              <a:t> </a:t>
            </a:r>
            <a:r>
              <a:rPr lang="en-GB" sz="3200" dirty="0" err="1"/>
              <a:t>tục</a:t>
            </a:r>
            <a:r>
              <a:rPr lang="en-GB" sz="3200" dirty="0"/>
              <a:t> </a:t>
            </a:r>
            <a:r>
              <a:rPr lang="en-GB" sz="3200" dirty="0" err="1"/>
              <a:t>trả</a:t>
            </a:r>
            <a:r>
              <a:rPr lang="en-GB" sz="3200" dirty="0"/>
              <a:t> </a:t>
            </a:r>
            <a:r>
              <a:rPr lang="en-GB" sz="3200" dirty="0" err="1"/>
              <a:t>phòng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Apply for a visa (v phrase) </a:t>
            </a:r>
            <a:r>
              <a:rPr lang="en-GB" sz="3200" dirty="0" err="1"/>
              <a:t>xin</a:t>
            </a:r>
            <a:r>
              <a:rPr lang="en-GB" sz="3200" dirty="0"/>
              <a:t> </a:t>
            </a:r>
            <a:r>
              <a:rPr lang="en-GB" sz="3200" dirty="0" err="1"/>
              <a:t>thị</a:t>
            </a:r>
            <a:r>
              <a:rPr lang="en-GB" sz="3200" dirty="0"/>
              <a:t> </a:t>
            </a:r>
            <a:r>
              <a:rPr lang="en-GB" sz="3200" dirty="0" err="1"/>
              <a:t>thực</a:t>
            </a:r>
            <a:r>
              <a:rPr lang="en-GB" sz="3200" dirty="0"/>
              <a:t> (</a:t>
            </a:r>
            <a:r>
              <a:rPr lang="en-GB" sz="3200" dirty="0" err="1"/>
              <a:t>nhập</a:t>
            </a:r>
            <a:r>
              <a:rPr lang="en-GB" sz="3200" dirty="0"/>
              <a:t> </a:t>
            </a:r>
            <a:r>
              <a:rPr lang="en-GB" sz="3200" dirty="0" err="1"/>
              <a:t>cảnh</a:t>
            </a:r>
            <a:r>
              <a:rPr lang="en-GB" sz="32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Book online (n phrase) </a:t>
            </a:r>
            <a:r>
              <a:rPr lang="en-GB" sz="3200" dirty="0" err="1"/>
              <a:t>đặt</a:t>
            </a:r>
            <a:r>
              <a:rPr lang="en-GB" sz="3200" dirty="0"/>
              <a:t> </a:t>
            </a:r>
            <a:r>
              <a:rPr lang="en-GB" sz="3200" dirty="0" err="1"/>
              <a:t>trực</a:t>
            </a:r>
            <a:r>
              <a:rPr lang="en-GB" sz="3200" dirty="0"/>
              <a:t> </a:t>
            </a:r>
            <a:r>
              <a:rPr lang="en-GB" sz="3200" dirty="0" err="1"/>
              <a:t>tuyến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4685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3818-94D1-4CC9-9FB7-CB7CD3FB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solidFill>
                  <a:srgbClr val="0070C0"/>
                </a:solidFill>
              </a:rPr>
              <a:t>Read the text and complete each sentence with a blue word 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DFC8E-4F38-4BE5-AEAF-DBEDE791C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91360"/>
            <a:ext cx="9720073" cy="47244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When you </a:t>
            </a:r>
            <a:r>
              <a:rPr lang="en-US" b="0" i="1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search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you look for something.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You _________________ to get permission to enter a country.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The date you start your trip is your ___________ date.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_____________ is when you pay and leave the hotel you have stayed at.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The place you travel to is your ___________.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6. With _________________, you can buy plane tickets and find a place to stay on the Internet.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7. When you buy a plane ticket, you ______________.</a:t>
            </a:r>
          </a:p>
          <a:p>
            <a:pPr algn="just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8. When you __________________________, you arrange a service in advance.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E7F43-4629-4D25-BB22-F9A41C000FFC}"/>
              </a:ext>
            </a:extLst>
          </p:cNvPr>
          <p:cNvSpPr txBox="1"/>
          <p:nvPr/>
        </p:nvSpPr>
        <p:spPr>
          <a:xfrm>
            <a:off x="1971040" y="2468880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apply for a visa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A22637-1620-4856-966E-5EB4393A78B7}"/>
              </a:ext>
            </a:extLst>
          </p:cNvPr>
          <p:cNvSpPr txBox="1"/>
          <p:nvPr/>
        </p:nvSpPr>
        <p:spPr>
          <a:xfrm>
            <a:off x="5689600" y="2982976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departure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4612FC-51D0-453C-857E-CC7A15EC3AA6}"/>
              </a:ext>
            </a:extLst>
          </p:cNvPr>
          <p:cNvSpPr txBox="1"/>
          <p:nvPr/>
        </p:nvSpPr>
        <p:spPr>
          <a:xfrm>
            <a:off x="1447799" y="3493008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check-out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9A131-7A55-4002-A9E1-D2B3BE4AA430}"/>
              </a:ext>
            </a:extLst>
          </p:cNvPr>
          <p:cNvSpPr txBox="1"/>
          <p:nvPr/>
        </p:nvSpPr>
        <p:spPr>
          <a:xfrm>
            <a:off x="5074919" y="4031488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destination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F0B5F8-3628-4059-A188-C24DC3E40033}"/>
              </a:ext>
            </a:extLst>
          </p:cNvPr>
          <p:cNvSpPr txBox="1"/>
          <p:nvPr/>
        </p:nvSpPr>
        <p:spPr>
          <a:xfrm>
            <a:off x="2052320" y="4550049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online-booking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BABBF2-A3CE-4BB1-944B-57BD64CEC358}"/>
              </a:ext>
            </a:extLst>
          </p:cNvPr>
          <p:cNvSpPr txBox="1"/>
          <p:nvPr/>
        </p:nvSpPr>
        <p:spPr>
          <a:xfrm>
            <a:off x="5506720" y="5437632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Roboto" panose="02000000000000000000" pitchFamily="2" charset="0"/>
              </a:rPr>
              <a:t>book a flight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9CA2DC-4D0D-4D17-9E80-BE017836052E}"/>
              </a:ext>
            </a:extLst>
          </p:cNvPr>
          <p:cNvSpPr txBox="1"/>
          <p:nvPr/>
        </p:nvSpPr>
        <p:spPr>
          <a:xfrm>
            <a:off x="2966720" y="5947664"/>
            <a:ext cx="342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Roboto" panose="02000000000000000000" pitchFamily="2" charset="0"/>
              </a:rPr>
              <a:t>make a reservation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35D6C-C3A5-4F8E-8EF7-C3E6716A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B. Complete each collocation with a blue word from the text.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6A663-4140-4C2F-9FA3-1F89ABED9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______________ a hotel</a:t>
            </a:r>
          </a:p>
          <a:p>
            <a:pPr algn="l" rtl="0"/>
            <a:r>
              <a:rPr lang="en-US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______________ for a passport</a:t>
            </a:r>
          </a:p>
          <a:p>
            <a:pPr algn="l" rtl="0"/>
            <a:r>
              <a:rPr lang="en-US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________________ time</a:t>
            </a:r>
          </a:p>
          <a:p>
            <a:pPr algn="l" rtl="0"/>
            <a:r>
              <a:rPr lang="en-US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______________ a tour</a:t>
            </a:r>
          </a:p>
          <a:p>
            <a:pPr algn="l" rtl="0"/>
            <a:r>
              <a:rPr lang="en-US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______________ for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D5FD97-87A3-445A-9834-8B033DC99E6E}"/>
              </a:ext>
            </a:extLst>
          </p:cNvPr>
          <p:cNvSpPr txBox="1"/>
          <p:nvPr/>
        </p:nvSpPr>
        <p:spPr>
          <a:xfrm>
            <a:off x="1920240" y="2286000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book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42C6BA-3C36-45D1-9DF6-D58A8BF4CBD5}"/>
              </a:ext>
            </a:extLst>
          </p:cNvPr>
          <p:cNvSpPr txBox="1"/>
          <p:nvPr/>
        </p:nvSpPr>
        <p:spPr>
          <a:xfrm>
            <a:off x="1920240" y="2967335"/>
            <a:ext cx="2722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apply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3DFD4-D0B0-4AFC-A8D7-B1B4C0D87F28}"/>
              </a:ext>
            </a:extLst>
          </p:cNvPr>
          <p:cNvSpPr txBox="1"/>
          <p:nvPr/>
        </p:nvSpPr>
        <p:spPr>
          <a:xfrm>
            <a:off x="1859280" y="3648671"/>
            <a:ext cx="346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check-out/departure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01B7CC-DE69-4DAE-92AD-69F3D2BC568C}"/>
              </a:ext>
            </a:extLst>
          </p:cNvPr>
          <p:cNvSpPr txBox="1"/>
          <p:nvPr/>
        </p:nvSpPr>
        <p:spPr>
          <a:xfrm>
            <a:off x="1920240" y="4331852"/>
            <a:ext cx="346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book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65D7A-F5FD-4915-936F-401D0E7A63CF}"/>
              </a:ext>
            </a:extLst>
          </p:cNvPr>
          <p:cNvSpPr txBox="1"/>
          <p:nvPr/>
        </p:nvSpPr>
        <p:spPr>
          <a:xfrm>
            <a:off x="1859280" y="4979015"/>
            <a:ext cx="346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search/apply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6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80BC-EF3A-415D-853B-ABD095FA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ACBBB-2AD5-4F08-B2DE-CABF64BA5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8089D-79EB-4808-ABF7-D9333B124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359" y="1505638"/>
            <a:ext cx="6715161" cy="433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44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79</TotalTime>
  <Words>465</Words>
  <Application>Microsoft Office PowerPoint</Application>
  <PresentationFormat>Widescreen</PresentationFormat>
  <Paragraphs>68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HelveticaLTStd-Light</vt:lpstr>
      <vt:lpstr>Roboto</vt:lpstr>
      <vt:lpstr>Tw Cen MT</vt:lpstr>
      <vt:lpstr>Tw Cen MT Condensed</vt:lpstr>
      <vt:lpstr>Wingdings</vt:lpstr>
      <vt:lpstr>Wingdings 3</vt:lpstr>
      <vt:lpstr>Integral</vt:lpstr>
      <vt:lpstr> opener &amp; vocabulary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PowerPoint Presentation</vt:lpstr>
      <vt:lpstr>About the Photo</vt:lpstr>
      <vt:lpstr>Planning/organizing a trip</vt:lpstr>
      <vt:lpstr>Question &amp; Answer</vt:lpstr>
      <vt:lpstr>vocabulary</vt:lpstr>
      <vt:lpstr>Listen and repeat</vt:lpstr>
      <vt:lpstr>Read the text and complete each sentence with a blue word </vt:lpstr>
      <vt:lpstr>B. Complete each collocation with a blue word from the text.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34</cp:revision>
  <dcterms:created xsi:type="dcterms:W3CDTF">2023-08-16T18:36:49Z</dcterms:created>
  <dcterms:modified xsi:type="dcterms:W3CDTF">2023-08-20T22:34:59Z</dcterms:modified>
</cp:coreProperties>
</file>