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59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3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6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068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59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81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98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7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4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80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65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50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E55FF4F-8DB7-4194-9AF7-93DC426FD11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822FF3-0150-405E-9266-B92824CF134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5372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D3065-1B6A-4F4C-ABAC-2B51F25F04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grammar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18DAB8-7245-481A-9EC7-C4DFC2D45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347720" cy="1463040"/>
          </a:xfrm>
        </p:spPr>
        <p:txBody>
          <a:bodyPr/>
          <a:lstStyle/>
          <a:p>
            <a:r>
              <a:rPr lang="en-US" b="1"/>
              <a:t>UNIT 10 - TRAVEL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97047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529E8-984F-408A-A58F-6A9E1115A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2AF58-621A-4276-854B-75C54A45A8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FCCC94-31A1-4DB5-A46F-E43A6D2EE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4400" y="2286000"/>
            <a:ext cx="9093120" cy="43344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3A02B6-8E8C-4063-A6A9-5484E3BE4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7158" y="4566248"/>
            <a:ext cx="485843" cy="4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26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D8D2F-6001-4E60-AD94-4DC75D308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85EA6-F509-409D-AC0E-C0E50873A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0D8A14-B935-44E9-A716-123802137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277" y="1927250"/>
            <a:ext cx="8195465" cy="45141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9E98DA6-326C-46A6-BC87-FE630909F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2998" y="4403688"/>
            <a:ext cx="485843" cy="4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623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D8D2F-6001-4E60-AD94-4DC75D308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85EA6-F509-409D-AC0E-C0E50873A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30CB33-EABC-41ED-A6E6-932E71BA5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8336" y="2084832"/>
            <a:ext cx="7535327" cy="42677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979837-162D-4866-BD1E-216D0DE9E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1238" y="4297680"/>
            <a:ext cx="485843" cy="4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46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D8D2F-6001-4E60-AD94-4DC75D308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85EA6-F509-409D-AC0E-C0E50873A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DEFB5F-4310-49DC-9435-0CCC826CF0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091" y="2205041"/>
            <a:ext cx="8154538" cy="40677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D5129A-4620-4030-B4A4-FEBB39A22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321" y="4038859"/>
            <a:ext cx="485843" cy="4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47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D8D2F-6001-4E60-AD94-4DC75D308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85EA6-F509-409D-AC0E-C0E50873A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612A2E-9862-4D77-9842-A627ACADF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053" y="1978684"/>
            <a:ext cx="7678222" cy="42011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DFF62F-E483-4C3F-A970-1D7DA22BF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1242" y="4210648"/>
            <a:ext cx="485843" cy="4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18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D8D2F-6001-4E60-AD94-4DC75D308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85EA6-F509-409D-AC0E-C0E50873A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3E03B1-A7E0-449E-86E7-1C6A912F6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9290" y="1927250"/>
            <a:ext cx="8049748" cy="41820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15D0B5-710F-41F7-BACB-2A1E85EB1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3958" y="3897574"/>
            <a:ext cx="485843" cy="4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45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D8D2F-6001-4E60-AD94-4DC75D308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85EA6-F509-409D-AC0E-C0E50873A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239C6C-B85E-4D2F-B597-D82E0DBF1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043" y="2004988"/>
            <a:ext cx="8659433" cy="42677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C83E2B-517E-4185-BC6B-762F8DDDE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916" y="4097627"/>
            <a:ext cx="485843" cy="4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7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D8D2F-6001-4E60-AD94-4DC75D308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85EA6-F509-409D-AC0E-C0E50873A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F284BB-6477-4688-967F-3B3DA80D8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9790" y="1932626"/>
            <a:ext cx="7868748" cy="44964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1C88A7-3280-42AA-ACC9-F09861AAC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8678" y="4378960"/>
            <a:ext cx="485843" cy="4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67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AEBF6-ABE9-4919-9F11-019E51425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Warm-up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20DA5A-A16B-431F-A1F5-CBE7B626F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DBCBF4-A7B5-44BD-863B-DD32399B7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922" y="2084832"/>
            <a:ext cx="7230484" cy="43059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305664-481C-478A-A8D0-E26F83D8B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4038" y="4383368"/>
            <a:ext cx="485843" cy="4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6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46013-9E6C-4913-B150-DEE0EB781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70C0"/>
                </a:solidFill>
              </a:rPr>
              <a:t>Necessity in English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3DC8F-E916-42BC-A269-83104FAD5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I need to book my flight to (city)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I have to make a hotel reservation.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You must have a passport to travel abroad.</a:t>
            </a:r>
          </a:p>
        </p:txBody>
      </p:sp>
    </p:spTree>
    <p:extLst>
      <p:ext uri="{BB962C8B-B14F-4D97-AF65-F5344CB8AC3E}">
        <p14:creationId xmlns:p14="http://schemas.microsoft.com/office/powerpoint/2010/main" val="389074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90B75-46A9-4A4A-9995-9FC9867FD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00B050"/>
                </a:solidFill>
              </a:rPr>
              <a:t>Grammar</a:t>
            </a:r>
            <a:br>
              <a:rPr lang="en-GB" dirty="0"/>
            </a:br>
            <a:r>
              <a:rPr lang="en-GB" sz="4000" dirty="0">
                <a:solidFill>
                  <a:srgbClr val="7030A0"/>
                </a:solidFill>
              </a:rPr>
              <a:t>expressing obligation and necessity 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11C9AC-95E4-4AEB-AB3F-2E928BC4B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4B1A03-5FD6-4B9C-A71F-8CC364196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" y="2599996"/>
            <a:ext cx="11592560" cy="305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301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A1B73-EB7E-457D-ABCE-89F6F0255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b="1" dirty="0">
                <a:solidFill>
                  <a:srgbClr val="00B050"/>
                </a:solidFill>
              </a:rPr>
              <a:t>C</a:t>
            </a:r>
            <a:r>
              <a:rPr lang="en-US" b="1" dirty="0">
                <a:solidFill>
                  <a:srgbClr val="00B050"/>
                </a:solidFill>
              </a:rPr>
              <a:t>. Complete the sentences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EB0B0-2A9E-4B20-8C10-FEEAD44D8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899920"/>
            <a:ext cx="10233152" cy="4632960"/>
          </a:xfrm>
        </p:spPr>
        <p:txBody>
          <a:bodyPr>
            <a:normAutofit/>
          </a:bodyPr>
          <a:lstStyle/>
          <a:p>
            <a:pPr algn="l">
              <a:lnSpc>
                <a:spcPct val="114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1. Airline rules say that passengers ______________ be at the gate 15 minutes before departure.</a:t>
            </a:r>
          </a:p>
          <a:p>
            <a:pPr algn="l">
              <a:lnSpc>
                <a:spcPct val="114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2. We _________________ book the tour. It's not a busy time.</a:t>
            </a:r>
          </a:p>
          <a:p>
            <a:pPr algn="l">
              <a:lnSpc>
                <a:spcPct val="114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3. Passengers __________ seated during take off and landing.</a:t>
            </a:r>
          </a:p>
          <a:p>
            <a:pPr algn="l">
              <a:lnSpc>
                <a:spcPct val="114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4. If we don't want to pay extra, we ________________ leave the hotel before the check-out time.</a:t>
            </a:r>
          </a:p>
          <a:p>
            <a:pPr algn="l">
              <a:lnSpc>
                <a:spcPct val="114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5. I _________________ pack my bag tonight. I leave tomorrow.</a:t>
            </a:r>
          </a:p>
          <a:p>
            <a:pPr algn="l">
              <a:lnSpc>
                <a:spcPct val="114000"/>
              </a:lnSpc>
            </a:pPr>
            <a:r>
              <a:rPr lang="en-US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6. You ________________ make reservations for the train. You can buy the ticket on the day you travel.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BBE61F-805A-4A97-A5C8-E78FBE316835}"/>
              </a:ext>
            </a:extLst>
          </p:cNvPr>
          <p:cNvSpPr txBox="1"/>
          <p:nvPr/>
        </p:nvSpPr>
        <p:spPr>
          <a:xfrm>
            <a:off x="5730240" y="1823222"/>
            <a:ext cx="1554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must be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44D325-EB6F-4F67-8843-6D0E1EA16C1C}"/>
              </a:ext>
            </a:extLst>
          </p:cNvPr>
          <p:cNvSpPr txBox="1"/>
          <p:nvPr/>
        </p:nvSpPr>
        <p:spPr>
          <a:xfrm>
            <a:off x="1960880" y="2727462"/>
            <a:ext cx="227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don’t have to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4D2A02-1BC0-4A5F-8FC2-B509050AEFA7}"/>
              </a:ext>
            </a:extLst>
          </p:cNvPr>
          <p:cNvSpPr txBox="1"/>
          <p:nvPr/>
        </p:nvSpPr>
        <p:spPr>
          <a:xfrm>
            <a:off x="3078480" y="3250682"/>
            <a:ext cx="1554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have to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09016F-000B-414A-A7AA-C0284823310D}"/>
              </a:ext>
            </a:extLst>
          </p:cNvPr>
          <p:cNvSpPr txBox="1"/>
          <p:nvPr/>
        </p:nvSpPr>
        <p:spPr>
          <a:xfrm>
            <a:off x="1696720" y="4826996"/>
            <a:ext cx="2103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don’t need to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CA9B617-DD7D-4110-B57C-7356E20BF9E2}"/>
              </a:ext>
            </a:extLst>
          </p:cNvPr>
          <p:cNvSpPr txBox="1"/>
          <p:nvPr/>
        </p:nvSpPr>
        <p:spPr>
          <a:xfrm>
            <a:off x="5486400" y="3885961"/>
            <a:ext cx="227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don’t have to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26300F-B799-4228-8BED-012B208D0817}"/>
              </a:ext>
            </a:extLst>
          </p:cNvPr>
          <p:cNvSpPr txBox="1"/>
          <p:nvPr/>
        </p:nvSpPr>
        <p:spPr>
          <a:xfrm>
            <a:off x="1940560" y="5350216"/>
            <a:ext cx="227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don’t have to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38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2411F-5701-4565-9228-B50C86740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70C0"/>
                </a:solidFill>
              </a:rPr>
              <a:t>D. Complete the conversation. Then, listen to check your answers.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403EB-545C-4E0D-9407-788F52325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lnSpc>
                <a:spcPct val="114000"/>
              </a:lnSpc>
            </a:pPr>
            <a:r>
              <a:rPr lang="en-US" sz="2800" b="1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Ed:       </a:t>
            </a:r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So, Peter, are you and Maya ready for our trip?</a:t>
            </a:r>
          </a:p>
          <a:p>
            <a:pPr algn="just">
              <a:lnSpc>
                <a:spcPct val="114000"/>
              </a:lnSpc>
            </a:pPr>
            <a:r>
              <a:rPr lang="en-US" sz="2800" b="1" dirty="0">
                <a:solidFill>
                  <a:srgbClr val="333333"/>
                </a:solidFill>
                <a:latin typeface="Roboto" panose="02000000000000000000" pitchFamily="2" charset="0"/>
              </a:rPr>
              <a:t>Peter:</a:t>
            </a:r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We will be! But first, Maya (1) ___________ get a new  </a:t>
            </a:r>
          </a:p>
          <a:p>
            <a:pPr algn="just">
              <a:lnSpc>
                <a:spcPct val="114000"/>
              </a:lnSpc>
            </a:pPr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            passport, and I (2) ______________ apply for the visa.</a:t>
            </a:r>
          </a:p>
          <a:p>
            <a:pPr algn="just">
              <a:lnSpc>
                <a:spcPct val="114000"/>
              </a:lnSpc>
            </a:pPr>
            <a:r>
              <a:rPr lang="en-US" sz="2800" b="1" dirty="0">
                <a:solidFill>
                  <a:srgbClr val="333333"/>
                </a:solidFill>
                <a:latin typeface="Roboto" panose="02000000000000000000" pitchFamily="2" charset="0"/>
              </a:rPr>
              <a:t>Ed:</a:t>
            </a:r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     You need to get started! You (3) __________________ go </a:t>
            </a:r>
          </a:p>
          <a:p>
            <a:pPr algn="just">
              <a:lnSpc>
                <a:spcPct val="114000"/>
              </a:lnSpc>
            </a:pPr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           to the embassy for the visa. You can get it online. I booked </a:t>
            </a:r>
          </a:p>
          <a:p>
            <a:pPr algn="just">
              <a:lnSpc>
                <a:spcPct val="114000"/>
              </a:lnSpc>
            </a:pPr>
            <a:r>
              <a:rPr lang="en-US" sz="2800" dirty="0">
                <a:solidFill>
                  <a:srgbClr val="333333"/>
                </a:solidFill>
                <a:latin typeface="Roboto" panose="02000000000000000000" pitchFamily="2" charset="0"/>
              </a:rPr>
              <a:t>            </a:t>
            </a:r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our hotel online, too. It's so much easier!</a:t>
            </a:r>
          </a:p>
          <a:p>
            <a:pPr algn="just">
              <a:lnSpc>
                <a:spcPct val="114000"/>
              </a:lnSpc>
            </a:pPr>
            <a:r>
              <a:rPr lang="en-US" sz="2800" b="1" dirty="0">
                <a:solidFill>
                  <a:srgbClr val="333333"/>
                </a:solidFill>
                <a:latin typeface="Roboto" panose="02000000000000000000" pitchFamily="2" charset="0"/>
              </a:rPr>
              <a:t>Peter:</a:t>
            </a:r>
            <a:r>
              <a:rPr lang="en-US" sz="2800" b="0" i="0" dirty="0">
                <a:solidFill>
                  <a:srgbClr val="333333"/>
                </a:solidFill>
                <a:effectLst/>
                <a:latin typeface="Roboto" panose="02000000000000000000" pitchFamily="2" charset="0"/>
              </a:rPr>
              <a:t> OK, thanks for the tip!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75D5C1-3899-4E29-A4A7-63732612CA3F}"/>
              </a:ext>
            </a:extLst>
          </p:cNvPr>
          <p:cNvSpPr txBox="1"/>
          <p:nvPr/>
        </p:nvSpPr>
        <p:spPr>
          <a:xfrm>
            <a:off x="6593840" y="2757942"/>
            <a:ext cx="227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needs to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7A5028-7491-4696-86D4-34B521A72FB1}"/>
              </a:ext>
            </a:extLst>
          </p:cNvPr>
          <p:cNvSpPr txBox="1"/>
          <p:nvPr/>
        </p:nvSpPr>
        <p:spPr>
          <a:xfrm>
            <a:off x="5273040" y="3429000"/>
            <a:ext cx="227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need to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D0B556-8C7E-466B-99C5-ABBC5C941771}"/>
              </a:ext>
            </a:extLst>
          </p:cNvPr>
          <p:cNvSpPr txBox="1"/>
          <p:nvPr/>
        </p:nvSpPr>
        <p:spPr>
          <a:xfrm>
            <a:off x="7091680" y="3962360"/>
            <a:ext cx="2275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don’t have to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7" name="enw_sb02_u10_049">
            <a:hlinkClick r:id="" action="ppaction://media"/>
            <a:extLst>
              <a:ext uri="{FF2B5EF4-FFF2-40B4-BE49-F238E27FC236}">
                <a16:creationId xmlns:a16="http://schemas.microsoft.com/office/drawing/2014/main" id="{95D3EBD8-F0FE-4429-8303-F473B32B3F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043920" y="513080"/>
            <a:ext cx="584200" cy="58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85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56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39B8C-DE83-4F45-8054-E937194F5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C33CF-C37B-4E36-AD54-DEFD231B7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C2D3C3-C225-4538-A4C6-339E3DC2C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11" y="1168401"/>
            <a:ext cx="9625211" cy="48463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BEF791-7C35-497B-B0B6-D44FA4C77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6102" y="985520"/>
            <a:ext cx="2495898" cy="451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606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DE831-D238-453F-8399-57B29BEA3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70C0"/>
                </a:solidFill>
              </a:rPr>
              <a:t>Suggested answers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9B9BD-B1E1-4120-A5E8-A426E3E61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6C8F9A-2CC6-48D1-AF30-A3E0F1AFB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7966" y="1963729"/>
            <a:ext cx="10336067" cy="466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282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63</TotalTime>
  <Words>288</Words>
  <Application>Microsoft Office PowerPoint</Application>
  <PresentationFormat>Widescreen</PresentationFormat>
  <Paragraphs>41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Roboto</vt:lpstr>
      <vt:lpstr>Tw Cen MT</vt:lpstr>
      <vt:lpstr>Tw Cen MT Condensed</vt:lpstr>
      <vt:lpstr>Wingdings</vt:lpstr>
      <vt:lpstr>Wingdings 3</vt:lpstr>
      <vt:lpstr>Integral</vt:lpstr>
      <vt:lpstr>grammar </vt:lpstr>
      <vt:lpstr>Warm-up</vt:lpstr>
      <vt:lpstr>Warm-up</vt:lpstr>
      <vt:lpstr>Warm-up</vt:lpstr>
      <vt:lpstr>Warm-up</vt:lpstr>
      <vt:lpstr>Warm-up</vt:lpstr>
      <vt:lpstr>Warm-up</vt:lpstr>
      <vt:lpstr>Warm-up</vt:lpstr>
      <vt:lpstr>Warm-up</vt:lpstr>
      <vt:lpstr>Warm-up</vt:lpstr>
      <vt:lpstr>Necessity in English</vt:lpstr>
      <vt:lpstr>Grammar expressing obligation and necessity </vt:lpstr>
      <vt:lpstr>C. Complete the sentences</vt:lpstr>
      <vt:lpstr>D. Complete the conversation. Then, listen to check your answers.</vt:lpstr>
      <vt:lpstr>PowerPoint Presentation</vt:lpstr>
      <vt:lpstr>Suggested answers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Reading:  A ZERO WASTE LIFESTYLES </dc:title>
  <dc:creator>Lương Thị Minh Phương</dc:creator>
  <cp:lastModifiedBy>Lương Thị Minh Phương</cp:lastModifiedBy>
  <cp:revision>31</cp:revision>
  <dcterms:created xsi:type="dcterms:W3CDTF">2023-08-16T18:36:49Z</dcterms:created>
  <dcterms:modified xsi:type="dcterms:W3CDTF">2023-09-02T10:19:27Z</dcterms:modified>
</cp:coreProperties>
</file>