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32"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93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406206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4068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55FF4F-8DB7-4194-9AF7-93DC426FD11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301759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55FF4F-8DB7-4194-9AF7-93DC426FD111}" type="datetimeFigureOut">
              <a:rPr lang="en-US" smtClean="0"/>
              <a:t>9/2/2023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744817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55FF4F-8DB7-4194-9AF7-93DC426FD111}" type="datetimeFigureOut">
              <a:rPr lang="en-US" smtClean="0"/>
              <a:t>9/2/2023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06498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5FF4F-8DB7-4194-9AF7-93DC426FD111}" type="datetimeFigureOut">
              <a:rPr lang="en-US" smtClean="0"/>
              <a:t>9/2/2023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173276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346844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804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245565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450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E55FF4F-8DB7-4194-9AF7-93DC426FD111}" type="datetimeFigureOut">
              <a:rPr lang="en-US" smtClean="0"/>
              <a:t>9/2/2023</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B822FF3-0150-405E-9266-B92824CF1342}"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3728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D3065-1B6A-4F4C-ABAC-2B51F25F0434}"/>
              </a:ext>
            </a:extLst>
          </p:cNvPr>
          <p:cNvSpPr>
            <a:spLocks noGrp="1"/>
          </p:cNvSpPr>
          <p:nvPr>
            <p:ph type="ctrTitle"/>
          </p:nvPr>
        </p:nvSpPr>
        <p:spPr/>
        <p:txBody>
          <a:bodyPr/>
          <a:lstStyle/>
          <a:p>
            <a:pPr algn="ctr"/>
            <a:r>
              <a:rPr lang="en-US" b="1" dirty="0">
                <a:solidFill>
                  <a:srgbClr val="0070C0"/>
                </a:solidFill>
              </a:rPr>
              <a:t>Listening</a:t>
            </a:r>
            <a:r>
              <a:rPr lang="en-US" dirty="0">
                <a:solidFill>
                  <a:srgbClr val="0070C0"/>
                </a:solidFill>
              </a:rPr>
              <a:t> 	</a:t>
            </a:r>
          </a:p>
        </p:txBody>
      </p:sp>
      <p:sp>
        <p:nvSpPr>
          <p:cNvPr id="3" name="Subtitle 2">
            <a:extLst>
              <a:ext uri="{FF2B5EF4-FFF2-40B4-BE49-F238E27FC236}">
                <a16:creationId xmlns:a16="http://schemas.microsoft.com/office/drawing/2014/main" id="{0418DAB8-7245-481A-9EC7-C4DFC2D45E0F}"/>
              </a:ext>
            </a:extLst>
          </p:cNvPr>
          <p:cNvSpPr>
            <a:spLocks noGrp="1"/>
          </p:cNvSpPr>
          <p:nvPr>
            <p:ph type="subTitle" idx="1"/>
          </p:nvPr>
        </p:nvSpPr>
        <p:spPr>
          <a:xfrm>
            <a:off x="8610600" y="4960137"/>
            <a:ext cx="3347720" cy="1463040"/>
          </a:xfrm>
        </p:spPr>
        <p:txBody>
          <a:bodyPr/>
          <a:lstStyle/>
          <a:p>
            <a:r>
              <a:rPr lang="en-US" b="1"/>
              <a:t>UNIT 10 - TRAVEL</a:t>
            </a:r>
            <a:endParaRPr lang="en-US" b="1" dirty="0"/>
          </a:p>
        </p:txBody>
      </p:sp>
    </p:spTree>
    <p:extLst>
      <p:ext uri="{BB962C8B-B14F-4D97-AF65-F5344CB8AC3E}">
        <p14:creationId xmlns:p14="http://schemas.microsoft.com/office/powerpoint/2010/main" val="1197047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84BC8-BBCA-4CB6-B5A9-566D47F6A7A7}"/>
              </a:ext>
            </a:extLst>
          </p:cNvPr>
          <p:cNvSpPr>
            <a:spLocks noGrp="1"/>
          </p:cNvSpPr>
          <p:nvPr>
            <p:ph type="title"/>
          </p:nvPr>
        </p:nvSpPr>
        <p:spPr/>
        <p:txBody>
          <a:bodyPr/>
          <a:lstStyle/>
          <a:p>
            <a:r>
              <a:rPr lang="en-GB" dirty="0">
                <a:solidFill>
                  <a:srgbClr val="0070C0"/>
                </a:solidFill>
              </a:rPr>
              <a:t>Warm-up</a:t>
            </a:r>
            <a:endParaRPr lang="en-US" dirty="0">
              <a:solidFill>
                <a:srgbClr val="0070C0"/>
              </a:solidFill>
            </a:endParaRPr>
          </a:p>
        </p:txBody>
      </p:sp>
      <p:sp>
        <p:nvSpPr>
          <p:cNvPr id="3" name="Content Placeholder 2">
            <a:extLst>
              <a:ext uri="{FF2B5EF4-FFF2-40B4-BE49-F238E27FC236}">
                <a16:creationId xmlns:a16="http://schemas.microsoft.com/office/drawing/2014/main" id="{BB2A64C4-531E-444F-9AFA-5DB0E65F4BC1}"/>
              </a:ext>
            </a:extLst>
          </p:cNvPr>
          <p:cNvSpPr>
            <a:spLocks noGrp="1"/>
          </p:cNvSpPr>
          <p:nvPr>
            <p:ph idx="1"/>
          </p:nvPr>
        </p:nvSpPr>
        <p:spPr/>
        <p:txBody>
          <a:bodyPr>
            <a:normAutofit/>
          </a:bodyPr>
          <a:lstStyle/>
          <a:p>
            <a:pPr>
              <a:buFont typeface="Wingdings" panose="05000000000000000000" pitchFamily="2" charset="2"/>
              <a:buChar char="v"/>
            </a:pPr>
            <a:r>
              <a:rPr lang="en-GB" sz="3600" dirty="0"/>
              <a:t>Have students volunteer to present about their trip organization in the last class contact</a:t>
            </a:r>
          </a:p>
          <a:p>
            <a:pPr>
              <a:buFont typeface="Wingdings" panose="05000000000000000000" pitchFamily="2" charset="2"/>
              <a:buChar char="v"/>
            </a:pPr>
            <a:r>
              <a:rPr lang="en-GB" sz="3600" dirty="0"/>
              <a:t>Students may want to use the projector and laptop to present their plans for the trips</a:t>
            </a:r>
            <a:endParaRPr lang="en-US" sz="3600" dirty="0"/>
          </a:p>
        </p:txBody>
      </p:sp>
    </p:spTree>
    <p:extLst>
      <p:ext uri="{BB962C8B-B14F-4D97-AF65-F5344CB8AC3E}">
        <p14:creationId xmlns:p14="http://schemas.microsoft.com/office/powerpoint/2010/main" val="2786785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50D51B2-F16B-44F9-A774-AE67F87C9889}"/>
              </a:ext>
            </a:extLst>
          </p:cNvPr>
          <p:cNvPicPr>
            <a:picLocks noChangeAspect="1"/>
          </p:cNvPicPr>
          <p:nvPr/>
        </p:nvPicPr>
        <p:blipFill>
          <a:blip r:embed="rId2"/>
          <a:stretch>
            <a:fillRect/>
          </a:stretch>
        </p:blipFill>
        <p:spPr>
          <a:xfrm>
            <a:off x="288010" y="508000"/>
            <a:ext cx="11792230" cy="6160753"/>
          </a:xfrm>
          <a:prstGeom prst="rect">
            <a:avLst/>
          </a:prstGeom>
        </p:spPr>
      </p:pic>
      <p:sp>
        <p:nvSpPr>
          <p:cNvPr id="2" name="Title 1">
            <a:extLst>
              <a:ext uri="{FF2B5EF4-FFF2-40B4-BE49-F238E27FC236}">
                <a16:creationId xmlns:a16="http://schemas.microsoft.com/office/drawing/2014/main" id="{3491C533-A86B-401D-9E04-0205C556B4D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15CC1F-CCE9-41F4-A4F9-7033B6CCA308}"/>
              </a:ext>
            </a:extLst>
          </p:cNvPr>
          <p:cNvSpPr>
            <a:spLocks noGrp="1"/>
          </p:cNvSpPr>
          <p:nvPr>
            <p:ph idx="1"/>
          </p:nvPr>
        </p:nvSpPr>
        <p:spPr/>
        <p:txBody>
          <a:bodyPr/>
          <a:lstStyle/>
          <a:p>
            <a:endParaRPr lang="en-US"/>
          </a:p>
        </p:txBody>
      </p:sp>
      <p:sp>
        <p:nvSpPr>
          <p:cNvPr id="6" name="TextBox 5">
            <a:extLst>
              <a:ext uri="{FF2B5EF4-FFF2-40B4-BE49-F238E27FC236}">
                <a16:creationId xmlns:a16="http://schemas.microsoft.com/office/drawing/2014/main" id="{48EC2647-FEE7-46E1-A015-9DFB9A3EF0EA}"/>
              </a:ext>
            </a:extLst>
          </p:cNvPr>
          <p:cNvSpPr txBox="1"/>
          <p:nvPr/>
        </p:nvSpPr>
        <p:spPr>
          <a:xfrm>
            <a:off x="494792" y="5786140"/>
            <a:ext cx="5601208" cy="523220"/>
          </a:xfrm>
          <a:prstGeom prst="rect">
            <a:avLst/>
          </a:prstGeom>
          <a:noFill/>
        </p:spPr>
        <p:txBody>
          <a:bodyPr wrap="square" rtlCol="0">
            <a:spAutoFit/>
          </a:bodyPr>
          <a:lstStyle/>
          <a:p>
            <a:r>
              <a:rPr lang="en-GB" sz="2800" dirty="0">
                <a:solidFill>
                  <a:srgbClr val="C00000"/>
                </a:solidFill>
                <a:highlight>
                  <a:srgbClr val="FFFF00"/>
                </a:highlight>
              </a:rPr>
              <a:t>How does the picture make you feel?</a:t>
            </a:r>
            <a:endParaRPr lang="en-US" sz="2800" dirty="0">
              <a:solidFill>
                <a:srgbClr val="C00000"/>
              </a:solidFill>
              <a:highlight>
                <a:srgbClr val="FFFF00"/>
              </a:highlight>
            </a:endParaRPr>
          </a:p>
        </p:txBody>
      </p:sp>
    </p:spTree>
    <p:extLst>
      <p:ext uri="{BB962C8B-B14F-4D97-AF65-F5344CB8AC3E}">
        <p14:creationId xmlns:p14="http://schemas.microsoft.com/office/powerpoint/2010/main" val="383473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50D51B2-F16B-44F9-A774-AE67F87C9889}"/>
              </a:ext>
            </a:extLst>
          </p:cNvPr>
          <p:cNvPicPr>
            <a:picLocks noChangeAspect="1"/>
          </p:cNvPicPr>
          <p:nvPr/>
        </p:nvPicPr>
        <p:blipFill>
          <a:blip r:embed="rId2"/>
          <a:stretch>
            <a:fillRect/>
          </a:stretch>
        </p:blipFill>
        <p:spPr>
          <a:xfrm>
            <a:off x="0" y="944880"/>
            <a:ext cx="6773666" cy="5226033"/>
          </a:xfrm>
          <a:prstGeom prst="rect">
            <a:avLst/>
          </a:prstGeom>
        </p:spPr>
      </p:pic>
      <p:sp>
        <p:nvSpPr>
          <p:cNvPr id="6" name="TextBox 5">
            <a:extLst>
              <a:ext uri="{FF2B5EF4-FFF2-40B4-BE49-F238E27FC236}">
                <a16:creationId xmlns:a16="http://schemas.microsoft.com/office/drawing/2014/main" id="{48EC2647-FEE7-46E1-A015-9DFB9A3EF0EA}"/>
              </a:ext>
            </a:extLst>
          </p:cNvPr>
          <p:cNvSpPr txBox="1"/>
          <p:nvPr/>
        </p:nvSpPr>
        <p:spPr>
          <a:xfrm>
            <a:off x="6773666" y="582067"/>
            <a:ext cx="5011934" cy="5693866"/>
          </a:xfrm>
          <a:prstGeom prst="rect">
            <a:avLst/>
          </a:prstGeom>
          <a:noFill/>
        </p:spPr>
        <p:txBody>
          <a:bodyPr wrap="square" rtlCol="0">
            <a:spAutoFit/>
          </a:bodyPr>
          <a:lstStyle/>
          <a:p>
            <a:pPr marL="457200" indent="-457200">
              <a:buFont typeface="Wingdings" panose="05000000000000000000" pitchFamily="2" charset="2"/>
              <a:buChar char="v"/>
            </a:pPr>
            <a:r>
              <a:rPr lang="en-US" sz="2800" dirty="0">
                <a:solidFill>
                  <a:srgbClr val="0070C0"/>
                </a:solidFill>
              </a:rPr>
              <a:t>The image depicts a serene view of a longtail boat floating on the clear blue waters near the Phi </a:t>
            </a:r>
            <a:r>
              <a:rPr lang="en-US" sz="2800" dirty="0" err="1">
                <a:solidFill>
                  <a:srgbClr val="0070C0"/>
                </a:solidFill>
              </a:rPr>
              <a:t>Phi</a:t>
            </a:r>
            <a:r>
              <a:rPr lang="en-US" sz="2800" dirty="0">
                <a:solidFill>
                  <a:srgbClr val="0070C0"/>
                </a:solidFill>
              </a:rPr>
              <a:t> Islands in Thailand. </a:t>
            </a:r>
          </a:p>
          <a:p>
            <a:pPr marL="457200" indent="-457200">
              <a:buFont typeface="Wingdings" panose="05000000000000000000" pitchFamily="2" charset="2"/>
              <a:buChar char="v"/>
            </a:pPr>
            <a:r>
              <a:rPr lang="en-US" sz="2800" dirty="0">
                <a:solidFill>
                  <a:srgbClr val="0070C0"/>
                </a:solidFill>
              </a:rPr>
              <a:t>The boat is surrounded by lush green hills and rocky cliffs, adding to the natural beauty of the scene. </a:t>
            </a:r>
          </a:p>
          <a:p>
            <a:pPr marL="457200" indent="-457200">
              <a:buFont typeface="Wingdings" panose="05000000000000000000" pitchFamily="2" charset="2"/>
              <a:buChar char="v"/>
            </a:pPr>
            <a:r>
              <a:rPr lang="en-US" sz="2800" dirty="0">
                <a:solidFill>
                  <a:srgbClr val="0070C0"/>
                </a:solidFill>
              </a:rPr>
              <a:t>The picture conveys a sense of calmness, tranquility, and the natural splendor of the Thai landscape.</a:t>
            </a:r>
            <a:endParaRPr lang="en-US" sz="2800" dirty="0">
              <a:solidFill>
                <a:srgbClr val="0070C0"/>
              </a:solidFill>
              <a:highlight>
                <a:srgbClr val="FFFF00"/>
              </a:highlight>
            </a:endParaRPr>
          </a:p>
        </p:txBody>
      </p:sp>
    </p:spTree>
    <p:extLst>
      <p:ext uri="{BB962C8B-B14F-4D97-AF65-F5344CB8AC3E}">
        <p14:creationId xmlns:p14="http://schemas.microsoft.com/office/powerpoint/2010/main" val="1257830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4A17D-1A2F-447E-B528-634638BD7CC2}"/>
              </a:ext>
            </a:extLst>
          </p:cNvPr>
          <p:cNvSpPr>
            <a:spLocks noGrp="1"/>
          </p:cNvSpPr>
          <p:nvPr>
            <p:ph type="title"/>
          </p:nvPr>
        </p:nvSpPr>
        <p:spPr/>
        <p:txBody>
          <a:bodyPr/>
          <a:lstStyle/>
          <a:p>
            <a:r>
              <a:rPr lang="en-US" dirty="0">
                <a:solidFill>
                  <a:srgbClr val="0070C0"/>
                </a:solidFill>
              </a:rPr>
              <a:t>B. Read the information. What kinds of vacations do you like?</a:t>
            </a:r>
          </a:p>
        </p:txBody>
      </p:sp>
      <p:sp>
        <p:nvSpPr>
          <p:cNvPr id="3" name="Content Placeholder 2">
            <a:extLst>
              <a:ext uri="{FF2B5EF4-FFF2-40B4-BE49-F238E27FC236}">
                <a16:creationId xmlns:a16="http://schemas.microsoft.com/office/drawing/2014/main" id="{7EE85492-B71F-4224-9305-37225FA3FB57}"/>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4DB2560-3DCB-436F-809C-714FE848801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655241" y="2286000"/>
            <a:ext cx="11134876" cy="3630797"/>
          </a:xfrm>
          <a:prstGeom prst="rect">
            <a:avLst/>
          </a:prstGeom>
        </p:spPr>
      </p:pic>
    </p:spTree>
    <p:extLst>
      <p:ext uri="{BB962C8B-B14F-4D97-AF65-F5344CB8AC3E}">
        <p14:creationId xmlns:p14="http://schemas.microsoft.com/office/powerpoint/2010/main" val="1633695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124E6-5027-4B31-9FFB-28A57425A93F}"/>
              </a:ext>
            </a:extLst>
          </p:cNvPr>
          <p:cNvSpPr>
            <a:spLocks noGrp="1"/>
          </p:cNvSpPr>
          <p:nvPr>
            <p:ph type="title"/>
          </p:nvPr>
        </p:nvSpPr>
        <p:spPr>
          <a:xfrm>
            <a:off x="1146048" y="229616"/>
            <a:ext cx="9720072" cy="1499616"/>
          </a:xfrm>
        </p:spPr>
        <p:txBody>
          <a:bodyPr/>
          <a:lstStyle/>
          <a:p>
            <a:r>
              <a:rPr lang="en-GB" dirty="0">
                <a:solidFill>
                  <a:srgbClr val="0070C0"/>
                </a:solidFill>
              </a:rPr>
              <a:t>Suggestion </a:t>
            </a:r>
            <a:endParaRPr lang="en-US" dirty="0">
              <a:solidFill>
                <a:srgbClr val="0070C0"/>
              </a:solidFill>
            </a:endParaRPr>
          </a:p>
        </p:txBody>
      </p:sp>
      <p:sp>
        <p:nvSpPr>
          <p:cNvPr id="3" name="Content Placeholder 2">
            <a:extLst>
              <a:ext uri="{FF2B5EF4-FFF2-40B4-BE49-F238E27FC236}">
                <a16:creationId xmlns:a16="http://schemas.microsoft.com/office/drawing/2014/main" id="{89617C21-3152-48A6-9FBB-EC5689DCEF21}"/>
              </a:ext>
            </a:extLst>
          </p:cNvPr>
          <p:cNvSpPr>
            <a:spLocks noGrp="1"/>
          </p:cNvSpPr>
          <p:nvPr>
            <p:ph idx="1"/>
          </p:nvPr>
        </p:nvSpPr>
        <p:spPr>
          <a:xfrm>
            <a:off x="1024128" y="1432560"/>
            <a:ext cx="10355072" cy="5608320"/>
          </a:xfrm>
        </p:spPr>
        <p:txBody>
          <a:bodyPr>
            <a:normAutofit fontScale="85000" lnSpcReduction="10000"/>
          </a:bodyPr>
          <a:lstStyle/>
          <a:p>
            <a:pPr algn="just">
              <a:lnSpc>
                <a:spcPct val="134000"/>
              </a:lnSpc>
            </a:pPr>
            <a:r>
              <a:rPr lang="en-US" b="0" i="0" dirty="0">
                <a:solidFill>
                  <a:srgbClr val="333333"/>
                </a:solidFill>
                <a:effectLst/>
                <a:latin typeface="Roboto" panose="02000000000000000000" pitchFamily="2" charset="0"/>
              </a:rPr>
              <a:t>Personally, I would like to try an adventure vacation. I find the idea of trying out exciting sports and activities like hiking, rafting, or scuba diving to be thrilling and exhilarating. It would be an excellent opportunity to step out of my comfort zone and push myself to try new things. I imagine having amazing experiences that I can share with my friends and family.</a:t>
            </a:r>
          </a:p>
          <a:p>
            <a:pPr algn="just">
              <a:lnSpc>
                <a:spcPct val="134000"/>
              </a:lnSpc>
            </a:pPr>
            <a:r>
              <a:rPr lang="en-US" b="0" i="0" dirty="0">
                <a:solidFill>
                  <a:srgbClr val="333333"/>
                </a:solidFill>
                <a:effectLst/>
                <a:latin typeface="Roboto" panose="02000000000000000000" pitchFamily="2" charset="0"/>
              </a:rPr>
              <a:t>If I were to choose, I would prefer a relaxing vacation. Going to a peaceful and beautiful place where I can rest, unwind, and appreciate nature sounds like a perfect getaway. It would be an excellent opportunity to disconnect from the fast-paced routine of daily life and recharge my batteries. I would love to sleep late, read books, listen to music, and take in the scenery.</a:t>
            </a:r>
          </a:p>
          <a:p>
            <a:pPr algn="just">
              <a:lnSpc>
                <a:spcPct val="134000"/>
              </a:lnSpc>
            </a:pPr>
            <a:r>
              <a:rPr lang="en-US" b="0" i="0" dirty="0">
                <a:solidFill>
                  <a:srgbClr val="333333"/>
                </a:solidFill>
                <a:effectLst/>
                <a:latin typeface="Roboto" panose="02000000000000000000" pitchFamily="2" charset="0"/>
              </a:rPr>
              <a:t>Personally, I would prefer a learning vacation. I love learning new things, so going to a place where I can learn a new skill, like art or music, would be very exciting for me. I would also enjoy taking a class in a subject that interests me, such as history or philosophy. It would be an excellent opportunity to expand my knowledge and engage in intellectual pursuits while also having the chance to explore a new place.</a:t>
            </a:r>
          </a:p>
        </p:txBody>
      </p:sp>
    </p:spTree>
    <p:extLst>
      <p:ext uri="{BB962C8B-B14F-4D97-AF65-F5344CB8AC3E}">
        <p14:creationId xmlns:p14="http://schemas.microsoft.com/office/powerpoint/2010/main" val="195073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73A35-96B0-421C-8B1E-0ADDCB6CB49A}"/>
              </a:ext>
            </a:extLst>
          </p:cNvPr>
          <p:cNvSpPr>
            <a:spLocks noGrp="1"/>
          </p:cNvSpPr>
          <p:nvPr>
            <p:ph type="title"/>
          </p:nvPr>
        </p:nvSpPr>
        <p:spPr/>
        <p:txBody>
          <a:bodyPr>
            <a:normAutofit fontScale="90000"/>
          </a:bodyPr>
          <a:lstStyle/>
          <a:p>
            <a:pPr algn="just"/>
            <a:r>
              <a:rPr lang="en-US" dirty="0">
                <a:solidFill>
                  <a:srgbClr val="0070C0"/>
                </a:solidFill>
              </a:rPr>
              <a:t>C. Listen to three people talking about their vacations. Which country is each person going to?</a:t>
            </a:r>
          </a:p>
        </p:txBody>
      </p:sp>
      <p:sp>
        <p:nvSpPr>
          <p:cNvPr id="3" name="Content Placeholder 2">
            <a:extLst>
              <a:ext uri="{FF2B5EF4-FFF2-40B4-BE49-F238E27FC236}">
                <a16:creationId xmlns:a16="http://schemas.microsoft.com/office/drawing/2014/main" id="{B66E1183-F1EA-4630-A729-185B3692320C}"/>
              </a:ext>
            </a:extLst>
          </p:cNvPr>
          <p:cNvSpPr>
            <a:spLocks noGrp="1"/>
          </p:cNvSpPr>
          <p:nvPr>
            <p:ph idx="1"/>
          </p:nvPr>
        </p:nvSpPr>
        <p:spPr/>
        <p:txBody>
          <a:bodyPr>
            <a:normAutofit/>
          </a:bodyPr>
          <a:lstStyle/>
          <a:p>
            <a:r>
              <a:rPr lang="en-US" sz="3600" b="1" dirty="0"/>
              <a:t>Carla: __________________</a:t>
            </a:r>
          </a:p>
          <a:p>
            <a:endParaRPr lang="en-US" sz="3600" dirty="0"/>
          </a:p>
          <a:p>
            <a:r>
              <a:rPr lang="en-US" sz="3600" b="1" dirty="0"/>
              <a:t>Marcus: __________________</a:t>
            </a:r>
          </a:p>
        </p:txBody>
      </p:sp>
      <p:sp>
        <p:nvSpPr>
          <p:cNvPr id="4" name="TextBox 3">
            <a:extLst>
              <a:ext uri="{FF2B5EF4-FFF2-40B4-BE49-F238E27FC236}">
                <a16:creationId xmlns:a16="http://schemas.microsoft.com/office/drawing/2014/main" id="{496E0993-28EB-4BCD-927E-77E73D1C5825}"/>
              </a:ext>
            </a:extLst>
          </p:cNvPr>
          <p:cNvSpPr txBox="1"/>
          <p:nvPr/>
        </p:nvSpPr>
        <p:spPr>
          <a:xfrm>
            <a:off x="3505200" y="2086864"/>
            <a:ext cx="3688080" cy="646331"/>
          </a:xfrm>
          <a:prstGeom prst="rect">
            <a:avLst/>
          </a:prstGeom>
          <a:noFill/>
        </p:spPr>
        <p:txBody>
          <a:bodyPr wrap="square" rtlCol="0">
            <a:spAutoFit/>
          </a:bodyPr>
          <a:lstStyle/>
          <a:p>
            <a:r>
              <a:rPr lang="en-GB" sz="3600" dirty="0">
                <a:solidFill>
                  <a:srgbClr val="FF0000"/>
                </a:solidFill>
              </a:rPr>
              <a:t>Italy </a:t>
            </a:r>
            <a:endParaRPr lang="en-US" sz="3600" dirty="0">
              <a:solidFill>
                <a:srgbClr val="FF0000"/>
              </a:solidFill>
            </a:endParaRPr>
          </a:p>
        </p:txBody>
      </p:sp>
      <p:sp>
        <p:nvSpPr>
          <p:cNvPr id="5" name="TextBox 4">
            <a:extLst>
              <a:ext uri="{FF2B5EF4-FFF2-40B4-BE49-F238E27FC236}">
                <a16:creationId xmlns:a16="http://schemas.microsoft.com/office/drawing/2014/main" id="{D70F72BB-CA84-4405-8854-C998E52BB56E}"/>
              </a:ext>
            </a:extLst>
          </p:cNvPr>
          <p:cNvSpPr txBox="1"/>
          <p:nvPr/>
        </p:nvSpPr>
        <p:spPr>
          <a:xfrm>
            <a:off x="3505200" y="3478475"/>
            <a:ext cx="3688080" cy="646331"/>
          </a:xfrm>
          <a:prstGeom prst="rect">
            <a:avLst/>
          </a:prstGeom>
          <a:noFill/>
        </p:spPr>
        <p:txBody>
          <a:bodyPr wrap="square" rtlCol="0">
            <a:spAutoFit/>
          </a:bodyPr>
          <a:lstStyle/>
          <a:p>
            <a:r>
              <a:rPr lang="en-GB" sz="3600" dirty="0">
                <a:solidFill>
                  <a:srgbClr val="FF0000"/>
                </a:solidFill>
              </a:rPr>
              <a:t>Thailand</a:t>
            </a:r>
            <a:endParaRPr lang="en-US" sz="3600" dirty="0">
              <a:solidFill>
                <a:srgbClr val="FF0000"/>
              </a:solidFill>
            </a:endParaRPr>
          </a:p>
        </p:txBody>
      </p:sp>
      <p:pic>
        <p:nvPicPr>
          <p:cNvPr id="6" name="enw_sb02_u10_050">
            <a:hlinkClick r:id="" action="ppaction://media"/>
            <a:extLst>
              <a:ext uri="{FF2B5EF4-FFF2-40B4-BE49-F238E27FC236}">
                <a16:creationId xmlns:a16="http://schemas.microsoft.com/office/drawing/2014/main" id="{0A0A63E5-838B-4AE4-A5E5-D888906C313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67440" y="279400"/>
            <a:ext cx="675640" cy="675640"/>
          </a:xfrm>
          <a:prstGeom prst="rect">
            <a:avLst/>
          </a:prstGeom>
        </p:spPr>
      </p:pic>
    </p:spTree>
    <p:extLst>
      <p:ext uri="{BB962C8B-B14F-4D97-AF65-F5344CB8AC3E}">
        <p14:creationId xmlns:p14="http://schemas.microsoft.com/office/powerpoint/2010/main" val="2354065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9419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F0A89-1E54-49A7-8F78-A4DF64920A10}"/>
              </a:ext>
            </a:extLst>
          </p:cNvPr>
          <p:cNvSpPr>
            <a:spLocks noGrp="1"/>
          </p:cNvSpPr>
          <p:nvPr>
            <p:ph type="title"/>
          </p:nvPr>
        </p:nvSpPr>
        <p:spPr/>
        <p:txBody>
          <a:bodyPr/>
          <a:lstStyle/>
          <a:p>
            <a:r>
              <a:rPr lang="en-US" dirty="0">
                <a:solidFill>
                  <a:srgbClr val="0070C0"/>
                </a:solidFill>
              </a:rPr>
              <a:t>D. Listen again and complete the chart.</a:t>
            </a:r>
          </a:p>
        </p:txBody>
      </p:sp>
      <p:graphicFrame>
        <p:nvGraphicFramePr>
          <p:cNvPr id="4" name="Content Placeholder 3">
            <a:extLst>
              <a:ext uri="{FF2B5EF4-FFF2-40B4-BE49-F238E27FC236}">
                <a16:creationId xmlns:a16="http://schemas.microsoft.com/office/drawing/2014/main" id="{4A69BCEE-593B-4B4A-9B8F-E327E560BAD4}"/>
              </a:ext>
            </a:extLst>
          </p:cNvPr>
          <p:cNvGraphicFramePr>
            <a:graphicFrameLocks noGrp="1"/>
          </p:cNvGraphicFramePr>
          <p:nvPr>
            <p:ph idx="1"/>
            <p:extLst>
              <p:ext uri="{D42A27DB-BD31-4B8C-83A1-F6EECF244321}">
                <p14:modId xmlns:p14="http://schemas.microsoft.com/office/powerpoint/2010/main" val="4116035204"/>
              </p:ext>
            </p:extLst>
          </p:nvPr>
        </p:nvGraphicFramePr>
        <p:xfrm>
          <a:off x="1024128" y="2084832"/>
          <a:ext cx="10812273" cy="4607560"/>
        </p:xfrm>
        <a:graphic>
          <a:graphicData uri="http://schemas.openxmlformats.org/drawingml/2006/table">
            <a:tbl>
              <a:tblPr/>
              <a:tblGrid>
                <a:gridCol w="1700096">
                  <a:extLst>
                    <a:ext uri="{9D8B030D-6E8A-4147-A177-3AD203B41FA5}">
                      <a16:colId xmlns:a16="http://schemas.microsoft.com/office/drawing/2014/main" val="4105778762"/>
                    </a:ext>
                  </a:extLst>
                </a:gridCol>
                <a:gridCol w="3585136">
                  <a:extLst>
                    <a:ext uri="{9D8B030D-6E8A-4147-A177-3AD203B41FA5}">
                      <a16:colId xmlns:a16="http://schemas.microsoft.com/office/drawing/2014/main" val="3582838563"/>
                    </a:ext>
                  </a:extLst>
                </a:gridCol>
                <a:gridCol w="5527041">
                  <a:extLst>
                    <a:ext uri="{9D8B030D-6E8A-4147-A177-3AD203B41FA5}">
                      <a16:colId xmlns:a16="http://schemas.microsoft.com/office/drawing/2014/main" val="1214278142"/>
                    </a:ext>
                  </a:extLst>
                </a:gridCol>
              </a:tblGrid>
              <a:tr h="709168">
                <a:tc>
                  <a:txBody>
                    <a:bodyPr/>
                    <a:lstStyle/>
                    <a:p>
                      <a:pPr algn="ctr" rtl="0" fontAlgn="t"/>
                      <a:br>
                        <a:rPr lang="en-US" sz="3200" b="1" dirty="0">
                          <a:effectLst/>
                        </a:rPr>
                      </a:br>
                      <a:endParaRPr lang="en-US" sz="3200" dirty="0">
                        <a:effectLst/>
                      </a:endParaRPr>
                    </a:p>
                  </a:txBody>
                  <a:tcPr marL="31750" marR="31750" marT="31750" marB="31750">
                    <a:lnL w="12700" cap="flat" cmpd="sng" algn="ctr">
                      <a:solidFill>
                        <a:srgbClr val="30B73F"/>
                      </a:solidFill>
                      <a:prstDash val="solid"/>
                      <a:round/>
                      <a:headEnd type="none" w="med" len="med"/>
                      <a:tailEnd type="none" w="med" len="med"/>
                    </a:lnL>
                    <a:lnR w="12700" cap="flat" cmpd="sng" algn="ctr">
                      <a:solidFill>
                        <a:srgbClr val="30B73F"/>
                      </a:solidFill>
                      <a:prstDash val="solid"/>
                      <a:round/>
                      <a:headEnd type="none" w="med" len="med"/>
                      <a:tailEnd type="none" w="med" len="med"/>
                    </a:lnR>
                    <a:lnT w="12700" cap="flat" cmpd="sng" algn="ctr">
                      <a:solidFill>
                        <a:srgbClr val="30B73F"/>
                      </a:solidFill>
                      <a:prstDash val="solid"/>
                      <a:round/>
                      <a:headEnd type="none" w="med" len="med"/>
                      <a:tailEnd type="none" w="med" len="med"/>
                    </a:lnT>
                    <a:lnB w="12700" cap="flat" cmpd="sng" algn="ctr">
                      <a:solidFill>
                        <a:srgbClr val="B0B13F"/>
                      </a:solidFill>
                      <a:prstDash val="solid"/>
                      <a:round/>
                      <a:headEnd type="none" w="med" len="med"/>
                      <a:tailEnd type="none" w="med" len="med"/>
                    </a:lnB>
                    <a:solidFill>
                      <a:srgbClr val="FFFFFF"/>
                    </a:solidFill>
                  </a:tcPr>
                </a:tc>
                <a:tc>
                  <a:txBody>
                    <a:bodyPr/>
                    <a:lstStyle/>
                    <a:p>
                      <a:pPr algn="ctr" rtl="0" fontAlgn="t"/>
                      <a:r>
                        <a:rPr lang="en-US" sz="3200" b="1" dirty="0">
                          <a:effectLst/>
                        </a:rPr>
                        <a:t>What kind of vacation are they going to have?</a:t>
                      </a:r>
                      <a:endParaRPr lang="en-US" sz="3200" dirty="0">
                        <a:effectLst/>
                      </a:endParaRPr>
                    </a:p>
                  </a:txBody>
                  <a:tcPr marL="31750" marR="31750" marT="31750" marB="31750">
                    <a:lnL w="12700" cap="flat" cmpd="sng" algn="ctr">
                      <a:solidFill>
                        <a:srgbClr val="30B73F"/>
                      </a:solidFill>
                      <a:prstDash val="solid"/>
                      <a:round/>
                      <a:headEnd type="none" w="med" len="med"/>
                      <a:tailEnd type="none" w="med" len="med"/>
                    </a:lnL>
                    <a:lnR w="12700" cap="flat" cmpd="sng" algn="ctr">
                      <a:solidFill>
                        <a:srgbClr val="30B73F"/>
                      </a:solidFill>
                      <a:prstDash val="solid"/>
                      <a:round/>
                      <a:headEnd type="none" w="med" len="med"/>
                      <a:tailEnd type="none" w="med" len="med"/>
                    </a:lnR>
                    <a:lnT w="12700" cap="flat" cmpd="sng" algn="ctr">
                      <a:solidFill>
                        <a:srgbClr val="30B73F"/>
                      </a:solidFill>
                      <a:prstDash val="solid"/>
                      <a:round/>
                      <a:headEnd type="none" w="med" len="med"/>
                      <a:tailEnd type="none" w="med" len="med"/>
                    </a:lnT>
                    <a:lnB w="12700" cap="flat" cmpd="sng" algn="ctr">
                      <a:solidFill>
                        <a:srgbClr val="B0B13F"/>
                      </a:solidFill>
                      <a:prstDash val="solid"/>
                      <a:round/>
                      <a:headEnd type="none" w="med" len="med"/>
                      <a:tailEnd type="none" w="med" len="med"/>
                    </a:lnB>
                    <a:solidFill>
                      <a:srgbClr val="FF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effectLst/>
                        </a:rPr>
                        <a:t>What activities are they going to do?</a:t>
                      </a:r>
                      <a:endParaRPr lang="en-US" sz="3200" dirty="0">
                        <a:effectLst/>
                      </a:endParaRPr>
                    </a:p>
                    <a:p>
                      <a:endParaRPr lang="en-US" sz="3200" dirty="0"/>
                    </a:p>
                  </a:txBody>
                  <a:tcPr>
                    <a:lnL w="12700" cap="flat" cmpd="sng" algn="ctr">
                      <a:solidFill>
                        <a:srgbClr val="30B73F"/>
                      </a:solidFill>
                      <a:prstDash val="solid"/>
                      <a:round/>
                      <a:headEnd type="none" w="med" len="med"/>
                      <a:tailEnd type="none" w="med" len="med"/>
                    </a:lnL>
                    <a:lnB w="12700" cap="flat" cmpd="sng" algn="ctr">
                      <a:solidFill>
                        <a:srgbClr val="B0B13F"/>
                      </a:solidFill>
                      <a:prstDash val="solid"/>
                      <a:round/>
                      <a:headEnd type="none" w="med" len="med"/>
                      <a:tailEnd type="none" w="med" len="med"/>
                    </a:lnB>
                  </a:tcPr>
                </a:tc>
                <a:extLst>
                  <a:ext uri="{0D108BD9-81ED-4DB2-BD59-A6C34878D82A}">
                    <a16:rowId xmlns:a16="http://schemas.microsoft.com/office/drawing/2014/main" val="787636096"/>
                  </a:ext>
                </a:extLst>
              </a:tr>
              <a:tr h="0">
                <a:tc>
                  <a:txBody>
                    <a:bodyPr/>
                    <a:lstStyle/>
                    <a:p>
                      <a:pPr algn="ctr" rtl="0" fontAlgn="t"/>
                      <a:r>
                        <a:rPr lang="en-US" sz="3200" b="1">
                          <a:effectLst/>
                        </a:rPr>
                        <a:t>Caria</a:t>
                      </a:r>
                      <a:endParaRPr lang="en-US" sz="3200">
                        <a:effectLst/>
                      </a:endParaRPr>
                    </a:p>
                  </a:txBody>
                  <a:tcPr marL="31750" marR="31750" marT="31750" marB="31750">
                    <a:lnL w="12700" cap="flat" cmpd="sng" algn="ctr">
                      <a:solidFill>
                        <a:srgbClr val="B0B13F"/>
                      </a:solidFill>
                      <a:prstDash val="solid"/>
                      <a:round/>
                      <a:headEnd type="none" w="med" len="med"/>
                      <a:tailEnd type="none" w="med" len="med"/>
                    </a:lnL>
                    <a:lnR w="12700" cap="flat" cmpd="sng" algn="ctr">
                      <a:solidFill>
                        <a:srgbClr val="B0B13F"/>
                      </a:solidFill>
                      <a:prstDash val="solid"/>
                      <a:round/>
                      <a:headEnd type="none" w="med" len="med"/>
                      <a:tailEnd type="none" w="med" len="med"/>
                    </a:lnR>
                    <a:lnT w="12700" cap="flat" cmpd="sng" algn="ctr">
                      <a:solidFill>
                        <a:srgbClr val="B0B13F"/>
                      </a:solidFill>
                      <a:prstDash val="solid"/>
                      <a:round/>
                      <a:headEnd type="none" w="med" len="med"/>
                      <a:tailEnd type="none" w="med" len="med"/>
                    </a:lnT>
                    <a:lnB w="12700" cap="flat" cmpd="sng" algn="ctr">
                      <a:solidFill>
                        <a:srgbClr val="D0B53F"/>
                      </a:solidFill>
                      <a:prstDash val="solid"/>
                      <a:round/>
                      <a:headEnd type="none" w="med" len="med"/>
                      <a:tailEnd type="none" w="med" len="med"/>
                    </a:lnB>
                    <a:solidFill>
                      <a:srgbClr val="FFFFFF"/>
                    </a:solidFill>
                  </a:tcPr>
                </a:tc>
                <a:tc>
                  <a:txBody>
                    <a:bodyPr/>
                    <a:lstStyle/>
                    <a:p>
                      <a:pPr fontAlgn="t"/>
                      <a:r>
                        <a:rPr lang="en-US" sz="3200" dirty="0">
                          <a:effectLst/>
                        </a:rPr>
                        <a:t> </a:t>
                      </a:r>
                    </a:p>
                    <a:p>
                      <a:pPr fontAlgn="t"/>
                      <a:endParaRPr lang="en-US" sz="3200" dirty="0">
                        <a:effectLst/>
                      </a:endParaRPr>
                    </a:p>
                  </a:txBody>
                  <a:tcPr marL="31750" marR="31750" marT="31750" marB="31750">
                    <a:lnL w="12700" cap="flat" cmpd="sng" algn="ctr">
                      <a:solidFill>
                        <a:srgbClr val="B0B13F"/>
                      </a:solidFill>
                      <a:prstDash val="solid"/>
                      <a:round/>
                      <a:headEnd type="none" w="med" len="med"/>
                      <a:tailEnd type="none" w="med" len="med"/>
                    </a:lnL>
                    <a:lnR w="12700" cap="flat" cmpd="sng" algn="ctr">
                      <a:solidFill>
                        <a:srgbClr val="B0B13F"/>
                      </a:solidFill>
                      <a:prstDash val="solid"/>
                      <a:round/>
                      <a:headEnd type="none" w="med" len="med"/>
                      <a:tailEnd type="none" w="med" len="med"/>
                    </a:lnR>
                    <a:lnT w="12700" cap="flat" cmpd="sng" algn="ctr">
                      <a:solidFill>
                        <a:srgbClr val="B0B13F"/>
                      </a:solidFill>
                      <a:prstDash val="solid"/>
                      <a:round/>
                      <a:headEnd type="none" w="med" len="med"/>
                      <a:tailEnd type="none" w="med" len="med"/>
                    </a:lnT>
                    <a:lnB w="12700" cap="flat" cmpd="sng" algn="ctr">
                      <a:solidFill>
                        <a:srgbClr val="D0B53F"/>
                      </a:solidFill>
                      <a:prstDash val="solid"/>
                      <a:round/>
                      <a:headEnd type="none" w="med" len="med"/>
                      <a:tailEnd type="none" w="med" len="med"/>
                    </a:lnB>
                    <a:solidFill>
                      <a:srgbClr val="FFFFFF"/>
                    </a:solidFill>
                  </a:tcPr>
                </a:tc>
                <a:tc>
                  <a:txBody>
                    <a:bodyPr/>
                    <a:lstStyle/>
                    <a:p>
                      <a:pPr fontAlgn="t"/>
                      <a:r>
                        <a:rPr lang="en-US" sz="3200" dirty="0">
                          <a:effectLst/>
                        </a:rPr>
                        <a:t> </a:t>
                      </a:r>
                    </a:p>
                  </a:txBody>
                  <a:tcPr marL="31750" marR="31750" marT="31750" marB="31750">
                    <a:lnL w="12700" cap="flat" cmpd="sng" algn="ctr">
                      <a:solidFill>
                        <a:srgbClr val="B0B13F"/>
                      </a:solidFill>
                      <a:prstDash val="solid"/>
                      <a:round/>
                      <a:headEnd type="none" w="med" len="med"/>
                      <a:tailEnd type="none" w="med" len="med"/>
                    </a:lnL>
                    <a:lnR w="12700" cap="flat" cmpd="sng" algn="ctr">
                      <a:solidFill>
                        <a:srgbClr val="B0B13F"/>
                      </a:solidFill>
                      <a:prstDash val="solid"/>
                      <a:round/>
                      <a:headEnd type="none" w="med" len="med"/>
                      <a:tailEnd type="none" w="med" len="med"/>
                    </a:lnR>
                    <a:lnT w="12700" cap="flat" cmpd="sng" algn="ctr">
                      <a:solidFill>
                        <a:srgbClr val="B0B13F"/>
                      </a:solidFill>
                      <a:prstDash val="solid"/>
                      <a:round/>
                      <a:headEnd type="none" w="med" len="med"/>
                      <a:tailEnd type="none" w="med" len="med"/>
                    </a:lnT>
                    <a:lnB w="12700" cap="flat" cmpd="sng" algn="ctr">
                      <a:solidFill>
                        <a:srgbClr val="D0B53F"/>
                      </a:solidFill>
                      <a:prstDash val="solid"/>
                      <a:round/>
                      <a:headEnd type="none" w="med" len="med"/>
                      <a:tailEnd type="none" w="med" len="med"/>
                    </a:lnB>
                    <a:solidFill>
                      <a:srgbClr val="FFFFFF"/>
                    </a:solidFill>
                  </a:tcPr>
                </a:tc>
                <a:extLst>
                  <a:ext uri="{0D108BD9-81ED-4DB2-BD59-A6C34878D82A}">
                    <a16:rowId xmlns:a16="http://schemas.microsoft.com/office/drawing/2014/main" val="1109803627"/>
                  </a:ext>
                </a:extLst>
              </a:tr>
              <a:tr h="934362">
                <a:tc>
                  <a:txBody>
                    <a:bodyPr/>
                    <a:lstStyle/>
                    <a:p>
                      <a:pPr algn="ctr" rtl="0" fontAlgn="t"/>
                      <a:r>
                        <a:rPr lang="en-US" sz="3200" b="1">
                          <a:effectLst/>
                        </a:rPr>
                        <a:t>Marcus</a:t>
                      </a:r>
                      <a:endParaRPr lang="en-US" sz="3200">
                        <a:effectLst/>
                      </a:endParaRPr>
                    </a:p>
                  </a:txBody>
                  <a:tcPr marL="31750" marR="31750" marT="31750" marB="31750">
                    <a:lnL w="12700" cap="flat" cmpd="sng" algn="ctr">
                      <a:solidFill>
                        <a:srgbClr val="D0B53F"/>
                      </a:solidFill>
                      <a:prstDash val="solid"/>
                      <a:round/>
                      <a:headEnd type="none" w="med" len="med"/>
                      <a:tailEnd type="none" w="med" len="med"/>
                    </a:lnL>
                    <a:lnR w="12700" cap="flat" cmpd="sng" algn="ctr">
                      <a:solidFill>
                        <a:srgbClr val="D0B53F"/>
                      </a:solidFill>
                      <a:prstDash val="solid"/>
                      <a:round/>
                      <a:headEnd type="none" w="med" len="med"/>
                      <a:tailEnd type="none" w="med" len="med"/>
                    </a:lnR>
                    <a:lnT w="12700" cap="flat" cmpd="sng" algn="ctr">
                      <a:solidFill>
                        <a:srgbClr val="D0B53F"/>
                      </a:solidFill>
                      <a:prstDash val="solid"/>
                      <a:round/>
                      <a:headEnd type="none" w="med" len="med"/>
                      <a:tailEnd type="none" w="med" len="med"/>
                    </a:lnT>
                    <a:lnB w="12700" cap="flat" cmpd="sng" algn="ctr">
                      <a:solidFill>
                        <a:srgbClr val="D0B53F"/>
                      </a:solidFill>
                      <a:prstDash val="solid"/>
                      <a:round/>
                      <a:headEnd type="none" w="med" len="med"/>
                      <a:tailEnd type="none" w="med" len="med"/>
                    </a:lnB>
                    <a:solidFill>
                      <a:srgbClr val="FFFFFF"/>
                    </a:solidFill>
                  </a:tcPr>
                </a:tc>
                <a:tc>
                  <a:txBody>
                    <a:bodyPr/>
                    <a:lstStyle/>
                    <a:p>
                      <a:pPr fontAlgn="t"/>
                      <a:r>
                        <a:rPr lang="en-US" sz="3200" dirty="0">
                          <a:effectLst/>
                        </a:rPr>
                        <a:t> </a:t>
                      </a:r>
                    </a:p>
                    <a:p>
                      <a:pPr fontAlgn="t"/>
                      <a:endParaRPr lang="en-US" sz="3200" dirty="0">
                        <a:effectLst/>
                      </a:endParaRPr>
                    </a:p>
                    <a:p>
                      <a:pPr fontAlgn="t"/>
                      <a:endParaRPr lang="en-US" sz="3200" dirty="0">
                        <a:effectLst/>
                      </a:endParaRPr>
                    </a:p>
                    <a:p>
                      <a:pPr fontAlgn="t"/>
                      <a:endParaRPr lang="en-US" sz="3200" dirty="0">
                        <a:effectLst/>
                      </a:endParaRPr>
                    </a:p>
                  </a:txBody>
                  <a:tcPr marL="31750" marR="31750" marT="31750" marB="31750">
                    <a:lnL w="12700" cap="flat" cmpd="sng" algn="ctr">
                      <a:solidFill>
                        <a:srgbClr val="D0B53F"/>
                      </a:solidFill>
                      <a:prstDash val="solid"/>
                      <a:round/>
                      <a:headEnd type="none" w="med" len="med"/>
                      <a:tailEnd type="none" w="med" len="med"/>
                    </a:lnL>
                    <a:lnR w="12700" cap="flat" cmpd="sng" algn="ctr">
                      <a:solidFill>
                        <a:srgbClr val="D0B53F"/>
                      </a:solidFill>
                      <a:prstDash val="solid"/>
                      <a:round/>
                      <a:headEnd type="none" w="med" len="med"/>
                      <a:tailEnd type="none" w="med" len="med"/>
                    </a:lnR>
                    <a:lnT w="12700" cap="flat" cmpd="sng" algn="ctr">
                      <a:solidFill>
                        <a:srgbClr val="D0B53F"/>
                      </a:solidFill>
                      <a:prstDash val="solid"/>
                      <a:round/>
                      <a:headEnd type="none" w="med" len="med"/>
                      <a:tailEnd type="none" w="med" len="med"/>
                    </a:lnT>
                    <a:lnB w="12700" cap="flat" cmpd="sng" algn="ctr">
                      <a:solidFill>
                        <a:srgbClr val="D0B53F"/>
                      </a:solidFill>
                      <a:prstDash val="solid"/>
                      <a:round/>
                      <a:headEnd type="none" w="med" len="med"/>
                      <a:tailEnd type="none" w="med" len="med"/>
                    </a:lnB>
                    <a:solidFill>
                      <a:srgbClr val="FFFFFF"/>
                    </a:solidFill>
                  </a:tcPr>
                </a:tc>
                <a:tc>
                  <a:txBody>
                    <a:bodyPr/>
                    <a:lstStyle/>
                    <a:p>
                      <a:pPr fontAlgn="t"/>
                      <a:r>
                        <a:rPr lang="en-US" sz="3200" dirty="0">
                          <a:effectLst/>
                        </a:rPr>
                        <a:t> </a:t>
                      </a:r>
                    </a:p>
                  </a:txBody>
                  <a:tcPr marL="31750" marR="31750" marT="31750" marB="31750">
                    <a:lnL w="12700" cap="flat" cmpd="sng" algn="ctr">
                      <a:solidFill>
                        <a:srgbClr val="D0B53F"/>
                      </a:solidFill>
                      <a:prstDash val="solid"/>
                      <a:round/>
                      <a:headEnd type="none" w="med" len="med"/>
                      <a:tailEnd type="none" w="med" len="med"/>
                    </a:lnL>
                    <a:lnR w="12700" cap="flat" cmpd="sng" algn="ctr">
                      <a:solidFill>
                        <a:srgbClr val="D0B53F"/>
                      </a:solidFill>
                      <a:prstDash val="solid"/>
                      <a:round/>
                      <a:headEnd type="none" w="med" len="med"/>
                      <a:tailEnd type="none" w="med" len="med"/>
                    </a:lnR>
                    <a:lnT w="12700" cap="flat" cmpd="sng" algn="ctr">
                      <a:solidFill>
                        <a:srgbClr val="D0B53F"/>
                      </a:solidFill>
                      <a:prstDash val="solid"/>
                      <a:round/>
                      <a:headEnd type="none" w="med" len="med"/>
                      <a:tailEnd type="none" w="med" len="med"/>
                    </a:lnT>
                    <a:lnB w="12700" cap="flat" cmpd="sng" algn="ctr">
                      <a:solidFill>
                        <a:srgbClr val="D0B53F"/>
                      </a:solidFill>
                      <a:prstDash val="solid"/>
                      <a:round/>
                      <a:headEnd type="none" w="med" len="med"/>
                      <a:tailEnd type="none" w="med" len="med"/>
                    </a:lnB>
                    <a:solidFill>
                      <a:srgbClr val="FFFFFF"/>
                    </a:solidFill>
                  </a:tcPr>
                </a:tc>
                <a:extLst>
                  <a:ext uri="{0D108BD9-81ED-4DB2-BD59-A6C34878D82A}">
                    <a16:rowId xmlns:a16="http://schemas.microsoft.com/office/drawing/2014/main" val="1785012886"/>
                  </a:ext>
                </a:extLst>
              </a:tr>
            </a:tbl>
          </a:graphicData>
        </a:graphic>
      </p:graphicFrame>
      <p:sp>
        <p:nvSpPr>
          <p:cNvPr id="5" name="TextBox 4">
            <a:extLst>
              <a:ext uri="{FF2B5EF4-FFF2-40B4-BE49-F238E27FC236}">
                <a16:creationId xmlns:a16="http://schemas.microsoft.com/office/drawing/2014/main" id="{3BEB5A85-2D24-48F8-9BA9-C999D8946729}"/>
              </a:ext>
            </a:extLst>
          </p:cNvPr>
          <p:cNvSpPr txBox="1"/>
          <p:nvPr/>
        </p:nvSpPr>
        <p:spPr>
          <a:xfrm>
            <a:off x="3840480" y="3875024"/>
            <a:ext cx="3688080" cy="646331"/>
          </a:xfrm>
          <a:prstGeom prst="rect">
            <a:avLst/>
          </a:prstGeom>
          <a:noFill/>
        </p:spPr>
        <p:txBody>
          <a:bodyPr wrap="square" rtlCol="0">
            <a:spAutoFit/>
          </a:bodyPr>
          <a:lstStyle/>
          <a:p>
            <a:r>
              <a:rPr lang="en-GB" sz="3600" dirty="0">
                <a:solidFill>
                  <a:srgbClr val="FF0000"/>
                </a:solidFill>
              </a:rPr>
              <a:t>learning</a:t>
            </a:r>
            <a:endParaRPr lang="en-US" sz="3600" dirty="0">
              <a:solidFill>
                <a:srgbClr val="FF0000"/>
              </a:solidFill>
            </a:endParaRPr>
          </a:p>
        </p:txBody>
      </p:sp>
      <p:sp>
        <p:nvSpPr>
          <p:cNvPr id="6" name="TextBox 5">
            <a:extLst>
              <a:ext uri="{FF2B5EF4-FFF2-40B4-BE49-F238E27FC236}">
                <a16:creationId xmlns:a16="http://schemas.microsoft.com/office/drawing/2014/main" id="{149BE9F8-6C63-498E-A27D-27D33A42E369}"/>
              </a:ext>
            </a:extLst>
          </p:cNvPr>
          <p:cNvSpPr txBox="1"/>
          <p:nvPr/>
        </p:nvSpPr>
        <p:spPr>
          <a:xfrm>
            <a:off x="8605520" y="3742280"/>
            <a:ext cx="3688080" cy="646331"/>
          </a:xfrm>
          <a:prstGeom prst="rect">
            <a:avLst/>
          </a:prstGeom>
          <a:noFill/>
        </p:spPr>
        <p:txBody>
          <a:bodyPr wrap="square" rtlCol="0">
            <a:spAutoFit/>
          </a:bodyPr>
          <a:lstStyle/>
          <a:p>
            <a:r>
              <a:rPr lang="en-GB" sz="3600" dirty="0">
                <a:solidFill>
                  <a:srgbClr val="FF0000"/>
                </a:solidFill>
              </a:rPr>
              <a:t>cook</a:t>
            </a:r>
            <a:endParaRPr lang="en-US" sz="3600" dirty="0">
              <a:solidFill>
                <a:srgbClr val="FF0000"/>
              </a:solidFill>
            </a:endParaRPr>
          </a:p>
        </p:txBody>
      </p:sp>
      <p:sp>
        <p:nvSpPr>
          <p:cNvPr id="7" name="TextBox 6">
            <a:extLst>
              <a:ext uri="{FF2B5EF4-FFF2-40B4-BE49-F238E27FC236}">
                <a16:creationId xmlns:a16="http://schemas.microsoft.com/office/drawing/2014/main" id="{20147445-5E61-4241-8AA3-54D96C90E6C2}"/>
              </a:ext>
            </a:extLst>
          </p:cNvPr>
          <p:cNvSpPr txBox="1"/>
          <p:nvPr/>
        </p:nvSpPr>
        <p:spPr>
          <a:xfrm>
            <a:off x="3535680" y="5034476"/>
            <a:ext cx="3688080" cy="646331"/>
          </a:xfrm>
          <a:prstGeom prst="rect">
            <a:avLst/>
          </a:prstGeom>
          <a:noFill/>
        </p:spPr>
        <p:txBody>
          <a:bodyPr wrap="square" rtlCol="0">
            <a:spAutoFit/>
          </a:bodyPr>
          <a:lstStyle/>
          <a:p>
            <a:r>
              <a:rPr lang="en-GB" sz="3600" dirty="0">
                <a:solidFill>
                  <a:srgbClr val="FF0000"/>
                </a:solidFill>
              </a:rPr>
              <a:t>relaxing</a:t>
            </a:r>
            <a:endParaRPr lang="en-US" sz="3600" dirty="0">
              <a:solidFill>
                <a:srgbClr val="FF0000"/>
              </a:solidFill>
            </a:endParaRPr>
          </a:p>
        </p:txBody>
      </p:sp>
      <p:sp>
        <p:nvSpPr>
          <p:cNvPr id="8" name="TextBox 7">
            <a:extLst>
              <a:ext uri="{FF2B5EF4-FFF2-40B4-BE49-F238E27FC236}">
                <a16:creationId xmlns:a16="http://schemas.microsoft.com/office/drawing/2014/main" id="{5C64DB58-6C66-45D0-951B-08C26AEF5BA7}"/>
              </a:ext>
            </a:extLst>
          </p:cNvPr>
          <p:cNvSpPr txBox="1"/>
          <p:nvPr/>
        </p:nvSpPr>
        <p:spPr>
          <a:xfrm>
            <a:off x="6424168" y="4701417"/>
            <a:ext cx="5767832" cy="1754326"/>
          </a:xfrm>
          <a:prstGeom prst="rect">
            <a:avLst/>
          </a:prstGeom>
          <a:noFill/>
        </p:spPr>
        <p:txBody>
          <a:bodyPr wrap="square" rtlCol="0">
            <a:spAutoFit/>
          </a:bodyPr>
          <a:lstStyle/>
          <a:p>
            <a:r>
              <a:rPr lang="en-US" sz="3600" dirty="0">
                <a:solidFill>
                  <a:srgbClr val="FF0000"/>
                </a:solidFill>
              </a:rPr>
              <a:t>get up late, lie on the beach, look at the ocean, drink cold drinks, relax</a:t>
            </a:r>
          </a:p>
        </p:txBody>
      </p:sp>
      <p:pic>
        <p:nvPicPr>
          <p:cNvPr id="9" name="enw_sb02_u10_050">
            <a:hlinkClick r:id="" action="ppaction://media"/>
            <a:extLst>
              <a:ext uri="{FF2B5EF4-FFF2-40B4-BE49-F238E27FC236}">
                <a16:creationId xmlns:a16="http://schemas.microsoft.com/office/drawing/2014/main" id="{14916650-AE41-4388-A040-EE317116462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67440" y="279400"/>
            <a:ext cx="675640" cy="675640"/>
          </a:xfrm>
          <a:prstGeom prst="rect">
            <a:avLst/>
          </a:prstGeom>
        </p:spPr>
      </p:pic>
    </p:spTree>
    <p:extLst>
      <p:ext uri="{BB962C8B-B14F-4D97-AF65-F5344CB8AC3E}">
        <p14:creationId xmlns:p14="http://schemas.microsoft.com/office/powerpoint/2010/main" val="1333875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barn(inVertical)">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barn(inVertical)">
                                      <p:cBhvr>
                                        <p:cTn id="22" dur="500"/>
                                        <p:tgtEl>
                                          <p:spTgt spid="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9419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5AAD7-D79E-41BE-82E5-9A816A5E39BD}"/>
              </a:ext>
            </a:extLst>
          </p:cNvPr>
          <p:cNvSpPr>
            <a:spLocks noGrp="1"/>
          </p:cNvSpPr>
          <p:nvPr>
            <p:ph type="title"/>
          </p:nvPr>
        </p:nvSpPr>
        <p:spPr>
          <a:xfrm>
            <a:off x="1024128" y="26951"/>
            <a:ext cx="9720072" cy="1499616"/>
          </a:xfrm>
        </p:spPr>
        <p:txBody>
          <a:bodyPr/>
          <a:lstStyle/>
          <a:p>
            <a:r>
              <a:rPr lang="en-GB" dirty="0">
                <a:solidFill>
                  <a:srgbClr val="0070C0"/>
                </a:solidFill>
              </a:rPr>
              <a:t>Audio track 50</a:t>
            </a:r>
            <a:endParaRPr lang="en-US" dirty="0">
              <a:solidFill>
                <a:srgbClr val="0070C0"/>
              </a:solidFill>
            </a:endParaRPr>
          </a:p>
        </p:txBody>
      </p:sp>
      <p:sp>
        <p:nvSpPr>
          <p:cNvPr id="3" name="Content Placeholder 2">
            <a:extLst>
              <a:ext uri="{FF2B5EF4-FFF2-40B4-BE49-F238E27FC236}">
                <a16:creationId xmlns:a16="http://schemas.microsoft.com/office/drawing/2014/main" id="{F89F8897-76E2-483F-BE22-D5E16A06FA2F}"/>
              </a:ext>
            </a:extLst>
          </p:cNvPr>
          <p:cNvSpPr>
            <a:spLocks noGrp="1"/>
          </p:cNvSpPr>
          <p:nvPr>
            <p:ph idx="1"/>
          </p:nvPr>
        </p:nvSpPr>
        <p:spPr>
          <a:xfrm>
            <a:off x="1024128" y="962527"/>
            <a:ext cx="10612815" cy="5895474"/>
          </a:xfrm>
        </p:spPr>
        <p:txBody>
          <a:bodyPr>
            <a:normAutofit fontScale="92500" lnSpcReduction="10000"/>
          </a:bodyPr>
          <a:lstStyle/>
          <a:p>
            <a:pPr>
              <a:lnSpc>
                <a:spcPct val="110000"/>
              </a:lnSpc>
              <a:spcBef>
                <a:spcPts val="600"/>
              </a:spcBef>
              <a:spcAft>
                <a:spcPts val="600"/>
              </a:spcAft>
            </a:pPr>
            <a:r>
              <a:rPr lang="en-US" sz="1600" dirty="0"/>
              <a:t>Interviewer: Today’s topic is vacations, and we’re asking people about their plans for their next trip. May I have your name?</a:t>
            </a:r>
          </a:p>
          <a:p>
            <a:pPr>
              <a:lnSpc>
                <a:spcPct val="110000"/>
              </a:lnSpc>
              <a:spcBef>
                <a:spcPts val="600"/>
              </a:spcBef>
              <a:spcAft>
                <a:spcPts val="600"/>
              </a:spcAft>
            </a:pPr>
            <a:r>
              <a:rPr lang="en-US" sz="1600" dirty="0"/>
              <a:t>Carla: Carla.</a:t>
            </a:r>
          </a:p>
          <a:p>
            <a:pPr>
              <a:lnSpc>
                <a:spcPct val="110000"/>
              </a:lnSpc>
              <a:spcBef>
                <a:spcPts val="600"/>
              </a:spcBef>
              <a:spcAft>
                <a:spcPts val="600"/>
              </a:spcAft>
            </a:pPr>
            <a:r>
              <a:rPr lang="en-US" sz="1600" dirty="0"/>
              <a:t>Interviewer: And where are you going for your next vacation, Carla?</a:t>
            </a:r>
          </a:p>
          <a:p>
            <a:pPr>
              <a:lnSpc>
                <a:spcPct val="110000"/>
              </a:lnSpc>
              <a:spcBef>
                <a:spcPts val="600"/>
              </a:spcBef>
              <a:spcAft>
                <a:spcPts val="600"/>
              </a:spcAft>
            </a:pPr>
            <a:r>
              <a:rPr lang="en-US" sz="1600" dirty="0"/>
              <a:t>Carla: Well, my vacation isn’t until September, but I’m really excited already. I’m going to Italy!</a:t>
            </a:r>
          </a:p>
          <a:p>
            <a:pPr>
              <a:lnSpc>
                <a:spcPct val="110000"/>
              </a:lnSpc>
              <a:spcBef>
                <a:spcPts val="600"/>
              </a:spcBef>
              <a:spcAft>
                <a:spcPts val="600"/>
              </a:spcAft>
            </a:pPr>
            <a:r>
              <a:rPr lang="en-US" sz="1600" dirty="0"/>
              <a:t>Interviewer: So, are you planning to go sightseeing there?</a:t>
            </a:r>
          </a:p>
          <a:p>
            <a:pPr>
              <a:lnSpc>
                <a:spcPct val="110000"/>
              </a:lnSpc>
              <a:spcBef>
                <a:spcPts val="600"/>
              </a:spcBef>
              <a:spcAft>
                <a:spcPts val="600"/>
              </a:spcAft>
            </a:pPr>
            <a:r>
              <a:rPr lang="en-US" sz="1600" dirty="0"/>
              <a:t>Carla: Not really. I’m going to a cooking school there for two weeks. I just love Italian food, and I’ve always wanted to learn how to make it—not just the easy things like spaghetti. We’ll have cooking lessons every day and cook all of our meals.</a:t>
            </a:r>
          </a:p>
          <a:p>
            <a:pPr>
              <a:lnSpc>
                <a:spcPct val="110000"/>
              </a:lnSpc>
              <a:spcBef>
                <a:spcPts val="600"/>
              </a:spcBef>
              <a:spcAft>
                <a:spcPts val="600"/>
              </a:spcAft>
            </a:pPr>
            <a:r>
              <a:rPr lang="en-US" sz="1600" dirty="0"/>
              <a:t>Interviewer: Sounds like a great trip! Now let’s ask this gentleman—excuse me, what’s your name?</a:t>
            </a:r>
          </a:p>
          <a:p>
            <a:pPr>
              <a:lnSpc>
                <a:spcPct val="110000"/>
              </a:lnSpc>
              <a:spcBef>
                <a:spcPts val="600"/>
              </a:spcBef>
              <a:spcAft>
                <a:spcPts val="600"/>
              </a:spcAft>
            </a:pPr>
            <a:r>
              <a:rPr lang="en-US" sz="1600" dirty="0"/>
              <a:t>Marcus: My name’s Marcus.</a:t>
            </a:r>
          </a:p>
          <a:p>
            <a:pPr>
              <a:lnSpc>
                <a:spcPct val="110000"/>
              </a:lnSpc>
              <a:spcBef>
                <a:spcPts val="600"/>
              </a:spcBef>
              <a:spcAft>
                <a:spcPts val="600"/>
              </a:spcAft>
            </a:pPr>
            <a:r>
              <a:rPr lang="en-US" sz="1600" dirty="0"/>
              <a:t>Interviewer: Tell us, Marcus, what are your plans for your next vacation?</a:t>
            </a:r>
          </a:p>
          <a:p>
            <a:pPr>
              <a:lnSpc>
                <a:spcPct val="110000"/>
              </a:lnSpc>
              <a:spcBef>
                <a:spcPts val="600"/>
              </a:spcBef>
              <a:spcAft>
                <a:spcPts val="600"/>
              </a:spcAft>
            </a:pPr>
            <a:r>
              <a:rPr lang="en-US" sz="1600" dirty="0"/>
              <a:t>Marcus: I just talked to a travel agent and made my reservation yesterday. I’m going to spend a week in Thailand.</a:t>
            </a:r>
          </a:p>
          <a:p>
            <a:pPr>
              <a:lnSpc>
                <a:spcPct val="110000"/>
              </a:lnSpc>
              <a:spcBef>
                <a:spcPts val="600"/>
              </a:spcBef>
              <a:spcAft>
                <a:spcPts val="600"/>
              </a:spcAft>
            </a:pPr>
            <a:r>
              <a:rPr lang="en-US" sz="1600" dirty="0"/>
              <a:t>Interviewer: Thailand! Sounds great! And what are you going to do there?</a:t>
            </a:r>
          </a:p>
          <a:p>
            <a:pPr>
              <a:lnSpc>
                <a:spcPct val="110000"/>
              </a:lnSpc>
              <a:spcBef>
                <a:spcPts val="600"/>
              </a:spcBef>
              <a:spcAft>
                <a:spcPts val="600"/>
              </a:spcAft>
            </a:pPr>
            <a:r>
              <a:rPr lang="en-US" sz="1600" dirty="0"/>
              <a:t>Marcus: Nothing! I’m going to do absolutely nothing! I’m going to get up late, and lie on the beach, and look at the ocean, and drink cold drinks, and just relax. My job is really stressful, and I don’t want to run around during my vacation. One of my friends went to Thailand last year, and he said it was really peaceful, and that sounds perfect for me.</a:t>
            </a:r>
          </a:p>
          <a:p>
            <a:pPr>
              <a:lnSpc>
                <a:spcPct val="110000"/>
              </a:lnSpc>
              <a:spcBef>
                <a:spcPts val="600"/>
              </a:spcBef>
              <a:spcAft>
                <a:spcPts val="600"/>
              </a:spcAft>
            </a:pPr>
            <a:r>
              <a:rPr lang="en-US" sz="1600" dirty="0"/>
              <a:t>Interviewer: Well, we hope you have a great time.</a:t>
            </a:r>
          </a:p>
        </p:txBody>
      </p:sp>
      <p:pic>
        <p:nvPicPr>
          <p:cNvPr id="4" name="enw_sb02_u10_050">
            <a:hlinkClick r:id="" action="ppaction://media"/>
            <a:extLst>
              <a:ext uri="{FF2B5EF4-FFF2-40B4-BE49-F238E27FC236}">
                <a16:creationId xmlns:a16="http://schemas.microsoft.com/office/drawing/2014/main" id="{261CAE76-D5E2-4E7F-9F8A-ED9B5A33196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67440" y="279400"/>
            <a:ext cx="675640" cy="675640"/>
          </a:xfrm>
          <a:prstGeom prst="rect">
            <a:avLst/>
          </a:prstGeom>
        </p:spPr>
      </p:pic>
    </p:spTree>
    <p:extLst>
      <p:ext uri="{BB962C8B-B14F-4D97-AF65-F5344CB8AC3E}">
        <p14:creationId xmlns:p14="http://schemas.microsoft.com/office/powerpoint/2010/main" val="15065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19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EFB97-011C-4C0C-810C-320456A5A395}"/>
              </a:ext>
            </a:extLst>
          </p:cNvPr>
          <p:cNvSpPr>
            <a:spLocks noGrp="1"/>
          </p:cNvSpPr>
          <p:nvPr>
            <p:ph type="title"/>
          </p:nvPr>
        </p:nvSpPr>
        <p:spPr/>
        <p:txBody>
          <a:bodyPr>
            <a:normAutofit/>
          </a:bodyPr>
          <a:lstStyle/>
          <a:p>
            <a:r>
              <a:rPr lang="en-GB" b="1" dirty="0">
                <a:solidFill>
                  <a:srgbClr val="FF0000"/>
                </a:solidFill>
              </a:rPr>
              <a:t>My world – </a:t>
            </a:r>
            <a:br>
              <a:rPr lang="en-GB" dirty="0">
                <a:solidFill>
                  <a:srgbClr val="FF0000"/>
                </a:solidFill>
              </a:rPr>
            </a:br>
            <a:r>
              <a:rPr lang="en-US" sz="2000" b="1" i="0" dirty="0">
                <a:solidFill>
                  <a:srgbClr val="333333"/>
                </a:solidFill>
                <a:effectLst/>
                <a:latin typeface="Roboto" panose="02000000000000000000" pitchFamily="2" charset="0"/>
              </a:rPr>
              <a:t>Tell a partner about a recent vacation or a vacation you want to go on</a:t>
            </a:r>
            <a:endParaRPr lang="en-US" dirty="0">
              <a:solidFill>
                <a:srgbClr val="FF0000"/>
              </a:solidFill>
            </a:endParaRPr>
          </a:p>
        </p:txBody>
      </p:sp>
      <p:sp>
        <p:nvSpPr>
          <p:cNvPr id="3" name="Content Placeholder 2">
            <a:extLst>
              <a:ext uri="{FF2B5EF4-FFF2-40B4-BE49-F238E27FC236}">
                <a16:creationId xmlns:a16="http://schemas.microsoft.com/office/drawing/2014/main" id="{C7DB0493-2EAB-4B11-B507-304F3D85879C}"/>
              </a:ext>
            </a:extLst>
          </p:cNvPr>
          <p:cNvSpPr>
            <a:spLocks noGrp="1"/>
          </p:cNvSpPr>
          <p:nvPr>
            <p:ph idx="1"/>
          </p:nvPr>
        </p:nvSpPr>
        <p:spPr>
          <a:xfrm>
            <a:off x="1024128" y="1944303"/>
            <a:ext cx="10343308" cy="4745255"/>
          </a:xfrm>
        </p:spPr>
        <p:txBody>
          <a:bodyPr>
            <a:normAutofit fontScale="85000" lnSpcReduction="20000"/>
          </a:bodyPr>
          <a:lstStyle/>
          <a:p>
            <a:pPr algn="just">
              <a:lnSpc>
                <a:spcPct val="124000"/>
              </a:lnSpc>
            </a:pPr>
            <a:r>
              <a:rPr lang="en-US" b="0" i="0" dirty="0">
                <a:solidFill>
                  <a:srgbClr val="333333"/>
                </a:solidFill>
                <a:effectLst/>
                <a:latin typeface="Roboto" panose="02000000000000000000" pitchFamily="2" charset="0"/>
              </a:rPr>
              <a:t>Recently, I went on a vacation to Da Nang. It was a beautiful coastal city with long stretches of sandy beaches, clear blue waters, and stunning limestone mountains. One of the highlights of my trip was visiting the Marble Mountains, a cluster of five limestone hills that are named after the five elements of the universe. I also enjoyed exploring the old town of Hoi An, which is a UNESCO World Heritage Site known for its well-preserved architecture, traditional culture, and colorful lanterns. In addition, I had a chance to try some delicious local food, including Banh Mi and Pho.</a:t>
            </a:r>
          </a:p>
          <a:p>
            <a:pPr algn="just">
              <a:lnSpc>
                <a:spcPct val="124000"/>
              </a:lnSpc>
            </a:pPr>
            <a:r>
              <a:rPr lang="en-US" b="0" i="0" dirty="0">
                <a:solidFill>
                  <a:srgbClr val="333333"/>
                </a:solidFill>
                <a:effectLst/>
                <a:latin typeface="Roboto" panose="02000000000000000000" pitchFamily="2" charset="0"/>
              </a:rPr>
              <a:t>Alternatively, I would love to go on a vacation to </a:t>
            </a:r>
            <a:r>
              <a:rPr lang="en-US" b="0" i="0" dirty="0" err="1">
                <a:solidFill>
                  <a:srgbClr val="333333"/>
                </a:solidFill>
                <a:effectLst/>
                <a:latin typeface="Roboto" panose="02000000000000000000" pitchFamily="2" charset="0"/>
              </a:rPr>
              <a:t>Nha</a:t>
            </a:r>
            <a:r>
              <a:rPr lang="en-US" b="0" i="0" dirty="0">
                <a:solidFill>
                  <a:srgbClr val="333333"/>
                </a:solidFill>
                <a:effectLst/>
                <a:latin typeface="Roboto" panose="02000000000000000000" pitchFamily="2" charset="0"/>
              </a:rPr>
              <a:t> Trang, Vietnam in the future. </a:t>
            </a:r>
            <a:r>
              <a:rPr lang="en-US" b="0" i="0" dirty="0" err="1">
                <a:solidFill>
                  <a:srgbClr val="333333"/>
                </a:solidFill>
                <a:effectLst/>
                <a:latin typeface="Roboto" panose="02000000000000000000" pitchFamily="2" charset="0"/>
              </a:rPr>
              <a:t>Nha</a:t>
            </a:r>
            <a:r>
              <a:rPr lang="en-US" b="0" i="0" dirty="0">
                <a:solidFill>
                  <a:srgbClr val="333333"/>
                </a:solidFill>
                <a:effectLst/>
                <a:latin typeface="Roboto" panose="02000000000000000000" pitchFamily="2" charset="0"/>
              </a:rPr>
              <a:t> Trang is a coastal resort city known for its beautiful beaches, clear waters, and excellent seafood. One of the things I'm looking forward to is visiting the </a:t>
            </a:r>
            <a:r>
              <a:rPr lang="en-US" b="0" i="0" dirty="0" err="1">
                <a:solidFill>
                  <a:srgbClr val="333333"/>
                </a:solidFill>
                <a:effectLst/>
                <a:latin typeface="Roboto" panose="02000000000000000000" pitchFamily="2" charset="0"/>
              </a:rPr>
              <a:t>Vinpearl</a:t>
            </a:r>
            <a:r>
              <a:rPr lang="en-US" b="0" i="0" dirty="0">
                <a:solidFill>
                  <a:srgbClr val="333333"/>
                </a:solidFill>
                <a:effectLst/>
                <a:latin typeface="Roboto" panose="02000000000000000000" pitchFamily="2" charset="0"/>
              </a:rPr>
              <a:t> Land Amusement Park, which is an island amusement park with various attractions like water parks, aquariums, and a cable car that offers panoramic views of the ocean. I also want to try scuba diving to explore the coral reefs and marine life in the surrounding waters. And of course, I'm excited to indulge in the delicious seafood that </a:t>
            </a:r>
            <a:r>
              <a:rPr lang="en-US" b="0" i="0" dirty="0" err="1">
                <a:solidFill>
                  <a:srgbClr val="333333"/>
                </a:solidFill>
                <a:effectLst/>
                <a:latin typeface="Roboto" panose="02000000000000000000" pitchFamily="2" charset="0"/>
              </a:rPr>
              <a:t>Nha</a:t>
            </a:r>
            <a:r>
              <a:rPr lang="en-US" b="0" i="0" dirty="0">
                <a:solidFill>
                  <a:srgbClr val="333333"/>
                </a:solidFill>
                <a:effectLst/>
                <a:latin typeface="Roboto" panose="02000000000000000000" pitchFamily="2" charset="0"/>
              </a:rPr>
              <a:t> Trang is famous for.</a:t>
            </a:r>
          </a:p>
        </p:txBody>
      </p:sp>
    </p:spTree>
    <p:extLst>
      <p:ext uri="{BB962C8B-B14F-4D97-AF65-F5344CB8AC3E}">
        <p14:creationId xmlns:p14="http://schemas.microsoft.com/office/powerpoint/2010/main" val="3869171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26</TotalTime>
  <Words>1004</Words>
  <Application>Microsoft Office PowerPoint</Application>
  <PresentationFormat>Widescreen</PresentationFormat>
  <Paragraphs>52</Paragraphs>
  <Slides>10</Slides>
  <Notes>0</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Roboto</vt:lpstr>
      <vt:lpstr>Tw Cen MT</vt:lpstr>
      <vt:lpstr>Tw Cen MT Condensed</vt:lpstr>
      <vt:lpstr>Wingdings</vt:lpstr>
      <vt:lpstr>Wingdings 3</vt:lpstr>
      <vt:lpstr>Integral</vt:lpstr>
      <vt:lpstr>Listening  </vt:lpstr>
      <vt:lpstr>Warm-up</vt:lpstr>
      <vt:lpstr>PowerPoint Presentation</vt:lpstr>
      <vt:lpstr>PowerPoint Presentation</vt:lpstr>
      <vt:lpstr>B. Read the information. What kinds of vacations do you like?</vt:lpstr>
      <vt:lpstr>Suggestion </vt:lpstr>
      <vt:lpstr>C. Listen to three people talking about their vacations. Which country is each person going to?</vt:lpstr>
      <vt:lpstr>D. Listen again and complete the chart.</vt:lpstr>
      <vt:lpstr>Audio track 50</vt:lpstr>
      <vt:lpstr>My world –  Tell a partner about a recent vacation or a vacation you want to go 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A ZERO WASTE LIFESTYLES </dc:title>
  <dc:creator>Lương Thị Minh Phương</dc:creator>
  <cp:lastModifiedBy>Lương Thị Minh Phương</cp:lastModifiedBy>
  <cp:revision>32</cp:revision>
  <dcterms:created xsi:type="dcterms:W3CDTF">2023-08-16T18:36:49Z</dcterms:created>
  <dcterms:modified xsi:type="dcterms:W3CDTF">2023-09-02T10:21:23Z</dcterms:modified>
</cp:coreProperties>
</file>