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dirty="0">
                <a:solidFill>
                  <a:srgbClr val="0070C0"/>
                </a:solidFill>
              </a:rPr>
              <a:t>	pronunciation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10 - TRAVEL</a:t>
            </a:r>
            <a:endParaRPr lang="en-US" b="1"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1201-78C7-4BA8-8313-1E9BF7230911}"/>
              </a:ext>
            </a:extLst>
          </p:cNvPr>
          <p:cNvSpPr>
            <a:spLocks noGrp="1"/>
          </p:cNvSpPr>
          <p:nvPr>
            <p:ph type="title"/>
          </p:nvPr>
        </p:nvSpPr>
        <p:spPr>
          <a:xfrm>
            <a:off x="1024128" y="237744"/>
            <a:ext cx="9720072" cy="1499616"/>
          </a:xfrm>
        </p:spPr>
        <p:txBody>
          <a:bodyPr/>
          <a:lstStyle/>
          <a:p>
            <a:r>
              <a:rPr lang="en-US" dirty="0">
                <a:solidFill>
                  <a:srgbClr val="00B050"/>
                </a:solidFill>
              </a:rPr>
              <a:t>Warm-up</a:t>
            </a:r>
          </a:p>
        </p:txBody>
      </p:sp>
      <p:sp>
        <p:nvSpPr>
          <p:cNvPr id="3" name="Content Placeholder 2">
            <a:extLst>
              <a:ext uri="{FF2B5EF4-FFF2-40B4-BE49-F238E27FC236}">
                <a16:creationId xmlns:a16="http://schemas.microsoft.com/office/drawing/2014/main" id="{C30163C5-A557-46D1-9B7E-3DD918D5094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A8B0A00-ABAC-4671-8E76-193791A6C9EA}"/>
              </a:ext>
            </a:extLst>
          </p:cNvPr>
          <p:cNvPicPr>
            <a:picLocks noChangeAspect="1"/>
          </p:cNvPicPr>
          <p:nvPr/>
        </p:nvPicPr>
        <p:blipFill>
          <a:blip r:embed="rId2"/>
          <a:stretch>
            <a:fillRect/>
          </a:stretch>
        </p:blipFill>
        <p:spPr>
          <a:xfrm>
            <a:off x="831088" y="1611257"/>
            <a:ext cx="11056286" cy="5246743"/>
          </a:xfrm>
          <a:prstGeom prst="rect">
            <a:avLst/>
          </a:prstGeom>
        </p:spPr>
      </p:pic>
      <p:pic>
        <p:nvPicPr>
          <p:cNvPr id="7" name="Picture 6">
            <a:extLst>
              <a:ext uri="{FF2B5EF4-FFF2-40B4-BE49-F238E27FC236}">
                <a16:creationId xmlns:a16="http://schemas.microsoft.com/office/drawing/2014/main" id="{D43975EB-2DF5-45D5-90C9-24FD70F1877B}"/>
              </a:ext>
            </a:extLst>
          </p:cNvPr>
          <p:cNvPicPr>
            <a:picLocks noChangeAspect="1"/>
          </p:cNvPicPr>
          <p:nvPr/>
        </p:nvPicPr>
        <p:blipFill>
          <a:blip r:embed="rId3"/>
          <a:stretch>
            <a:fillRect/>
          </a:stretch>
        </p:blipFill>
        <p:spPr>
          <a:xfrm>
            <a:off x="923692" y="5481868"/>
            <a:ext cx="3485748" cy="1294707"/>
          </a:xfrm>
          <a:prstGeom prst="rect">
            <a:avLst/>
          </a:prstGeom>
        </p:spPr>
      </p:pic>
    </p:spTree>
    <p:extLst>
      <p:ext uri="{BB962C8B-B14F-4D97-AF65-F5344CB8AC3E}">
        <p14:creationId xmlns:p14="http://schemas.microsoft.com/office/powerpoint/2010/main" val="282499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FE3F28A-F5D1-48F8-95C1-9B82D14067AB}"/>
              </a:ext>
            </a:extLst>
          </p:cNvPr>
          <p:cNvPicPr>
            <a:picLocks noChangeAspect="1"/>
          </p:cNvPicPr>
          <p:nvPr/>
        </p:nvPicPr>
        <p:blipFill>
          <a:blip r:embed="rId2"/>
          <a:stretch>
            <a:fillRect/>
          </a:stretch>
        </p:blipFill>
        <p:spPr>
          <a:xfrm>
            <a:off x="1250598" y="1691707"/>
            <a:ext cx="9917274" cy="4838704"/>
          </a:xfrm>
          <a:prstGeom prst="rect">
            <a:avLst/>
          </a:prstGeom>
        </p:spPr>
      </p:pic>
      <p:pic>
        <p:nvPicPr>
          <p:cNvPr id="7" name="Picture 6">
            <a:extLst>
              <a:ext uri="{FF2B5EF4-FFF2-40B4-BE49-F238E27FC236}">
                <a16:creationId xmlns:a16="http://schemas.microsoft.com/office/drawing/2014/main" id="{B83AC1B9-E4E7-41EF-8155-B0186F091DA3}"/>
              </a:ext>
            </a:extLst>
          </p:cNvPr>
          <p:cNvPicPr>
            <a:picLocks noChangeAspect="1"/>
          </p:cNvPicPr>
          <p:nvPr/>
        </p:nvPicPr>
        <p:blipFill>
          <a:blip r:embed="rId3"/>
          <a:stretch>
            <a:fillRect/>
          </a:stretch>
        </p:blipFill>
        <p:spPr>
          <a:xfrm>
            <a:off x="4694034" y="5204305"/>
            <a:ext cx="3169805" cy="1205565"/>
          </a:xfrm>
          <a:prstGeom prst="rect">
            <a:avLst/>
          </a:prstGeom>
        </p:spPr>
      </p:pic>
    </p:spTree>
    <p:extLst>
      <p:ext uri="{BB962C8B-B14F-4D97-AF65-F5344CB8AC3E}">
        <p14:creationId xmlns:p14="http://schemas.microsoft.com/office/powerpoint/2010/main" val="312212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D9B20A0-3290-43CA-A126-7B3FC8EE44A7}"/>
              </a:ext>
            </a:extLst>
          </p:cNvPr>
          <p:cNvPicPr>
            <a:picLocks noChangeAspect="1"/>
          </p:cNvPicPr>
          <p:nvPr/>
        </p:nvPicPr>
        <p:blipFill>
          <a:blip r:embed="rId2"/>
          <a:stretch>
            <a:fillRect/>
          </a:stretch>
        </p:blipFill>
        <p:spPr>
          <a:xfrm>
            <a:off x="800607" y="1661618"/>
            <a:ext cx="11144907" cy="4999911"/>
          </a:xfrm>
          <a:prstGeom prst="rect">
            <a:avLst/>
          </a:prstGeom>
        </p:spPr>
      </p:pic>
      <p:pic>
        <p:nvPicPr>
          <p:cNvPr id="7" name="Picture 6">
            <a:extLst>
              <a:ext uri="{FF2B5EF4-FFF2-40B4-BE49-F238E27FC236}">
                <a16:creationId xmlns:a16="http://schemas.microsoft.com/office/drawing/2014/main" id="{63CEFE87-2CFD-4B41-AB35-F61F887C0715}"/>
              </a:ext>
            </a:extLst>
          </p:cNvPr>
          <p:cNvPicPr>
            <a:picLocks noChangeAspect="1"/>
          </p:cNvPicPr>
          <p:nvPr/>
        </p:nvPicPr>
        <p:blipFill>
          <a:blip r:embed="rId3"/>
          <a:stretch>
            <a:fillRect/>
          </a:stretch>
        </p:blipFill>
        <p:spPr>
          <a:xfrm>
            <a:off x="1024128" y="3924219"/>
            <a:ext cx="3436112" cy="1241969"/>
          </a:xfrm>
          <a:prstGeom prst="rect">
            <a:avLst/>
          </a:prstGeom>
        </p:spPr>
      </p:pic>
      <p:pic>
        <p:nvPicPr>
          <p:cNvPr id="9" name="Picture 8">
            <a:extLst>
              <a:ext uri="{FF2B5EF4-FFF2-40B4-BE49-F238E27FC236}">
                <a16:creationId xmlns:a16="http://schemas.microsoft.com/office/drawing/2014/main" id="{C8AC88F9-1D31-48B7-8D7E-7A92A48B77CB}"/>
              </a:ext>
            </a:extLst>
          </p:cNvPr>
          <p:cNvPicPr>
            <a:picLocks noChangeAspect="1"/>
          </p:cNvPicPr>
          <p:nvPr/>
        </p:nvPicPr>
        <p:blipFill>
          <a:blip r:embed="rId4"/>
          <a:stretch>
            <a:fillRect/>
          </a:stretch>
        </p:blipFill>
        <p:spPr>
          <a:xfrm>
            <a:off x="8315101" y="3924219"/>
            <a:ext cx="3436111" cy="1306545"/>
          </a:xfrm>
          <a:prstGeom prst="rect">
            <a:avLst/>
          </a:prstGeom>
        </p:spPr>
      </p:pic>
    </p:spTree>
    <p:extLst>
      <p:ext uri="{BB962C8B-B14F-4D97-AF65-F5344CB8AC3E}">
        <p14:creationId xmlns:p14="http://schemas.microsoft.com/office/powerpoint/2010/main" val="29245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par>
                                <p:cTn id="7" presetID="6" presetClass="emph" presetSubtype="0" fill="hold" nodeType="withEffect">
                                  <p:stCondLst>
                                    <p:cond delay="0"/>
                                  </p:stCondLst>
                                  <p:childTnLst>
                                    <p:animScale>
                                      <p:cBhvr>
                                        <p:cTn id="8"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EAE6EA1-9F54-48D1-B164-BFDF7395D723}"/>
              </a:ext>
            </a:extLst>
          </p:cNvPr>
          <p:cNvPicPr>
            <a:picLocks noChangeAspect="1"/>
          </p:cNvPicPr>
          <p:nvPr/>
        </p:nvPicPr>
        <p:blipFill>
          <a:blip r:embed="rId2"/>
          <a:stretch>
            <a:fillRect/>
          </a:stretch>
        </p:blipFill>
        <p:spPr>
          <a:xfrm>
            <a:off x="1252701" y="1812137"/>
            <a:ext cx="9262926" cy="4276937"/>
          </a:xfrm>
          <a:prstGeom prst="rect">
            <a:avLst/>
          </a:prstGeom>
        </p:spPr>
      </p:pic>
      <p:pic>
        <p:nvPicPr>
          <p:cNvPr id="7" name="Picture 6">
            <a:extLst>
              <a:ext uri="{FF2B5EF4-FFF2-40B4-BE49-F238E27FC236}">
                <a16:creationId xmlns:a16="http://schemas.microsoft.com/office/drawing/2014/main" id="{4BBF3949-233A-4B7D-98D2-56FB780FAFD5}"/>
              </a:ext>
            </a:extLst>
          </p:cNvPr>
          <p:cNvPicPr>
            <a:picLocks noChangeAspect="1"/>
          </p:cNvPicPr>
          <p:nvPr/>
        </p:nvPicPr>
        <p:blipFill>
          <a:blip r:embed="rId3"/>
          <a:stretch>
            <a:fillRect/>
          </a:stretch>
        </p:blipFill>
        <p:spPr>
          <a:xfrm>
            <a:off x="7575039" y="3798815"/>
            <a:ext cx="2910108" cy="1090040"/>
          </a:xfrm>
          <a:prstGeom prst="rect">
            <a:avLst/>
          </a:prstGeom>
        </p:spPr>
      </p:pic>
    </p:spTree>
    <p:extLst>
      <p:ext uri="{BB962C8B-B14F-4D97-AF65-F5344CB8AC3E}">
        <p14:creationId xmlns:p14="http://schemas.microsoft.com/office/powerpoint/2010/main" val="348937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54408CF-CE66-4B3D-8FC0-98BE9ED9C2DE}"/>
              </a:ext>
            </a:extLst>
          </p:cNvPr>
          <p:cNvPicPr>
            <a:picLocks noChangeAspect="1"/>
          </p:cNvPicPr>
          <p:nvPr/>
        </p:nvPicPr>
        <p:blipFill>
          <a:blip r:embed="rId2"/>
          <a:stretch>
            <a:fillRect/>
          </a:stretch>
        </p:blipFill>
        <p:spPr>
          <a:xfrm>
            <a:off x="1447799" y="1837390"/>
            <a:ext cx="9112406" cy="4471970"/>
          </a:xfrm>
          <a:prstGeom prst="rect">
            <a:avLst/>
          </a:prstGeom>
        </p:spPr>
      </p:pic>
      <p:pic>
        <p:nvPicPr>
          <p:cNvPr id="7" name="Picture 6">
            <a:extLst>
              <a:ext uri="{FF2B5EF4-FFF2-40B4-BE49-F238E27FC236}">
                <a16:creationId xmlns:a16="http://schemas.microsoft.com/office/drawing/2014/main" id="{A6248289-A385-4E95-BFA3-F8647687DBF2}"/>
              </a:ext>
            </a:extLst>
          </p:cNvPr>
          <p:cNvPicPr>
            <a:picLocks noChangeAspect="1"/>
          </p:cNvPicPr>
          <p:nvPr/>
        </p:nvPicPr>
        <p:blipFill>
          <a:blip r:embed="rId3"/>
          <a:stretch>
            <a:fillRect/>
          </a:stretch>
        </p:blipFill>
        <p:spPr>
          <a:xfrm>
            <a:off x="1631794" y="5223760"/>
            <a:ext cx="2757325" cy="1020109"/>
          </a:xfrm>
          <a:prstGeom prst="rect">
            <a:avLst/>
          </a:prstGeom>
        </p:spPr>
      </p:pic>
    </p:spTree>
    <p:extLst>
      <p:ext uri="{BB962C8B-B14F-4D97-AF65-F5344CB8AC3E}">
        <p14:creationId xmlns:p14="http://schemas.microsoft.com/office/powerpoint/2010/main" val="113610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4F9BC9F-7057-4A9D-B065-CD3298C1D268}"/>
              </a:ext>
            </a:extLst>
          </p:cNvPr>
          <p:cNvPicPr>
            <a:picLocks noChangeAspect="1"/>
          </p:cNvPicPr>
          <p:nvPr/>
        </p:nvPicPr>
        <p:blipFill>
          <a:blip r:embed="rId2"/>
          <a:stretch>
            <a:fillRect/>
          </a:stretch>
        </p:blipFill>
        <p:spPr>
          <a:xfrm>
            <a:off x="1098483" y="1734565"/>
            <a:ext cx="10069389" cy="4574795"/>
          </a:xfrm>
          <a:prstGeom prst="rect">
            <a:avLst/>
          </a:prstGeom>
        </p:spPr>
      </p:pic>
      <p:pic>
        <p:nvPicPr>
          <p:cNvPr id="7" name="Picture 6">
            <a:extLst>
              <a:ext uri="{FF2B5EF4-FFF2-40B4-BE49-F238E27FC236}">
                <a16:creationId xmlns:a16="http://schemas.microsoft.com/office/drawing/2014/main" id="{D9C5F2D4-67F9-4A7F-8AF1-9C44C36A43FD}"/>
              </a:ext>
            </a:extLst>
          </p:cNvPr>
          <p:cNvPicPr>
            <a:picLocks noChangeAspect="1"/>
          </p:cNvPicPr>
          <p:nvPr/>
        </p:nvPicPr>
        <p:blipFill>
          <a:blip r:embed="rId3"/>
          <a:stretch>
            <a:fillRect/>
          </a:stretch>
        </p:blipFill>
        <p:spPr>
          <a:xfrm>
            <a:off x="4632780" y="3836275"/>
            <a:ext cx="3078660" cy="1123955"/>
          </a:xfrm>
          <a:prstGeom prst="rect">
            <a:avLst/>
          </a:prstGeom>
        </p:spPr>
      </p:pic>
    </p:spTree>
    <p:extLst>
      <p:ext uri="{BB962C8B-B14F-4D97-AF65-F5344CB8AC3E}">
        <p14:creationId xmlns:p14="http://schemas.microsoft.com/office/powerpoint/2010/main" val="112675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DC23-5E88-45CE-9F61-7819667FEA2A}"/>
              </a:ext>
            </a:extLst>
          </p:cNvPr>
          <p:cNvSpPr>
            <a:spLocks noGrp="1"/>
          </p:cNvSpPr>
          <p:nvPr>
            <p:ph type="title"/>
          </p:nvPr>
        </p:nvSpPr>
        <p:spPr/>
        <p:txBody>
          <a:bodyPr/>
          <a:lstStyle/>
          <a:p>
            <a:r>
              <a:rPr lang="en-US" dirty="0">
                <a:solidFill>
                  <a:srgbClr val="00B050"/>
                </a:solidFill>
              </a:rPr>
              <a:t>Warm-up</a:t>
            </a:r>
            <a:endParaRPr lang="en-US" dirty="0"/>
          </a:p>
        </p:txBody>
      </p:sp>
      <p:sp>
        <p:nvSpPr>
          <p:cNvPr id="3" name="Content Placeholder 2">
            <a:extLst>
              <a:ext uri="{FF2B5EF4-FFF2-40B4-BE49-F238E27FC236}">
                <a16:creationId xmlns:a16="http://schemas.microsoft.com/office/drawing/2014/main" id="{83A98676-E03E-446D-801F-849D11D2A8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482B1E0-5F9E-40EA-BD07-687E72001487}"/>
              </a:ext>
            </a:extLst>
          </p:cNvPr>
          <p:cNvPicPr>
            <a:picLocks noChangeAspect="1"/>
          </p:cNvPicPr>
          <p:nvPr/>
        </p:nvPicPr>
        <p:blipFill>
          <a:blip r:embed="rId2"/>
          <a:stretch>
            <a:fillRect/>
          </a:stretch>
        </p:blipFill>
        <p:spPr>
          <a:xfrm>
            <a:off x="1188720" y="1916970"/>
            <a:ext cx="10069368" cy="4761419"/>
          </a:xfrm>
          <a:prstGeom prst="rect">
            <a:avLst/>
          </a:prstGeom>
        </p:spPr>
      </p:pic>
      <p:pic>
        <p:nvPicPr>
          <p:cNvPr id="7" name="Picture 6">
            <a:extLst>
              <a:ext uri="{FF2B5EF4-FFF2-40B4-BE49-F238E27FC236}">
                <a16:creationId xmlns:a16="http://schemas.microsoft.com/office/drawing/2014/main" id="{E2A79CA2-B2DE-47C8-A795-D85B0CCF140A}"/>
              </a:ext>
            </a:extLst>
          </p:cNvPr>
          <p:cNvPicPr>
            <a:picLocks noChangeAspect="1"/>
          </p:cNvPicPr>
          <p:nvPr/>
        </p:nvPicPr>
        <p:blipFill>
          <a:blip r:embed="rId3"/>
          <a:stretch>
            <a:fillRect/>
          </a:stretch>
        </p:blipFill>
        <p:spPr>
          <a:xfrm>
            <a:off x="4643234" y="4131549"/>
            <a:ext cx="3159645" cy="1212061"/>
          </a:xfrm>
          <a:prstGeom prst="rect">
            <a:avLst/>
          </a:prstGeom>
        </p:spPr>
      </p:pic>
    </p:spTree>
    <p:extLst>
      <p:ext uri="{BB962C8B-B14F-4D97-AF65-F5344CB8AC3E}">
        <p14:creationId xmlns:p14="http://schemas.microsoft.com/office/powerpoint/2010/main" val="294081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E462-2C3F-46C6-A8AB-D08030313C4C}"/>
              </a:ext>
            </a:extLst>
          </p:cNvPr>
          <p:cNvSpPr>
            <a:spLocks noGrp="1"/>
          </p:cNvSpPr>
          <p:nvPr>
            <p:ph type="title"/>
          </p:nvPr>
        </p:nvSpPr>
        <p:spPr>
          <a:xfrm>
            <a:off x="1024128" y="585216"/>
            <a:ext cx="10812272" cy="1499616"/>
          </a:xfrm>
        </p:spPr>
        <p:txBody>
          <a:bodyPr/>
          <a:lstStyle/>
          <a:p>
            <a:r>
              <a:rPr lang="en-US" dirty="0">
                <a:solidFill>
                  <a:srgbClr val="0070C0"/>
                </a:solidFill>
              </a:rPr>
              <a:t>Pronunciation – weak forms of </a:t>
            </a:r>
            <a:r>
              <a:rPr lang="en-US" dirty="0">
                <a:solidFill>
                  <a:srgbClr val="C00000"/>
                </a:solidFill>
              </a:rPr>
              <a:t>have to</a:t>
            </a:r>
            <a:r>
              <a:rPr lang="en-US" dirty="0">
                <a:solidFill>
                  <a:srgbClr val="0070C0"/>
                </a:solidFill>
              </a:rPr>
              <a:t>/ </a:t>
            </a:r>
            <a:r>
              <a:rPr lang="en-US" dirty="0">
                <a:solidFill>
                  <a:srgbClr val="C00000"/>
                </a:solidFill>
              </a:rPr>
              <a:t>Has to</a:t>
            </a:r>
          </a:p>
        </p:txBody>
      </p:sp>
      <p:pic>
        <p:nvPicPr>
          <p:cNvPr id="5" name="Content Placeholder 4">
            <a:extLst>
              <a:ext uri="{FF2B5EF4-FFF2-40B4-BE49-F238E27FC236}">
                <a16:creationId xmlns:a16="http://schemas.microsoft.com/office/drawing/2014/main" id="{8881CCDE-D89E-4CE8-8091-8875F614DAB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391603" y="1508410"/>
            <a:ext cx="1162212" cy="457264"/>
          </a:xfrm>
        </p:spPr>
      </p:pic>
      <p:pic>
        <p:nvPicPr>
          <p:cNvPr id="7" name="Picture 6">
            <a:extLst>
              <a:ext uri="{FF2B5EF4-FFF2-40B4-BE49-F238E27FC236}">
                <a16:creationId xmlns:a16="http://schemas.microsoft.com/office/drawing/2014/main" id="{1EC2C9E2-CE80-44C9-936D-66E48696F6D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0166579" y="1508410"/>
            <a:ext cx="1267002" cy="428685"/>
          </a:xfrm>
          <a:prstGeom prst="rect">
            <a:avLst/>
          </a:prstGeom>
        </p:spPr>
      </p:pic>
      <p:sp>
        <p:nvSpPr>
          <p:cNvPr id="8" name="TextBox 7">
            <a:extLst>
              <a:ext uri="{FF2B5EF4-FFF2-40B4-BE49-F238E27FC236}">
                <a16:creationId xmlns:a16="http://schemas.microsoft.com/office/drawing/2014/main" id="{579B14A9-2C5F-4328-93D7-18CB20098157}"/>
              </a:ext>
            </a:extLst>
          </p:cNvPr>
          <p:cNvSpPr txBox="1"/>
          <p:nvPr/>
        </p:nvSpPr>
        <p:spPr>
          <a:xfrm>
            <a:off x="1107440" y="2423251"/>
            <a:ext cx="8656320" cy="584775"/>
          </a:xfrm>
          <a:prstGeom prst="rect">
            <a:avLst/>
          </a:prstGeom>
          <a:noFill/>
        </p:spPr>
        <p:txBody>
          <a:bodyPr wrap="square" rtlCol="0">
            <a:spAutoFit/>
          </a:bodyPr>
          <a:lstStyle/>
          <a:p>
            <a:r>
              <a:rPr lang="en-US" sz="3200" b="1" dirty="0">
                <a:solidFill>
                  <a:srgbClr val="00B050"/>
                </a:solidFill>
              </a:rPr>
              <a:t>I have to attend Math class this morning.</a:t>
            </a:r>
          </a:p>
        </p:txBody>
      </p:sp>
      <p:sp>
        <p:nvSpPr>
          <p:cNvPr id="9" name="TextBox 8">
            <a:extLst>
              <a:ext uri="{FF2B5EF4-FFF2-40B4-BE49-F238E27FC236}">
                <a16:creationId xmlns:a16="http://schemas.microsoft.com/office/drawing/2014/main" id="{95202AC7-4632-4AE8-AFD3-254ABB604858}"/>
              </a:ext>
            </a:extLst>
          </p:cNvPr>
          <p:cNvSpPr txBox="1"/>
          <p:nvPr/>
        </p:nvSpPr>
        <p:spPr>
          <a:xfrm>
            <a:off x="1024128" y="3346445"/>
            <a:ext cx="8656320" cy="584775"/>
          </a:xfrm>
          <a:prstGeom prst="rect">
            <a:avLst/>
          </a:prstGeom>
          <a:noFill/>
        </p:spPr>
        <p:txBody>
          <a:bodyPr wrap="square" rtlCol="0">
            <a:spAutoFit/>
          </a:bodyPr>
          <a:lstStyle/>
          <a:p>
            <a:r>
              <a:rPr lang="en-US" sz="3200" b="1" dirty="0">
                <a:solidFill>
                  <a:srgbClr val="00B050"/>
                </a:solidFill>
              </a:rPr>
              <a:t>He has to send the report right away.</a:t>
            </a:r>
          </a:p>
        </p:txBody>
      </p:sp>
    </p:spTree>
    <p:extLst>
      <p:ext uri="{BB962C8B-B14F-4D97-AF65-F5344CB8AC3E}">
        <p14:creationId xmlns:p14="http://schemas.microsoft.com/office/powerpoint/2010/main" val="223524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6B4DB-38D5-4913-8E4E-9943642D4189}"/>
              </a:ext>
            </a:extLst>
          </p:cNvPr>
          <p:cNvSpPr>
            <a:spLocks noGrp="1"/>
          </p:cNvSpPr>
          <p:nvPr>
            <p:ph type="title"/>
          </p:nvPr>
        </p:nvSpPr>
        <p:spPr>
          <a:xfrm>
            <a:off x="1125728" y="786384"/>
            <a:ext cx="9720072" cy="1499616"/>
          </a:xfrm>
        </p:spPr>
        <p:txBody>
          <a:bodyPr>
            <a:normAutofit/>
          </a:bodyPr>
          <a:lstStyle/>
          <a:p>
            <a:r>
              <a:rPr lang="en-US" b="1" i="0" dirty="0">
                <a:solidFill>
                  <a:srgbClr val="C00000"/>
                </a:solidFill>
                <a:effectLst/>
                <a:latin typeface="Roboto" panose="02000000000000000000" pitchFamily="2" charset="0"/>
              </a:rPr>
              <a:t>F. Listen &amp; practice saying them in pairs.</a:t>
            </a:r>
            <a:endParaRPr lang="en-US" dirty="0">
              <a:solidFill>
                <a:srgbClr val="C00000"/>
              </a:solidFill>
            </a:endParaRPr>
          </a:p>
        </p:txBody>
      </p:sp>
      <p:sp>
        <p:nvSpPr>
          <p:cNvPr id="3" name="Content Placeholder 2">
            <a:extLst>
              <a:ext uri="{FF2B5EF4-FFF2-40B4-BE49-F238E27FC236}">
                <a16:creationId xmlns:a16="http://schemas.microsoft.com/office/drawing/2014/main" id="{E407DDCE-EFAC-47B9-B8C1-FA23D3428E2E}"/>
              </a:ext>
            </a:extLst>
          </p:cNvPr>
          <p:cNvSpPr>
            <a:spLocks noGrp="1"/>
          </p:cNvSpPr>
          <p:nvPr>
            <p:ph idx="1"/>
          </p:nvPr>
        </p:nvSpPr>
        <p:spPr/>
        <p:txBody>
          <a:bodyPr>
            <a:normAutofit/>
          </a:bodyPr>
          <a:lstStyle/>
          <a:p>
            <a:pPr algn="l"/>
            <a:r>
              <a:rPr lang="en-US" sz="3200" b="0" i="0" dirty="0">
                <a:solidFill>
                  <a:srgbClr val="333333"/>
                </a:solidFill>
                <a:effectLst/>
                <a:latin typeface="Roboto" panose="02000000000000000000" pitchFamily="2" charset="0"/>
              </a:rPr>
              <a:t>1. I have to apply for a passport.</a:t>
            </a:r>
          </a:p>
          <a:p>
            <a:pPr algn="l"/>
            <a:r>
              <a:rPr lang="en-US" sz="3200" b="0" i="0" dirty="0">
                <a:solidFill>
                  <a:srgbClr val="333333"/>
                </a:solidFill>
                <a:effectLst/>
                <a:latin typeface="Roboto" panose="02000000000000000000" pitchFamily="2" charset="0"/>
              </a:rPr>
              <a:t>2. We have to book our flights.</a:t>
            </a:r>
          </a:p>
          <a:p>
            <a:pPr algn="l"/>
            <a:r>
              <a:rPr lang="en-US" sz="3200" b="0" i="0" dirty="0">
                <a:solidFill>
                  <a:srgbClr val="333333"/>
                </a:solidFill>
                <a:effectLst/>
                <a:latin typeface="Roboto" panose="02000000000000000000" pitchFamily="2" charset="0"/>
              </a:rPr>
              <a:t>3. Rosa has to pack her suitcase.</a:t>
            </a:r>
          </a:p>
          <a:p>
            <a:pPr algn="l"/>
            <a:r>
              <a:rPr lang="en-US" sz="3200" b="0" i="0" dirty="0">
                <a:solidFill>
                  <a:srgbClr val="333333"/>
                </a:solidFill>
                <a:effectLst/>
                <a:latin typeface="Roboto" panose="02000000000000000000" pitchFamily="2" charset="0"/>
              </a:rPr>
              <a:t>4. They have to check in at six o'clock.</a:t>
            </a:r>
          </a:p>
          <a:p>
            <a:pPr algn="l"/>
            <a:r>
              <a:rPr lang="en-US" sz="3200" b="0" i="0" dirty="0">
                <a:solidFill>
                  <a:srgbClr val="333333"/>
                </a:solidFill>
                <a:effectLst/>
                <a:latin typeface="Roboto" panose="02000000000000000000" pitchFamily="2" charset="0"/>
              </a:rPr>
              <a:t>5. Juan has to check his hotel reservation.</a:t>
            </a:r>
          </a:p>
          <a:p>
            <a:pPr algn="l"/>
            <a:r>
              <a:rPr lang="en-US" sz="3200" b="0" i="0" dirty="0">
                <a:solidFill>
                  <a:srgbClr val="333333"/>
                </a:solidFill>
                <a:effectLst/>
                <a:latin typeface="Roboto" panose="02000000000000000000" pitchFamily="2" charset="0"/>
              </a:rPr>
              <a:t>6. Do you have to book the tour in advance?</a:t>
            </a:r>
          </a:p>
        </p:txBody>
      </p:sp>
      <p:pic>
        <p:nvPicPr>
          <p:cNvPr id="4" name="enw_sb02_u10_051">
            <a:hlinkClick r:id="" action="ppaction://media"/>
            <a:extLst>
              <a:ext uri="{FF2B5EF4-FFF2-40B4-BE49-F238E27FC236}">
                <a16:creationId xmlns:a16="http://schemas.microsoft.com/office/drawing/2014/main" id="{F7538C79-704A-4F10-94E1-B69677F4F1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40441" y="494285"/>
            <a:ext cx="584198" cy="584198"/>
          </a:xfrm>
          <a:prstGeom prst="rect">
            <a:avLst/>
          </a:prstGeom>
        </p:spPr>
      </p:pic>
    </p:spTree>
    <p:extLst>
      <p:ext uri="{BB962C8B-B14F-4D97-AF65-F5344CB8AC3E}">
        <p14:creationId xmlns:p14="http://schemas.microsoft.com/office/powerpoint/2010/main" val="326508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6529-3A8B-4138-A153-8EB63FB47583}"/>
              </a:ext>
            </a:extLst>
          </p:cNvPr>
          <p:cNvSpPr>
            <a:spLocks noGrp="1"/>
          </p:cNvSpPr>
          <p:nvPr>
            <p:ph type="title"/>
          </p:nvPr>
        </p:nvSpPr>
        <p:spPr>
          <a:xfrm>
            <a:off x="1447800" y="115824"/>
            <a:ext cx="9720072" cy="1499616"/>
          </a:xfrm>
        </p:spPr>
        <p:txBody>
          <a:bodyPr/>
          <a:lstStyle/>
          <a:p>
            <a:r>
              <a:rPr lang="en-US" b="1" dirty="0">
                <a:solidFill>
                  <a:srgbClr val="00B050"/>
                </a:solidFill>
              </a:rPr>
              <a:t>Communication</a:t>
            </a:r>
          </a:p>
        </p:txBody>
      </p:sp>
      <p:pic>
        <p:nvPicPr>
          <p:cNvPr id="5" name="Content Placeholder 4">
            <a:extLst>
              <a:ext uri="{FF2B5EF4-FFF2-40B4-BE49-F238E27FC236}">
                <a16:creationId xmlns:a16="http://schemas.microsoft.com/office/drawing/2014/main" id="{B41916AE-9E9F-475D-881B-A2A9801614CD}"/>
              </a:ext>
            </a:extLst>
          </p:cNvPr>
          <p:cNvPicPr>
            <a:picLocks noGrp="1" noChangeAspect="1"/>
          </p:cNvPicPr>
          <p:nvPr>
            <p:ph idx="1"/>
          </p:nvPr>
        </p:nvPicPr>
        <p:blipFill>
          <a:blip r:embed="rId2"/>
          <a:stretch>
            <a:fillRect/>
          </a:stretch>
        </p:blipFill>
        <p:spPr>
          <a:xfrm>
            <a:off x="1447800" y="1524000"/>
            <a:ext cx="9296400" cy="4908577"/>
          </a:xfrm>
        </p:spPr>
      </p:pic>
    </p:spTree>
    <p:extLst>
      <p:ext uri="{BB962C8B-B14F-4D97-AF65-F5344CB8AC3E}">
        <p14:creationId xmlns:p14="http://schemas.microsoft.com/office/powerpoint/2010/main" val="153198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F014E-F6D4-4AC2-8E9E-0AB5276817A6}"/>
              </a:ext>
            </a:extLst>
          </p:cNvPr>
          <p:cNvSpPr>
            <a:spLocks noGrp="1"/>
          </p:cNvSpPr>
          <p:nvPr>
            <p:ph type="title"/>
          </p:nvPr>
        </p:nvSpPr>
        <p:spPr/>
        <p:txBody>
          <a:bodyPr>
            <a:normAutofit/>
          </a:bodyPr>
          <a:lstStyle/>
          <a:p>
            <a:r>
              <a:rPr lang="en-US" sz="3600" b="1" i="0" dirty="0">
                <a:solidFill>
                  <a:srgbClr val="00B050"/>
                </a:solidFill>
                <a:effectLst/>
                <a:latin typeface="Roboto" panose="02000000000000000000" pitchFamily="2" charset="0"/>
              </a:rPr>
              <a:t>G. choose a trip you will take together.</a:t>
            </a:r>
            <a:endParaRPr lang="en-US" sz="3600" dirty="0">
              <a:solidFill>
                <a:srgbClr val="00B050"/>
              </a:solidFill>
            </a:endParaRPr>
          </a:p>
        </p:txBody>
      </p:sp>
      <p:sp>
        <p:nvSpPr>
          <p:cNvPr id="5" name="Content Placeholder 4">
            <a:extLst>
              <a:ext uri="{FF2B5EF4-FFF2-40B4-BE49-F238E27FC236}">
                <a16:creationId xmlns:a16="http://schemas.microsoft.com/office/drawing/2014/main" id="{8C38C216-43C0-4DB0-86F7-C6C7338CB276}"/>
              </a:ext>
            </a:extLst>
          </p:cNvPr>
          <p:cNvSpPr>
            <a:spLocks noGrp="1"/>
          </p:cNvSpPr>
          <p:nvPr>
            <p:ph idx="1"/>
          </p:nvPr>
        </p:nvSpPr>
        <p:spPr/>
        <p:txBody>
          <a:bodyPr>
            <a:normAutofit fontScale="92500" lnSpcReduction="10000"/>
          </a:bodyPr>
          <a:lstStyle/>
          <a:p>
            <a:r>
              <a:rPr lang="en-US" sz="1800" b="1" u="sng" dirty="0"/>
              <a:t>Suggested solution:</a:t>
            </a:r>
          </a:p>
          <a:p>
            <a:pPr algn="just"/>
            <a:r>
              <a:rPr lang="en-US" sz="1800" b="0" i="0" dirty="0">
                <a:solidFill>
                  <a:srgbClr val="333333"/>
                </a:solidFill>
                <a:effectLst/>
                <a:latin typeface="Roboto" panose="02000000000000000000" pitchFamily="2" charset="0"/>
              </a:rPr>
              <a:t>Student 1: Wow, these trips all sound amazing! I can't decide which one I want to go on.</a:t>
            </a:r>
          </a:p>
          <a:p>
            <a:pPr algn="just"/>
            <a:r>
              <a:rPr lang="en-US" sz="1800" b="0" i="0" dirty="0">
                <a:solidFill>
                  <a:srgbClr val="333333"/>
                </a:solidFill>
                <a:effectLst/>
                <a:latin typeface="Roboto" panose="02000000000000000000" pitchFamily="2" charset="0"/>
              </a:rPr>
              <a:t>Student 2: Yeah, they all sound like so much fun. I'm leaning towards the Costa Rican kayaking trip, though. I've always wanted to go kayaking in a rainforest.</a:t>
            </a:r>
          </a:p>
          <a:p>
            <a:pPr algn="just"/>
            <a:r>
              <a:rPr lang="en-US" sz="1800" b="0" i="0" dirty="0">
                <a:solidFill>
                  <a:srgbClr val="333333"/>
                </a:solidFill>
                <a:effectLst/>
                <a:latin typeface="Roboto" panose="02000000000000000000" pitchFamily="2" charset="0"/>
              </a:rPr>
              <a:t>Student 1: That does sound pretty cool. But I'm more interested in the Mexican cooking trip. I love trying new foods, and learning how to make traditional Mexican dishes would be so much fun.</a:t>
            </a:r>
          </a:p>
          <a:p>
            <a:pPr algn="just"/>
            <a:r>
              <a:rPr lang="en-US" sz="1800" b="0" i="0" dirty="0">
                <a:solidFill>
                  <a:srgbClr val="333333"/>
                </a:solidFill>
                <a:effectLst/>
                <a:latin typeface="Roboto" panose="02000000000000000000" pitchFamily="2" charset="0"/>
              </a:rPr>
              <a:t>Student 2: That's true. I do love Mexican food. But what about the beach trip in Thailand? We could just relax and unwind, and we wouldn't have to worry about cooking or anything.</a:t>
            </a:r>
          </a:p>
          <a:p>
            <a:pPr algn="just"/>
            <a:r>
              <a:rPr lang="en-US" sz="1800" b="0" i="0" dirty="0">
                <a:solidFill>
                  <a:srgbClr val="333333"/>
                </a:solidFill>
                <a:effectLst/>
                <a:latin typeface="Roboto" panose="02000000000000000000" pitchFamily="2" charset="0"/>
              </a:rPr>
              <a:t>Student 1: Hmm, that does sound tempting. But I think I'd rather do something a bit more active, like the kayaking or cooking trip.</a:t>
            </a:r>
          </a:p>
          <a:p>
            <a:pPr algn="just"/>
            <a:r>
              <a:rPr lang="en-US" sz="1800" b="0" i="0" dirty="0">
                <a:solidFill>
                  <a:srgbClr val="333333"/>
                </a:solidFill>
                <a:effectLst/>
                <a:latin typeface="Roboto" panose="02000000000000000000" pitchFamily="2" charset="0"/>
              </a:rPr>
              <a:t>Student 2: I get it. I think I'm still leaning towards the kayaking trip, but I'm open to other ideas.</a:t>
            </a:r>
          </a:p>
          <a:p>
            <a:pPr algn="just"/>
            <a:r>
              <a:rPr lang="en-US" sz="1800" b="0" i="0" dirty="0">
                <a:solidFill>
                  <a:srgbClr val="333333"/>
                </a:solidFill>
                <a:effectLst/>
                <a:latin typeface="Roboto" panose="02000000000000000000" pitchFamily="2" charset="0"/>
              </a:rPr>
              <a:t>Student 1: Same here. Let's keep thinking about it and decide which one we want to do together.</a:t>
            </a:r>
          </a:p>
        </p:txBody>
      </p:sp>
    </p:spTree>
    <p:extLst>
      <p:ext uri="{BB962C8B-B14F-4D97-AF65-F5344CB8AC3E}">
        <p14:creationId xmlns:p14="http://schemas.microsoft.com/office/powerpoint/2010/main" val="2081014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D8B15-20F0-4112-8745-E9E171CB380A}"/>
              </a:ext>
            </a:extLst>
          </p:cNvPr>
          <p:cNvSpPr>
            <a:spLocks noGrp="1"/>
          </p:cNvSpPr>
          <p:nvPr>
            <p:ph type="title"/>
          </p:nvPr>
        </p:nvSpPr>
        <p:spPr/>
        <p:txBody>
          <a:bodyPr/>
          <a:lstStyle/>
          <a:p>
            <a:r>
              <a:rPr lang="en-US" dirty="0">
                <a:solidFill>
                  <a:srgbClr val="00B050"/>
                </a:solidFill>
              </a:rPr>
              <a:t>H. What do you have to do before this trip? Think of five things.</a:t>
            </a:r>
          </a:p>
        </p:txBody>
      </p:sp>
      <p:sp>
        <p:nvSpPr>
          <p:cNvPr id="3" name="Content Placeholder 2">
            <a:extLst>
              <a:ext uri="{FF2B5EF4-FFF2-40B4-BE49-F238E27FC236}">
                <a16:creationId xmlns:a16="http://schemas.microsoft.com/office/drawing/2014/main" id="{BB2255F3-C657-4886-93F0-D6304DA400BC}"/>
              </a:ext>
            </a:extLst>
          </p:cNvPr>
          <p:cNvSpPr>
            <a:spLocks noGrp="1"/>
          </p:cNvSpPr>
          <p:nvPr>
            <p:ph idx="1"/>
          </p:nvPr>
        </p:nvSpPr>
        <p:spPr>
          <a:xfrm>
            <a:off x="1024128" y="2084832"/>
            <a:ext cx="9720073" cy="4773168"/>
          </a:xfrm>
        </p:spPr>
        <p:txBody>
          <a:bodyPr>
            <a:normAutofit fontScale="92500" lnSpcReduction="20000"/>
          </a:bodyPr>
          <a:lstStyle/>
          <a:p>
            <a:pPr marL="457200" indent="-457200" algn="just">
              <a:buFont typeface="+mj-lt"/>
              <a:buAutoNum type="arabicPeriod"/>
            </a:pPr>
            <a:r>
              <a:rPr lang="en-US" b="1" i="1" dirty="0">
                <a:solidFill>
                  <a:srgbClr val="C00000"/>
                </a:solidFill>
                <a:effectLst/>
                <a:latin typeface="Roboto" panose="02000000000000000000" pitchFamily="2" charset="0"/>
              </a:rPr>
              <a:t>Research the destination</a:t>
            </a:r>
            <a:r>
              <a:rPr lang="en-US" b="0" i="0" dirty="0">
                <a:solidFill>
                  <a:srgbClr val="333333"/>
                </a:solidFill>
                <a:effectLst/>
                <a:latin typeface="Roboto" panose="02000000000000000000" pitchFamily="2" charset="0"/>
              </a:rPr>
              <a:t>: Before you go on any trip, it's a good idea to do some research on the place you're visiting. Look up information about the local culture, customs, and traditions, as well as any must-see attractions or activities in the area. </a:t>
            </a:r>
          </a:p>
          <a:p>
            <a:pPr marL="457200" indent="-457200" algn="just">
              <a:buFont typeface="+mj-lt"/>
              <a:buAutoNum type="arabicPeriod"/>
            </a:pPr>
            <a:r>
              <a:rPr lang="en-US" b="1" i="1" dirty="0">
                <a:solidFill>
                  <a:srgbClr val="C00000"/>
                </a:solidFill>
                <a:latin typeface="Roboto" panose="02000000000000000000" pitchFamily="2" charset="0"/>
              </a:rPr>
              <a:t>Book accommodations</a:t>
            </a:r>
            <a:r>
              <a:rPr lang="en-US" b="0" i="0" dirty="0">
                <a:solidFill>
                  <a:srgbClr val="333333"/>
                </a:solidFill>
                <a:effectLst/>
                <a:latin typeface="Roboto" panose="02000000000000000000" pitchFamily="2" charset="0"/>
              </a:rPr>
              <a:t>: Depending on where you're going, you may need to book accommodations in advance. This could include a hotel, hostel, vacation rental, or other type of lodging. </a:t>
            </a:r>
          </a:p>
          <a:p>
            <a:pPr marL="457200" indent="-457200" algn="just">
              <a:buFont typeface="+mj-lt"/>
              <a:buAutoNum type="arabicPeriod"/>
            </a:pPr>
            <a:r>
              <a:rPr lang="en-US" b="1" i="1" dirty="0">
                <a:solidFill>
                  <a:srgbClr val="C00000"/>
                </a:solidFill>
                <a:latin typeface="Roboto" panose="02000000000000000000" pitchFamily="2" charset="0"/>
              </a:rPr>
              <a:t>Make travel arrangements</a:t>
            </a:r>
            <a:r>
              <a:rPr lang="en-US" b="0" i="0" dirty="0">
                <a:solidFill>
                  <a:srgbClr val="333333"/>
                </a:solidFill>
                <a:effectLst/>
                <a:latin typeface="Roboto" panose="02000000000000000000" pitchFamily="2" charset="0"/>
              </a:rPr>
              <a:t>: If you're traveling to a far-off destination, you may need to make travel arrangements such as booking flights, arranging transportation to and from the airport, or renting a car. </a:t>
            </a:r>
          </a:p>
          <a:p>
            <a:pPr marL="457200" indent="-457200" algn="just">
              <a:buFont typeface="+mj-lt"/>
              <a:buAutoNum type="arabicPeriod"/>
            </a:pPr>
            <a:r>
              <a:rPr lang="en-US" b="1" i="1" dirty="0">
                <a:solidFill>
                  <a:srgbClr val="C00000"/>
                </a:solidFill>
                <a:latin typeface="Roboto" panose="02000000000000000000" pitchFamily="2" charset="0"/>
              </a:rPr>
              <a:t>Pack appropriately: </a:t>
            </a:r>
            <a:r>
              <a:rPr lang="en-US" b="0" i="0" dirty="0">
                <a:solidFill>
                  <a:srgbClr val="333333"/>
                </a:solidFill>
                <a:effectLst/>
                <a:latin typeface="Roboto" panose="02000000000000000000" pitchFamily="2" charset="0"/>
              </a:rPr>
              <a:t>Make a packing list and ensure you have all the essentials you need for the trip, including appropriate clothing, toiletries, and any necessary medications or travel documents.</a:t>
            </a:r>
          </a:p>
          <a:p>
            <a:pPr marL="457200" indent="-457200" algn="just">
              <a:buFont typeface="+mj-lt"/>
              <a:buAutoNum type="arabicPeriod"/>
            </a:pPr>
            <a:r>
              <a:rPr lang="en-US" b="1" i="1" dirty="0">
                <a:solidFill>
                  <a:srgbClr val="C00000"/>
                </a:solidFill>
                <a:latin typeface="Roboto" panose="02000000000000000000" pitchFamily="2" charset="0"/>
              </a:rPr>
              <a:t>Plan your budget</a:t>
            </a:r>
            <a:r>
              <a:rPr lang="en-US" b="0" i="0" dirty="0">
                <a:solidFill>
                  <a:srgbClr val="333333"/>
                </a:solidFill>
                <a:effectLst/>
                <a:latin typeface="Roboto" panose="02000000000000000000" pitchFamily="2" charset="0"/>
              </a:rPr>
              <a:t>: It's important to have a budget for your trip so you know how much you can afford to spend. Consider the cost of accommodations, transportation, food, and any activities or attractions you plan to do while you're there.</a:t>
            </a:r>
          </a:p>
        </p:txBody>
      </p:sp>
    </p:spTree>
    <p:extLst>
      <p:ext uri="{BB962C8B-B14F-4D97-AF65-F5344CB8AC3E}">
        <p14:creationId xmlns:p14="http://schemas.microsoft.com/office/powerpoint/2010/main" val="1828981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9FAC9-8057-419C-957B-01581623E454}"/>
              </a:ext>
            </a:extLst>
          </p:cNvPr>
          <p:cNvSpPr>
            <a:spLocks noGrp="1"/>
          </p:cNvSpPr>
          <p:nvPr>
            <p:ph type="title"/>
          </p:nvPr>
        </p:nvSpPr>
        <p:spPr/>
        <p:txBody>
          <a:bodyPr/>
          <a:lstStyle/>
          <a:p>
            <a:r>
              <a:rPr lang="en-US" dirty="0">
                <a:solidFill>
                  <a:srgbClr val="00B050"/>
                </a:solidFill>
              </a:rPr>
              <a:t>I. What will you take with you? List 10 things. </a:t>
            </a:r>
          </a:p>
        </p:txBody>
      </p:sp>
      <p:sp>
        <p:nvSpPr>
          <p:cNvPr id="3" name="Content Placeholder 2">
            <a:extLst>
              <a:ext uri="{FF2B5EF4-FFF2-40B4-BE49-F238E27FC236}">
                <a16:creationId xmlns:a16="http://schemas.microsoft.com/office/drawing/2014/main" id="{31F68789-D803-4233-8585-A4CC14AF9C4C}"/>
              </a:ext>
            </a:extLst>
          </p:cNvPr>
          <p:cNvSpPr>
            <a:spLocks noGrp="1"/>
          </p:cNvSpPr>
          <p:nvPr>
            <p:ph idx="1"/>
          </p:nvPr>
        </p:nvSpPr>
        <p:spPr>
          <a:xfrm>
            <a:off x="1024128" y="2286000"/>
            <a:ext cx="10893552" cy="2487169"/>
          </a:xfrm>
        </p:spPr>
        <p:txBody>
          <a:bodyPr numCol="2">
            <a:normAutofit/>
          </a:bodyPr>
          <a:lstStyle/>
          <a:p>
            <a:pPr marL="457200" indent="-457200">
              <a:buFont typeface="+mj-lt"/>
              <a:buAutoNum type="arabicPeriod"/>
            </a:pPr>
            <a:r>
              <a:rPr lang="en-US" sz="2000" b="1" i="0" dirty="0">
                <a:solidFill>
                  <a:srgbClr val="333333"/>
                </a:solidFill>
                <a:effectLst/>
                <a:latin typeface="Roboto" panose="02000000000000000000" pitchFamily="2" charset="0"/>
              </a:rPr>
              <a:t>Clothing appropriate for the climate</a:t>
            </a:r>
          </a:p>
          <a:p>
            <a:pPr marL="457200" indent="-457200">
              <a:buFont typeface="+mj-lt"/>
              <a:buAutoNum type="arabicPeriod"/>
            </a:pPr>
            <a:r>
              <a:rPr lang="en-US" sz="2000" b="1" i="0" dirty="0">
                <a:solidFill>
                  <a:srgbClr val="333333"/>
                </a:solidFill>
                <a:effectLst/>
                <a:latin typeface="Roboto" panose="02000000000000000000" pitchFamily="2" charset="0"/>
              </a:rPr>
              <a:t>Toiletries:</a:t>
            </a:r>
            <a:endParaRPr lang="en-US" sz="2000" b="1" dirty="0">
              <a:solidFill>
                <a:srgbClr val="333333"/>
              </a:solidFill>
              <a:latin typeface="Roboto" panose="02000000000000000000" pitchFamily="2" charset="0"/>
            </a:endParaRPr>
          </a:p>
          <a:p>
            <a:pPr marL="457200" indent="-457200">
              <a:buFont typeface="+mj-lt"/>
              <a:buAutoNum type="arabicPeriod"/>
            </a:pPr>
            <a:r>
              <a:rPr lang="en-US" sz="2000" b="1" i="0" dirty="0">
                <a:solidFill>
                  <a:srgbClr val="333333"/>
                </a:solidFill>
                <a:effectLst/>
                <a:latin typeface="Roboto" panose="02000000000000000000" pitchFamily="2" charset="0"/>
              </a:rPr>
              <a:t>Medications</a:t>
            </a:r>
          </a:p>
          <a:p>
            <a:pPr marL="457200" indent="-457200">
              <a:buFont typeface="+mj-lt"/>
              <a:buAutoNum type="arabicPeriod"/>
            </a:pPr>
            <a:r>
              <a:rPr lang="en-US" sz="2000" b="1" i="0" dirty="0">
                <a:solidFill>
                  <a:srgbClr val="333333"/>
                </a:solidFill>
                <a:effectLst/>
                <a:latin typeface="Roboto" panose="02000000000000000000" pitchFamily="2" charset="0"/>
              </a:rPr>
              <a:t>Travel documents:</a:t>
            </a:r>
            <a:endParaRPr lang="en-US" sz="2000" b="1" dirty="0">
              <a:solidFill>
                <a:srgbClr val="333333"/>
              </a:solidFill>
              <a:latin typeface="Roboto" panose="02000000000000000000" pitchFamily="2" charset="0"/>
            </a:endParaRPr>
          </a:p>
          <a:p>
            <a:pPr marL="457200" indent="-457200">
              <a:buFont typeface="+mj-lt"/>
              <a:buAutoNum type="arabicPeriod"/>
            </a:pPr>
            <a:r>
              <a:rPr lang="en-US" sz="2000" b="1" i="0" dirty="0">
                <a:solidFill>
                  <a:srgbClr val="333333"/>
                </a:solidFill>
                <a:effectLst/>
                <a:latin typeface="Roboto" panose="02000000000000000000" pitchFamily="2" charset="0"/>
              </a:rPr>
              <a:t>Money and credit/debit cards</a:t>
            </a:r>
          </a:p>
          <a:p>
            <a:pPr marL="457200" indent="-457200">
              <a:buFont typeface="+mj-lt"/>
              <a:buAutoNum type="arabicPeriod"/>
            </a:pPr>
            <a:r>
              <a:rPr lang="en-US" sz="2000" b="1" i="0" dirty="0">
                <a:solidFill>
                  <a:srgbClr val="333333"/>
                </a:solidFill>
                <a:effectLst/>
                <a:latin typeface="Roboto" panose="02000000000000000000" pitchFamily="2" charset="0"/>
              </a:rPr>
              <a:t>Electronic</a:t>
            </a:r>
            <a:r>
              <a:rPr lang="en-US" sz="2000" b="1" dirty="0">
                <a:solidFill>
                  <a:srgbClr val="333333"/>
                </a:solidFill>
                <a:latin typeface="Roboto" panose="02000000000000000000" pitchFamily="2" charset="0"/>
              </a:rPr>
              <a:t> devices (camera, tablet, phone)</a:t>
            </a:r>
          </a:p>
          <a:p>
            <a:pPr marL="457200" indent="-457200">
              <a:buFont typeface="+mj-lt"/>
              <a:buAutoNum type="arabicPeriod"/>
            </a:pPr>
            <a:r>
              <a:rPr lang="en-US" sz="2000" b="1" i="0" dirty="0">
                <a:solidFill>
                  <a:srgbClr val="333333"/>
                </a:solidFill>
                <a:effectLst/>
                <a:latin typeface="Roboto" panose="02000000000000000000" pitchFamily="2" charset="0"/>
              </a:rPr>
              <a:t>Travel pillow and blanket</a:t>
            </a:r>
          </a:p>
          <a:p>
            <a:pPr marL="457200" indent="-457200">
              <a:buFont typeface="+mj-lt"/>
              <a:buAutoNum type="arabicPeriod"/>
            </a:pPr>
            <a:r>
              <a:rPr lang="en-US" sz="2000" b="1" i="0" dirty="0">
                <a:solidFill>
                  <a:srgbClr val="333333"/>
                </a:solidFill>
                <a:effectLst/>
                <a:latin typeface="Roboto" panose="02000000000000000000" pitchFamily="2" charset="0"/>
              </a:rPr>
              <a:t>Comfortable shoes</a:t>
            </a:r>
          </a:p>
          <a:p>
            <a:pPr marL="457200" indent="-457200">
              <a:buFont typeface="+mj-lt"/>
              <a:buAutoNum type="arabicPeriod"/>
            </a:pPr>
            <a:r>
              <a:rPr lang="en-US" sz="2000" b="1" i="0" dirty="0">
                <a:solidFill>
                  <a:srgbClr val="333333"/>
                </a:solidFill>
                <a:effectLst/>
                <a:latin typeface="Roboto" panose="02000000000000000000" pitchFamily="2" charset="0"/>
              </a:rPr>
              <a:t>Sunscreen and sunglasses</a:t>
            </a:r>
            <a:endParaRPr lang="en-US" sz="2000" b="1" dirty="0">
              <a:solidFill>
                <a:srgbClr val="333333"/>
              </a:solidFill>
              <a:latin typeface="Roboto" panose="02000000000000000000" pitchFamily="2" charset="0"/>
            </a:endParaRPr>
          </a:p>
          <a:p>
            <a:pPr marL="457200" indent="-457200">
              <a:buFont typeface="+mj-lt"/>
              <a:buAutoNum type="arabicPeriod"/>
            </a:pPr>
            <a:r>
              <a:rPr lang="en-US" sz="2000" b="1" i="0" dirty="0">
                <a:solidFill>
                  <a:srgbClr val="333333"/>
                </a:solidFill>
                <a:effectLst/>
                <a:latin typeface="Roboto" panose="02000000000000000000" pitchFamily="2" charset="0"/>
              </a:rPr>
              <a:t>Entertainment</a:t>
            </a:r>
            <a:endParaRPr lang="en-US" sz="2800" b="1" dirty="0"/>
          </a:p>
        </p:txBody>
      </p:sp>
    </p:spTree>
    <p:extLst>
      <p:ext uri="{BB962C8B-B14F-4D97-AF65-F5344CB8AC3E}">
        <p14:creationId xmlns:p14="http://schemas.microsoft.com/office/powerpoint/2010/main" val="3007300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313C4D-FCE7-4890-8D60-3BF2FEAFC217}"/>
              </a:ext>
            </a:extLst>
          </p:cNvPr>
          <p:cNvPicPr>
            <a:picLocks noChangeAspect="1"/>
          </p:cNvPicPr>
          <p:nvPr/>
        </p:nvPicPr>
        <p:blipFill>
          <a:blip r:embed="rId2"/>
          <a:stretch>
            <a:fillRect/>
          </a:stretch>
        </p:blipFill>
        <p:spPr>
          <a:xfrm>
            <a:off x="7281427" y="3647440"/>
            <a:ext cx="4292845" cy="2458720"/>
          </a:xfrm>
          <a:prstGeom prst="rect">
            <a:avLst/>
          </a:prstGeom>
        </p:spPr>
      </p:pic>
      <p:sp>
        <p:nvSpPr>
          <p:cNvPr id="2" name="Title 1">
            <a:extLst>
              <a:ext uri="{FF2B5EF4-FFF2-40B4-BE49-F238E27FC236}">
                <a16:creationId xmlns:a16="http://schemas.microsoft.com/office/drawing/2014/main" id="{95A0C378-9AB3-4F08-A2DB-73BC2FDD09FB}"/>
              </a:ext>
            </a:extLst>
          </p:cNvPr>
          <p:cNvSpPr>
            <a:spLocks noGrp="1"/>
          </p:cNvSpPr>
          <p:nvPr>
            <p:ph type="title"/>
          </p:nvPr>
        </p:nvSpPr>
        <p:spPr/>
        <p:txBody>
          <a:bodyPr>
            <a:normAutofit/>
          </a:bodyPr>
          <a:lstStyle/>
          <a:p>
            <a:r>
              <a:rPr lang="en-US" b="1" dirty="0">
                <a:solidFill>
                  <a:srgbClr val="00B050"/>
                </a:solidFill>
              </a:rPr>
              <a:t>Goal check – </a:t>
            </a:r>
            <a:br>
              <a:rPr lang="en-US" b="1" dirty="0">
                <a:solidFill>
                  <a:srgbClr val="00B050"/>
                </a:solidFill>
              </a:rPr>
            </a:br>
            <a:r>
              <a:rPr lang="en-US" sz="4000" b="1" dirty="0">
                <a:solidFill>
                  <a:srgbClr val="7030A0"/>
                </a:solidFill>
              </a:rPr>
              <a:t>talk about different kinds of vacations</a:t>
            </a:r>
            <a:endParaRPr lang="en-US" b="1" dirty="0">
              <a:solidFill>
                <a:srgbClr val="7030A0"/>
              </a:solidFill>
            </a:endParaRPr>
          </a:p>
        </p:txBody>
      </p:sp>
      <p:sp>
        <p:nvSpPr>
          <p:cNvPr id="3" name="Content Placeholder 2">
            <a:extLst>
              <a:ext uri="{FF2B5EF4-FFF2-40B4-BE49-F238E27FC236}">
                <a16:creationId xmlns:a16="http://schemas.microsoft.com/office/drawing/2014/main" id="{36057EB9-5D9D-42F7-8FE0-D68AD021E71B}"/>
              </a:ext>
            </a:extLst>
          </p:cNvPr>
          <p:cNvSpPr>
            <a:spLocks noGrp="1"/>
          </p:cNvSpPr>
          <p:nvPr>
            <p:ph idx="1"/>
          </p:nvPr>
        </p:nvSpPr>
        <p:spPr>
          <a:xfrm>
            <a:off x="617728" y="2249424"/>
            <a:ext cx="9720073" cy="4023360"/>
          </a:xfrm>
        </p:spPr>
        <p:txBody>
          <a:bodyPr>
            <a:normAutofit/>
          </a:bodyPr>
          <a:lstStyle/>
          <a:p>
            <a:pPr algn="just">
              <a:buFont typeface="Wingdings" panose="05000000000000000000" pitchFamily="2" charset="2"/>
              <a:buChar char="Ø"/>
            </a:pPr>
            <a:r>
              <a:rPr lang="en-US" sz="3200" dirty="0"/>
              <a:t>Join another pair and talk about your vacation plans.</a:t>
            </a:r>
          </a:p>
          <a:p>
            <a:pPr algn="just">
              <a:buFont typeface="Wingdings" panose="05000000000000000000" pitchFamily="2" charset="2"/>
              <a:buChar char="Ø"/>
            </a:pPr>
            <a:r>
              <a:rPr lang="en-US" sz="3200" dirty="0"/>
              <a:t>Explain why you chose your vacation and why you did not choose the other destinations. </a:t>
            </a:r>
          </a:p>
          <a:p>
            <a:pPr algn="just">
              <a:buFont typeface="Wingdings" panose="05000000000000000000" pitchFamily="2" charset="2"/>
              <a:buChar char="Ø"/>
            </a:pPr>
            <a:r>
              <a:rPr lang="en-US" sz="3200" dirty="0"/>
              <a:t>Say what you have to do to prepare for it.</a:t>
            </a:r>
          </a:p>
        </p:txBody>
      </p:sp>
    </p:spTree>
    <p:extLst>
      <p:ext uri="{BB962C8B-B14F-4D97-AF65-F5344CB8AC3E}">
        <p14:creationId xmlns:p14="http://schemas.microsoft.com/office/powerpoint/2010/main" val="2022345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7FCF7-714A-424C-AFD2-2474AC612E19}"/>
              </a:ext>
            </a:extLst>
          </p:cNvPr>
          <p:cNvSpPr>
            <a:spLocks noGrp="1"/>
          </p:cNvSpPr>
          <p:nvPr>
            <p:ph type="title"/>
          </p:nvPr>
        </p:nvSpPr>
        <p:spPr/>
        <p:txBody>
          <a:bodyPr/>
          <a:lstStyle/>
          <a:p>
            <a:r>
              <a:rPr lang="en-US" dirty="0"/>
              <a:t>Sample answer</a:t>
            </a:r>
          </a:p>
        </p:txBody>
      </p:sp>
      <p:sp>
        <p:nvSpPr>
          <p:cNvPr id="3" name="Content Placeholder 2">
            <a:extLst>
              <a:ext uri="{FF2B5EF4-FFF2-40B4-BE49-F238E27FC236}">
                <a16:creationId xmlns:a16="http://schemas.microsoft.com/office/drawing/2014/main" id="{CC8E64FA-53E9-4440-A278-093F7FAF5D4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5E802C0-47D9-4DE5-BE08-411A901FD22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24128" y="1735108"/>
            <a:ext cx="10669489" cy="4972744"/>
          </a:xfrm>
          <a:prstGeom prst="rect">
            <a:avLst/>
          </a:prstGeom>
        </p:spPr>
      </p:pic>
    </p:spTree>
    <p:extLst>
      <p:ext uri="{BB962C8B-B14F-4D97-AF65-F5344CB8AC3E}">
        <p14:creationId xmlns:p14="http://schemas.microsoft.com/office/powerpoint/2010/main" val="26892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6651-8F03-4E34-91E0-474FD634BD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46FD46-2C0B-4CE9-846A-C13066F55CD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1956673-BD75-448E-8A02-A24E73D0D1C5}"/>
              </a:ext>
            </a:extLst>
          </p:cNvPr>
          <p:cNvPicPr>
            <a:picLocks noChangeAspect="1"/>
          </p:cNvPicPr>
          <p:nvPr/>
        </p:nvPicPr>
        <p:blipFill>
          <a:blip r:embed="rId2"/>
          <a:stretch>
            <a:fillRect/>
          </a:stretch>
        </p:blipFill>
        <p:spPr>
          <a:xfrm>
            <a:off x="1447799" y="707923"/>
            <a:ext cx="9116697" cy="6011114"/>
          </a:xfrm>
          <a:prstGeom prst="rect">
            <a:avLst/>
          </a:prstGeom>
        </p:spPr>
      </p:pic>
    </p:spTree>
    <p:extLst>
      <p:ext uri="{BB962C8B-B14F-4D97-AF65-F5344CB8AC3E}">
        <p14:creationId xmlns:p14="http://schemas.microsoft.com/office/powerpoint/2010/main" val="33187141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29</TotalTime>
  <Words>652</Words>
  <Application>Microsoft Office PowerPoint</Application>
  <PresentationFormat>Widescreen</PresentationFormat>
  <Paragraphs>51</Paragraphs>
  <Slides>17</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Roboto</vt:lpstr>
      <vt:lpstr>Tw Cen MT</vt:lpstr>
      <vt:lpstr>Tw Cen MT Condensed</vt:lpstr>
      <vt:lpstr>Wingdings</vt:lpstr>
      <vt:lpstr>Wingdings 3</vt:lpstr>
      <vt:lpstr>Integral</vt:lpstr>
      <vt:lpstr> pronunciation </vt:lpstr>
      <vt:lpstr>Warm-up</vt:lpstr>
      <vt:lpstr>Warm-up</vt:lpstr>
      <vt:lpstr>Warm-up</vt:lpstr>
      <vt:lpstr>Warm-up</vt:lpstr>
      <vt:lpstr>Warm-up</vt:lpstr>
      <vt:lpstr>Warm-up</vt:lpstr>
      <vt:lpstr>Warm-up</vt:lpstr>
      <vt:lpstr>Pronunciation – weak forms of have to/ Has to</vt:lpstr>
      <vt:lpstr>F. Listen &amp; practice saying them in pairs.</vt:lpstr>
      <vt:lpstr>Communication</vt:lpstr>
      <vt:lpstr>G. choose a trip you will take together.</vt:lpstr>
      <vt:lpstr>H. What do you have to do before this trip? Think of five things.</vt:lpstr>
      <vt:lpstr>I. What will you take with you? List 10 things. </vt:lpstr>
      <vt:lpstr>Goal check –  talk about different kinds of vacations</vt:lpstr>
      <vt:lpstr>Sample answer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41</cp:revision>
  <dcterms:created xsi:type="dcterms:W3CDTF">2023-08-16T18:36:49Z</dcterms:created>
  <dcterms:modified xsi:type="dcterms:W3CDTF">2023-09-02T10:22:07Z</dcterms:modified>
</cp:coreProperties>
</file>