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60" r:id="rId4"/>
    <p:sldId id="261" r:id="rId5"/>
    <p:sldId id="258" r:id="rId6"/>
    <p:sldId id="262" r:id="rId7"/>
    <p:sldId id="263" r:id="rId8"/>
    <p:sldId id="264" r:id="rId9"/>
    <p:sldId id="265" r:id="rId10"/>
    <p:sldId id="259" r:id="rId11"/>
    <p:sldId id="266" r:id="rId12"/>
    <p:sldId id="267" r:id="rId13"/>
    <p:sldId id="268"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3" d="100"/>
          <a:sy n="63" d="100"/>
        </p:scale>
        <p:origin x="732" y="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6E55FF4F-8DB7-4194-9AF7-93DC426FD111}" type="datetimeFigureOut">
              <a:rPr lang="en-US" smtClean="0"/>
              <a:t>9/2/2023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822FF3-0150-405E-9266-B92824CF1342}" type="slidenum">
              <a:rPr lang="en-US" smtClean="0"/>
              <a:t>‹#›</a:t>
            </a:fld>
            <a:endParaRPr lang="en-US"/>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19370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E55FF4F-8DB7-4194-9AF7-93DC426FD111}" type="datetimeFigureOut">
              <a:rPr lang="en-US" smtClean="0"/>
              <a:t>9/2/2023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822FF3-0150-405E-9266-B92824CF1342}" type="slidenum">
              <a:rPr lang="en-US" smtClean="0"/>
              <a:t>‹#›</a:t>
            </a:fld>
            <a:endParaRPr lang="en-US"/>
          </a:p>
        </p:txBody>
      </p:sp>
    </p:spTree>
    <p:extLst>
      <p:ext uri="{BB962C8B-B14F-4D97-AF65-F5344CB8AC3E}">
        <p14:creationId xmlns:p14="http://schemas.microsoft.com/office/powerpoint/2010/main" val="34062060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E55FF4F-8DB7-4194-9AF7-93DC426FD111}" type="datetimeFigureOut">
              <a:rPr lang="en-US" smtClean="0"/>
              <a:t>9/2/2023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822FF3-0150-405E-9266-B92824CF1342}" type="slidenum">
              <a:rPr lang="en-US" smtClean="0"/>
              <a:t>‹#›</a:t>
            </a:fld>
            <a:endParaRPr lang="en-US"/>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340686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E55FF4F-8DB7-4194-9AF7-93DC426FD111}" type="datetimeFigureOut">
              <a:rPr lang="en-US" smtClean="0"/>
              <a:t>9/2/2023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822FF3-0150-405E-9266-B92824CF1342}" type="slidenum">
              <a:rPr lang="en-US" smtClean="0"/>
              <a:t>‹#›</a:t>
            </a:fld>
            <a:endParaRPr lang="en-US"/>
          </a:p>
        </p:txBody>
      </p:sp>
    </p:spTree>
    <p:extLst>
      <p:ext uri="{BB962C8B-B14F-4D97-AF65-F5344CB8AC3E}">
        <p14:creationId xmlns:p14="http://schemas.microsoft.com/office/powerpoint/2010/main" val="23017590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Click to 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E55FF4F-8DB7-4194-9AF7-93DC426FD111}" type="datetimeFigureOut">
              <a:rPr lang="en-US" smtClean="0"/>
              <a:t>9/2/2023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B822FF3-0150-405E-9266-B92824CF1342}" type="slidenum">
              <a:rPr lang="en-US" smtClean="0"/>
              <a:t>‹#›</a:t>
            </a:fld>
            <a:endParaRPr lang="en-US"/>
          </a:p>
        </p:txBody>
      </p:sp>
    </p:spTree>
    <p:extLst>
      <p:ext uri="{BB962C8B-B14F-4D97-AF65-F5344CB8AC3E}">
        <p14:creationId xmlns:p14="http://schemas.microsoft.com/office/powerpoint/2010/main" val="17448173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E55FF4F-8DB7-4194-9AF7-93DC426FD111}" type="datetimeFigureOut">
              <a:rPr lang="en-US" smtClean="0"/>
              <a:t>9/2/2023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B822FF3-0150-405E-9266-B92824CF1342}" type="slidenum">
              <a:rPr lang="en-US" smtClean="0"/>
              <a:t>‹#›</a:t>
            </a:fld>
            <a:endParaRPr lang="en-US"/>
          </a:p>
        </p:txBody>
      </p:sp>
    </p:spTree>
    <p:extLst>
      <p:ext uri="{BB962C8B-B14F-4D97-AF65-F5344CB8AC3E}">
        <p14:creationId xmlns:p14="http://schemas.microsoft.com/office/powerpoint/2010/main" val="1064981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E55FF4F-8DB7-4194-9AF7-93DC426FD111}" type="datetimeFigureOut">
              <a:rPr lang="en-US" smtClean="0"/>
              <a:t>9/2/2023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B822FF3-0150-405E-9266-B92824CF1342}" type="slidenum">
              <a:rPr lang="en-US" smtClean="0"/>
              <a:t>‹#›</a:t>
            </a:fld>
            <a:endParaRPr lang="en-US"/>
          </a:p>
        </p:txBody>
      </p:sp>
    </p:spTree>
    <p:extLst>
      <p:ext uri="{BB962C8B-B14F-4D97-AF65-F5344CB8AC3E}">
        <p14:creationId xmlns:p14="http://schemas.microsoft.com/office/powerpoint/2010/main" val="31732764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E55FF4F-8DB7-4194-9AF7-93DC426FD111}" type="datetimeFigureOut">
              <a:rPr lang="en-US" smtClean="0"/>
              <a:t>9/2/2023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822FF3-0150-405E-9266-B92824CF1342}" type="slidenum">
              <a:rPr lang="en-US" smtClean="0"/>
              <a:t>‹#›</a:t>
            </a:fld>
            <a:endParaRPr lang="en-US"/>
          </a:p>
        </p:txBody>
      </p:sp>
    </p:spTree>
    <p:extLst>
      <p:ext uri="{BB962C8B-B14F-4D97-AF65-F5344CB8AC3E}">
        <p14:creationId xmlns:p14="http://schemas.microsoft.com/office/powerpoint/2010/main" val="13468443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E55FF4F-8DB7-4194-9AF7-93DC426FD111}" type="datetimeFigureOut">
              <a:rPr lang="en-US" smtClean="0"/>
              <a:t>9/2/2023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822FF3-0150-405E-9266-B92824CF1342}" type="slidenum">
              <a:rPr lang="en-US" smtClean="0"/>
              <a:t>‹#›</a:t>
            </a:fld>
            <a:endParaRPr lang="en-US"/>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468041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E55FF4F-8DB7-4194-9AF7-93DC426FD111}" type="datetimeFigureOut">
              <a:rPr lang="en-US" smtClean="0"/>
              <a:t>9/2/2023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822FF3-0150-405E-9266-B92824CF1342}" type="slidenum">
              <a:rPr lang="en-US" smtClean="0"/>
              <a:t>‹#›</a:t>
            </a:fld>
            <a:endParaRPr lang="en-US"/>
          </a:p>
        </p:txBody>
      </p:sp>
    </p:spTree>
    <p:extLst>
      <p:ext uri="{BB962C8B-B14F-4D97-AF65-F5344CB8AC3E}">
        <p14:creationId xmlns:p14="http://schemas.microsoft.com/office/powerpoint/2010/main" val="22455658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E55FF4F-8DB7-4194-9AF7-93DC426FD111}" type="datetimeFigureOut">
              <a:rPr lang="en-US" smtClean="0"/>
              <a:t>9/2/2023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822FF3-0150-405E-9266-B92824CF1342}" type="slidenum">
              <a:rPr lang="en-US" smtClean="0"/>
              <a:t>‹#›</a:t>
            </a:fld>
            <a:endParaRPr lang="en-US"/>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245078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6E55FF4F-8DB7-4194-9AF7-93DC426FD111}" type="datetimeFigureOut">
              <a:rPr lang="en-US" smtClean="0"/>
              <a:t>9/2/2023</a:t>
            </a:fld>
            <a:endParaRPr lang="en-US"/>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1B822FF3-0150-405E-9266-B92824CF1342}" type="slidenum">
              <a:rPr lang="en-US" smtClean="0"/>
              <a:t>‹#›</a:t>
            </a:fld>
            <a:endParaRPr lang="en-US"/>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537288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D3065-1B6A-4F4C-ABAC-2B51F25F0434}"/>
              </a:ext>
            </a:extLst>
          </p:cNvPr>
          <p:cNvSpPr>
            <a:spLocks noGrp="1"/>
          </p:cNvSpPr>
          <p:nvPr>
            <p:ph type="ctrTitle"/>
          </p:nvPr>
        </p:nvSpPr>
        <p:spPr/>
        <p:txBody>
          <a:bodyPr/>
          <a:lstStyle/>
          <a:p>
            <a:pPr algn="ctr"/>
            <a:r>
              <a:rPr lang="en-US" b="1" dirty="0">
                <a:solidFill>
                  <a:srgbClr val="0070C0"/>
                </a:solidFill>
              </a:rPr>
              <a:t>language expansion  </a:t>
            </a:r>
            <a:br>
              <a:rPr lang="en-US" dirty="0">
                <a:solidFill>
                  <a:srgbClr val="0070C0"/>
                </a:solidFill>
              </a:rPr>
            </a:br>
            <a:r>
              <a:rPr lang="en-US" sz="4000" b="1" dirty="0">
                <a:solidFill>
                  <a:srgbClr val="C00000"/>
                </a:solidFill>
              </a:rPr>
              <a:t>at the airport</a:t>
            </a:r>
            <a:endParaRPr lang="en-US" b="1" dirty="0">
              <a:solidFill>
                <a:srgbClr val="C00000"/>
              </a:solidFill>
            </a:endParaRPr>
          </a:p>
        </p:txBody>
      </p:sp>
      <p:sp>
        <p:nvSpPr>
          <p:cNvPr id="3" name="Subtitle 2">
            <a:extLst>
              <a:ext uri="{FF2B5EF4-FFF2-40B4-BE49-F238E27FC236}">
                <a16:creationId xmlns:a16="http://schemas.microsoft.com/office/drawing/2014/main" id="{0418DAB8-7245-481A-9EC7-C4DFC2D45E0F}"/>
              </a:ext>
            </a:extLst>
          </p:cNvPr>
          <p:cNvSpPr>
            <a:spLocks noGrp="1"/>
          </p:cNvSpPr>
          <p:nvPr>
            <p:ph type="subTitle" idx="1"/>
          </p:nvPr>
        </p:nvSpPr>
        <p:spPr>
          <a:xfrm>
            <a:off x="8610600" y="4960137"/>
            <a:ext cx="3347720" cy="1463040"/>
          </a:xfrm>
        </p:spPr>
        <p:txBody>
          <a:bodyPr/>
          <a:lstStyle/>
          <a:p>
            <a:r>
              <a:rPr lang="en-US" b="1" dirty="0"/>
              <a:t>UNIT 10 - TRAVEL</a:t>
            </a:r>
          </a:p>
        </p:txBody>
      </p:sp>
    </p:spTree>
    <p:extLst>
      <p:ext uri="{BB962C8B-B14F-4D97-AF65-F5344CB8AC3E}">
        <p14:creationId xmlns:p14="http://schemas.microsoft.com/office/powerpoint/2010/main" val="11970472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9CFDD4-F715-44B7-B9F3-BE1C4AAB84F7}"/>
              </a:ext>
            </a:extLst>
          </p:cNvPr>
          <p:cNvSpPr>
            <a:spLocks noGrp="1"/>
          </p:cNvSpPr>
          <p:nvPr>
            <p:ph type="title"/>
          </p:nvPr>
        </p:nvSpPr>
        <p:spPr/>
        <p:txBody>
          <a:bodyPr/>
          <a:lstStyle/>
          <a:p>
            <a:r>
              <a:rPr lang="en-US" b="1" dirty="0">
                <a:solidFill>
                  <a:srgbClr val="00B050"/>
                </a:solidFill>
              </a:rPr>
              <a:t>airport</a:t>
            </a:r>
          </a:p>
        </p:txBody>
      </p:sp>
      <p:sp>
        <p:nvSpPr>
          <p:cNvPr id="3" name="Content Placeholder 2">
            <a:extLst>
              <a:ext uri="{FF2B5EF4-FFF2-40B4-BE49-F238E27FC236}">
                <a16:creationId xmlns:a16="http://schemas.microsoft.com/office/drawing/2014/main" id="{E9F81151-5935-4199-BB19-46164866C582}"/>
              </a:ext>
            </a:extLst>
          </p:cNvPr>
          <p:cNvSpPr>
            <a:spLocks noGrp="1"/>
          </p:cNvSpPr>
          <p:nvPr>
            <p:ph idx="1"/>
          </p:nvPr>
        </p:nvSpPr>
        <p:spPr>
          <a:xfrm>
            <a:off x="274320" y="2286000"/>
            <a:ext cx="4235883" cy="4023360"/>
          </a:xfrm>
        </p:spPr>
        <p:txBody>
          <a:bodyPr>
            <a:normAutofit/>
          </a:bodyPr>
          <a:lstStyle/>
          <a:p>
            <a:pPr>
              <a:buFont typeface="Wingdings" panose="05000000000000000000" pitchFamily="2" charset="2"/>
              <a:buChar char="v"/>
            </a:pPr>
            <a:r>
              <a:rPr lang="en-US" sz="2800" dirty="0"/>
              <a:t>What are airports like?</a:t>
            </a:r>
          </a:p>
          <a:p>
            <a:pPr>
              <a:buFont typeface="Wingdings" panose="05000000000000000000" pitchFamily="2" charset="2"/>
              <a:buChar char="v"/>
            </a:pPr>
            <a:endParaRPr lang="en-US" sz="2800" dirty="0"/>
          </a:p>
          <a:p>
            <a:pPr>
              <a:buFont typeface="Wingdings" panose="05000000000000000000" pitchFamily="2" charset="2"/>
              <a:buChar char="v"/>
            </a:pPr>
            <a:endParaRPr lang="en-US" sz="2800" dirty="0"/>
          </a:p>
          <a:p>
            <a:pPr>
              <a:buFont typeface="Wingdings" panose="05000000000000000000" pitchFamily="2" charset="2"/>
              <a:buChar char="v"/>
            </a:pPr>
            <a:r>
              <a:rPr lang="en-US" sz="2800" dirty="0"/>
              <a:t>What can you find at an airport?</a:t>
            </a:r>
          </a:p>
        </p:txBody>
      </p:sp>
      <p:pic>
        <p:nvPicPr>
          <p:cNvPr id="5" name="Picture 4">
            <a:extLst>
              <a:ext uri="{FF2B5EF4-FFF2-40B4-BE49-F238E27FC236}">
                <a16:creationId xmlns:a16="http://schemas.microsoft.com/office/drawing/2014/main" id="{354211BD-720E-42F3-A567-73109D899232}"/>
              </a:ext>
            </a:extLst>
          </p:cNvPr>
          <p:cNvPicPr>
            <a:picLocks noChangeAspect="1"/>
          </p:cNvPicPr>
          <p:nvPr/>
        </p:nvPicPr>
        <p:blipFill>
          <a:blip r:embed="rId2"/>
          <a:stretch>
            <a:fillRect/>
          </a:stretch>
        </p:blipFill>
        <p:spPr>
          <a:xfrm>
            <a:off x="4510202" y="796544"/>
            <a:ext cx="7600518" cy="5785104"/>
          </a:xfrm>
          <a:prstGeom prst="rect">
            <a:avLst/>
          </a:prstGeom>
        </p:spPr>
      </p:pic>
    </p:spTree>
    <p:extLst>
      <p:ext uri="{BB962C8B-B14F-4D97-AF65-F5344CB8AC3E}">
        <p14:creationId xmlns:p14="http://schemas.microsoft.com/office/powerpoint/2010/main" val="41374720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2DB21B-A224-44BC-95FB-39BDE6BE2E75}"/>
              </a:ext>
            </a:extLst>
          </p:cNvPr>
          <p:cNvSpPr>
            <a:spLocks noGrp="1"/>
          </p:cNvSpPr>
          <p:nvPr>
            <p:ph type="title"/>
          </p:nvPr>
        </p:nvSpPr>
        <p:spPr>
          <a:xfrm>
            <a:off x="993648" y="0"/>
            <a:ext cx="9720072" cy="1499616"/>
          </a:xfrm>
        </p:spPr>
        <p:txBody>
          <a:bodyPr>
            <a:normAutofit/>
          </a:bodyPr>
          <a:lstStyle/>
          <a:p>
            <a:r>
              <a:rPr lang="en-US" sz="4400" dirty="0">
                <a:solidFill>
                  <a:srgbClr val="00B050"/>
                </a:solidFill>
              </a:rPr>
              <a:t>Write the words/ phrases next to their meanings</a:t>
            </a:r>
          </a:p>
        </p:txBody>
      </p:sp>
      <p:pic>
        <p:nvPicPr>
          <p:cNvPr id="5" name="Content Placeholder 4">
            <a:extLst>
              <a:ext uri="{FF2B5EF4-FFF2-40B4-BE49-F238E27FC236}">
                <a16:creationId xmlns:a16="http://schemas.microsoft.com/office/drawing/2014/main" id="{38CE1FA6-42BE-4961-9937-70ECD9B73C19}"/>
              </a:ext>
            </a:extLst>
          </p:cNvPr>
          <p:cNvPicPr>
            <a:picLocks noGrp="1" noChangeAspect="1"/>
          </p:cNvPicPr>
          <p:nvPr>
            <p:ph idx="1"/>
          </p:nvPr>
        </p:nvPicPr>
        <p:blipFill>
          <a:blip r:embed="rId2"/>
          <a:stretch>
            <a:fillRect/>
          </a:stretch>
        </p:blipFill>
        <p:spPr>
          <a:xfrm>
            <a:off x="2534773" y="1666240"/>
            <a:ext cx="9483861" cy="4840224"/>
          </a:xfrm>
        </p:spPr>
      </p:pic>
      <p:pic>
        <p:nvPicPr>
          <p:cNvPr id="7" name="Picture 6">
            <a:extLst>
              <a:ext uri="{FF2B5EF4-FFF2-40B4-BE49-F238E27FC236}">
                <a16:creationId xmlns:a16="http://schemas.microsoft.com/office/drawing/2014/main" id="{5697E134-4945-4C26-B7B2-3B22AA38EDE4}"/>
              </a:ext>
            </a:extLst>
          </p:cNvPr>
          <p:cNvPicPr>
            <a:picLocks noChangeAspect="1"/>
          </p:cNvPicPr>
          <p:nvPr/>
        </p:nvPicPr>
        <p:blipFill>
          <a:blip r:embed="rId3"/>
          <a:stretch>
            <a:fillRect/>
          </a:stretch>
        </p:blipFill>
        <p:spPr>
          <a:xfrm>
            <a:off x="86506" y="1828598"/>
            <a:ext cx="2448267" cy="2896004"/>
          </a:xfrm>
          <a:prstGeom prst="rect">
            <a:avLst/>
          </a:prstGeom>
        </p:spPr>
      </p:pic>
      <p:sp>
        <p:nvSpPr>
          <p:cNvPr id="10" name="TextBox 9">
            <a:extLst>
              <a:ext uri="{FF2B5EF4-FFF2-40B4-BE49-F238E27FC236}">
                <a16:creationId xmlns:a16="http://schemas.microsoft.com/office/drawing/2014/main" id="{80F96EC6-4AE2-44BB-9F30-5EF8D5B9B58E}"/>
              </a:ext>
            </a:extLst>
          </p:cNvPr>
          <p:cNvSpPr txBox="1"/>
          <p:nvPr/>
        </p:nvSpPr>
        <p:spPr>
          <a:xfrm>
            <a:off x="2773680" y="2258044"/>
            <a:ext cx="1432560" cy="369332"/>
          </a:xfrm>
          <a:prstGeom prst="rect">
            <a:avLst/>
          </a:prstGeom>
          <a:noFill/>
        </p:spPr>
        <p:txBody>
          <a:bodyPr wrap="square" rtlCol="0">
            <a:spAutoFit/>
          </a:bodyPr>
          <a:lstStyle/>
          <a:p>
            <a:r>
              <a:rPr lang="en-US" dirty="0">
                <a:solidFill>
                  <a:srgbClr val="FF0000"/>
                </a:solidFill>
              </a:rPr>
              <a:t>Airline agent</a:t>
            </a:r>
          </a:p>
        </p:txBody>
      </p:sp>
      <p:sp>
        <p:nvSpPr>
          <p:cNvPr id="11" name="TextBox 10">
            <a:extLst>
              <a:ext uri="{FF2B5EF4-FFF2-40B4-BE49-F238E27FC236}">
                <a16:creationId xmlns:a16="http://schemas.microsoft.com/office/drawing/2014/main" id="{50F838DB-5DE8-4635-B037-5C504A0C233A}"/>
              </a:ext>
            </a:extLst>
          </p:cNvPr>
          <p:cNvSpPr txBox="1"/>
          <p:nvPr/>
        </p:nvSpPr>
        <p:spPr>
          <a:xfrm>
            <a:off x="2966720" y="2907268"/>
            <a:ext cx="1432560" cy="369332"/>
          </a:xfrm>
          <a:prstGeom prst="rect">
            <a:avLst/>
          </a:prstGeom>
          <a:noFill/>
        </p:spPr>
        <p:txBody>
          <a:bodyPr wrap="square" rtlCol="0">
            <a:spAutoFit/>
          </a:bodyPr>
          <a:lstStyle/>
          <a:p>
            <a:r>
              <a:rPr lang="en-US" dirty="0">
                <a:solidFill>
                  <a:srgbClr val="FF0000"/>
                </a:solidFill>
              </a:rPr>
              <a:t>terminal</a:t>
            </a:r>
          </a:p>
        </p:txBody>
      </p:sp>
      <p:sp>
        <p:nvSpPr>
          <p:cNvPr id="12" name="TextBox 11">
            <a:extLst>
              <a:ext uri="{FF2B5EF4-FFF2-40B4-BE49-F238E27FC236}">
                <a16:creationId xmlns:a16="http://schemas.microsoft.com/office/drawing/2014/main" id="{D030A50B-5C16-45EC-8B1C-DCCCCE4E273D}"/>
              </a:ext>
            </a:extLst>
          </p:cNvPr>
          <p:cNvSpPr txBox="1"/>
          <p:nvPr/>
        </p:nvSpPr>
        <p:spPr>
          <a:xfrm>
            <a:off x="2966720" y="3507478"/>
            <a:ext cx="1432560" cy="646331"/>
          </a:xfrm>
          <a:prstGeom prst="rect">
            <a:avLst/>
          </a:prstGeom>
          <a:noFill/>
        </p:spPr>
        <p:txBody>
          <a:bodyPr wrap="square" rtlCol="0">
            <a:spAutoFit/>
          </a:bodyPr>
          <a:lstStyle/>
          <a:p>
            <a:r>
              <a:rPr lang="en-US" dirty="0">
                <a:solidFill>
                  <a:srgbClr val="FF0000"/>
                </a:solidFill>
              </a:rPr>
              <a:t>boarding pass</a:t>
            </a:r>
          </a:p>
        </p:txBody>
      </p:sp>
      <p:sp>
        <p:nvSpPr>
          <p:cNvPr id="13" name="TextBox 12">
            <a:extLst>
              <a:ext uri="{FF2B5EF4-FFF2-40B4-BE49-F238E27FC236}">
                <a16:creationId xmlns:a16="http://schemas.microsoft.com/office/drawing/2014/main" id="{947713EA-B3AE-422B-B511-778965744805}"/>
              </a:ext>
            </a:extLst>
          </p:cNvPr>
          <p:cNvSpPr txBox="1"/>
          <p:nvPr/>
        </p:nvSpPr>
        <p:spPr>
          <a:xfrm>
            <a:off x="2895600" y="4148296"/>
            <a:ext cx="1432560" cy="646331"/>
          </a:xfrm>
          <a:prstGeom prst="rect">
            <a:avLst/>
          </a:prstGeom>
          <a:noFill/>
        </p:spPr>
        <p:txBody>
          <a:bodyPr wrap="square" rtlCol="0">
            <a:spAutoFit/>
          </a:bodyPr>
          <a:lstStyle/>
          <a:p>
            <a:r>
              <a:rPr lang="en-US" dirty="0">
                <a:solidFill>
                  <a:srgbClr val="FF0000"/>
                </a:solidFill>
              </a:rPr>
              <a:t>Baggage claim</a:t>
            </a:r>
          </a:p>
        </p:txBody>
      </p:sp>
      <p:sp>
        <p:nvSpPr>
          <p:cNvPr id="14" name="TextBox 13">
            <a:extLst>
              <a:ext uri="{FF2B5EF4-FFF2-40B4-BE49-F238E27FC236}">
                <a16:creationId xmlns:a16="http://schemas.microsoft.com/office/drawing/2014/main" id="{87986CC5-A620-472F-8C86-0429A76A9E1F}"/>
              </a:ext>
            </a:extLst>
          </p:cNvPr>
          <p:cNvSpPr txBox="1"/>
          <p:nvPr/>
        </p:nvSpPr>
        <p:spPr>
          <a:xfrm>
            <a:off x="2997200" y="4742979"/>
            <a:ext cx="1432560" cy="646331"/>
          </a:xfrm>
          <a:prstGeom prst="rect">
            <a:avLst/>
          </a:prstGeom>
          <a:noFill/>
        </p:spPr>
        <p:txBody>
          <a:bodyPr wrap="square" rtlCol="0">
            <a:spAutoFit/>
          </a:bodyPr>
          <a:lstStyle/>
          <a:p>
            <a:r>
              <a:rPr lang="en-US" dirty="0">
                <a:solidFill>
                  <a:srgbClr val="FF0000"/>
                </a:solidFill>
              </a:rPr>
              <a:t>Security check</a:t>
            </a:r>
          </a:p>
        </p:txBody>
      </p:sp>
      <p:sp>
        <p:nvSpPr>
          <p:cNvPr id="15" name="TextBox 14">
            <a:extLst>
              <a:ext uri="{FF2B5EF4-FFF2-40B4-BE49-F238E27FC236}">
                <a16:creationId xmlns:a16="http://schemas.microsoft.com/office/drawing/2014/main" id="{F589428D-69B2-40D5-929F-5BDB3E1E6090}"/>
              </a:ext>
            </a:extLst>
          </p:cNvPr>
          <p:cNvSpPr txBox="1"/>
          <p:nvPr/>
        </p:nvSpPr>
        <p:spPr>
          <a:xfrm>
            <a:off x="2997200" y="5392886"/>
            <a:ext cx="1432560" cy="369332"/>
          </a:xfrm>
          <a:prstGeom prst="rect">
            <a:avLst/>
          </a:prstGeom>
          <a:noFill/>
        </p:spPr>
        <p:txBody>
          <a:bodyPr wrap="square" rtlCol="0">
            <a:spAutoFit/>
          </a:bodyPr>
          <a:lstStyle/>
          <a:p>
            <a:r>
              <a:rPr lang="en-US" dirty="0">
                <a:solidFill>
                  <a:srgbClr val="FF0000"/>
                </a:solidFill>
              </a:rPr>
              <a:t>gate</a:t>
            </a:r>
          </a:p>
        </p:txBody>
      </p:sp>
      <p:sp>
        <p:nvSpPr>
          <p:cNvPr id="16" name="TextBox 15">
            <a:extLst>
              <a:ext uri="{FF2B5EF4-FFF2-40B4-BE49-F238E27FC236}">
                <a16:creationId xmlns:a16="http://schemas.microsoft.com/office/drawing/2014/main" id="{B8B2972B-38BE-4DBE-8D00-16080413B442}"/>
              </a:ext>
            </a:extLst>
          </p:cNvPr>
          <p:cNvSpPr txBox="1"/>
          <p:nvPr/>
        </p:nvSpPr>
        <p:spPr>
          <a:xfrm>
            <a:off x="2966720" y="5984007"/>
            <a:ext cx="1432560" cy="646331"/>
          </a:xfrm>
          <a:prstGeom prst="rect">
            <a:avLst/>
          </a:prstGeom>
          <a:noFill/>
        </p:spPr>
        <p:txBody>
          <a:bodyPr wrap="square" rtlCol="0">
            <a:spAutoFit/>
          </a:bodyPr>
          <a:lstStyle/>
          <a:p>
            <a:r>
              <a:rPr lang="en-US" dirty="0">
                <a:solidFill>
                  <a:srgbClr val="FF0000"/>
                </a:solidFill>
              </a:rPr>
              <a:t>Carry-on bag</a:t>
            </a:r>
          </a:p>
        </p:txBody>
      </p:sp>
    </p:spTree>
    <p:extLst>
      <p:ext uri="{BB962C8B-B14F-4D97-AF65-F5344CB8AC3E}">
        <p14:creationId xmlns:p14="http://schemas.microsoft.com/office/powerpoint/2010/main" val="1332097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arn(inVertical)">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barn(inVertical)">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barn(inVertical)">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barn(inVertical)">
                                      <p:cBhvr>
                                        <p:cTn id="27" dur="500"/>
                                        <p:tgtEl>
                                          <p:spTgt spid="14"/>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barn(inVertical)">
                                      <p:cBhvr>
                                        <p:cTn id="32" dur="500"/>
                                        <p:tgtEl>
                                          <p:spTgt spid="15"/>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barn(inVertical)">
                                      <p:cBhvr>
                                        <p:cTn id="3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P spid="14" grpId="0"/>
      <p:bldP spid="15" grpId="0"/>
      <p:bldP spid="1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2030BA-921B-41EA-847C-41F2A0AC1D25}"/>
              </a:ext>
            </a:extLst>
          </p:cNvPr>
          <p:cNvSpPr>
            <a:spLocks noGrp="1"/>
          </p:cNvSpPr>
          <p:nvPr>
            <p:ph type="title"/>
          </p:nvPr>
        </p:nvSpPr>
        <p:spPr/>
        <p:txBody>
          <a:bodyPr>
            <a:noAutofit/>
          </a:bodyPr>
          <a:lstStyle/>
          <a:p>
            <a:r>
              <a:rPr lang="en-US" sz="4000" b="1" i="0" dirty="0">
                <a:solidFill>
                  <a:srgbClr val="00B050"/>
                </a:solidFill>
                <a:effectLst/>
                <a:latin typeface="Roboto" panose="02000000000000000000" pitchFamily="2" charset="0"/>
              </a:rPr>
              <a:t>B. Complete the paragraph with the words and phrases from A.</a:t>
            </a:r>
            <a:endParaRPr lang="en-US" sz="4000" dirty="0">
              <a:solidFill>
                <a:srgbClr val="00B050"/>
              </a:solidFill>
            </a:endParaRPr>
          </a:p>
        </p:txBody>
      </p:sp>
      <p:sp>
        <p:nvSpPr>
          <p:cNvPr id="3" name="Content Placeholder 2">
            <a:extLst>
              <a:ext uri="{FF2B5EF4-FFF2-40B4-BE49-F238E27FC236}">
                <a16:creationId xmlns:a16="http://schemas.microsoft.com/office/drawing/2014/main" id="{69D61C84-9E79-466A-A41E-B0E36504AE10}"/>
              </a:ext>
            </a:extLst>
          </p:cNvPr>
          <p:cNvSpPr>
            <a:spLocks noGrp="1"/>
          </p:cNvSpPr>
          <p:nvPr>
            <p:ph idx="1"/>
          </p:nvPr>
        </p:nvSpPr>
        <p:spPr>
          <a:xfrm>
            <a:off x="1024128" y="2174240"/>
            <a:ext cx="10243312" cy="4582160"/>
          </a:xfrm>
        </p:spPr>
        <p:txBody>
          <a:bodyPr>
            <a:normAutofit fontScale="85000" lnSpcReduction="20000"/>
          </a:bodyPr>
          <a:lstStyle/>
          <a:p>
            <a:pPr algn="just">
              <a:lnSpc>
                <a:spcPct val="124000"/>
              </a:lnSpc>
            </a:pPr>
            <a:r>
              <a:rPr lang="en-US" sz="2800" b="0" i="0" dirty="0">
                <a:solidFill>
                  <a:srgbClr val="333333"/>
                </a:solidFill>
                <a:effectLst/>
                <a:latin typeface="Roboto" panose="02000000000000000000" pitchFamily="2" charset="0"/>
              </a:rPr>
              <a:t>When you get to the airport, the first thing you have to do is go to the right (1) _____________. Then, you need to find the (2) ___________ desk where an (3) ______________ will help you. They will check your passport and give you your (4) _________________ which has your flight information. If you have a large bag or suitcase, you have to check it there. If you only have a (5) _______________, you can take it on the plane with you. If you did (6) ________________, you already have your boarding pass, so you can go straight to the (7) ______ in the departure area. You will have to go through a (8) __________________ to make sure you don't have anything dangerous. Finally, when you get to your destination, you can pick up your checked bag from the (9) _______________.</a:t>
            </a:r>
            <a:endParaRPr lang="en-US" sz="2800" dirty="0"/>
          </a:p>
        </p:txBody>
      </p:sp>
      <p:sp>
        <p:nvSpPr>
          <p:cNvPr id="4" name="TextBox 3">
            <a:extLst>
              <a:ext uri="{FF2B5EF4-FFF2-40B4-BE49-F238E27FC236}">
                <a16:creationId xmlns:a16="http://schemas.microsoft.com/office/drawing/2014/main" id="{35483171-3E84-4D7E-8635-BCA520FDCC14}"/>
              </a:ext>
            </a:extLst>
          </p:cNvPr>
          <p:cNvSpPr txBox="1"/>
          <p:nvPr/>
        </p:nvSpPr>
        <p:spPr>
          <a:xfrm>
            <a:off x="1859280" y="2460228"/>
            <a:ext cx="1432560" cy="523220"/>
          </a:xfrm>
          <a:prstGeom prst="rect">
            <a:avLst/>
          </a:prstGeom>
          <a:noFill/>
        </p:spPr>
        <p:txBody>
          <a:bodyPr wrap="square" rtlCol="0">
            <a:spAutoFit/>
          </a:bodyPr>
          <a:lstStyle/>
          <a:p>
            <a:r>
              <a:rPr lang="en-US" sz="2800" dirty="0">
                <a:solidFill>
                  <a:srgbClr val="FF0000"/>
                </a:solidFill>
              </a:rPr>
              <a:t>terminal</a:t>
            </a:r>
          </a:p>
        </p:txBody>
      </p:sp>
      <p:sp>
        <p:nvSpPr>
          <p:cNvPr id="5" name="TextBox 4">
            <a:extLst>
              <a:ext uri="{FF2B5EF4-FFF2-40B4-BE49-F238E27FC236}">
                <a16:creationId xmlns:a16="http://schemas.microsoft.com/office/drawing/2014/main" id="{B3845E29-89F3-401E-AC7E-1F0558CCB630}"/>
              </a:ext>
            </a:extLst>
          </p:cNvPr>
          <p:cNvSpPr txBox="1"/>
          <p:nvPr/>
        </p:nvSpPr>
        <p:spPr>
          <a:xfrm>
            <a:off x="7640320" y="2460228"/>
            <a:ext cx="1432560" cy="523220"/>
          </a:xfrm>
          <a:prstGeom prst="rect">
            <a:avLst/>
          </a:prstGeom>
          <a:noFill/>
        </p:spPr>
        <p:txBody>
          <a:bodyPr wrap="square" rtlCol="0">
            <a:spAutoFit/>
          </a:bodyPr>
          <a:lstStyle/>
          <a:p>
            <a:r>
              <a:rPr lang="en-US" sz="2800" dirty="0">
                <a:solidFill>
                  <a:srgbClr val="FF0000"/>
                </a:solidFill>
              </a:rPr>
              <a:t>check-in</a:t>
            </a:r>
          </a:p>
        </p:txBody>
      </p:sp>
      <p:sp>
        <p:nvSpPr>
          <p:cNvPr id="6" name="TextBox 5">
            <a:extLst>
              <a:ext uri="{FF2B5EF4-FFF2-40B4-BE49-F238E27FC236}">
                <a16:creationId xmlns:a16="http://schemas.microsoft.com/office/drawing/2014/main" id="{12A8AA81-34EC-43F4-832D-6F8995BEDBAB}"/>
              </a:ext>
            </a:extLst>
          </p:cNvPr>
          <p:cNvSpPr txBox="1"/>
          <p:nvPr/>
        </p:nvSpPr>
        <p:spPr>
          <a:xfrm>
            <a:off x="1635760" y="2851886"/>
            <a:ext cx="2184400" cy="523220"/>
          </a:xfrm>
          <a:prstGeom prst="rect">
            <a:avLst/>
          </a:prstGeom>
          <a:noFill/>
        </p:spPr>
        <p:txBody>
          <a:bodyPr wrap="square" rtlCol="0">
            <a:spAutoFit/>
          </a:bodyPr>
          <a:lstStyle/>
          <a:p>
            <a:r>
              <a:rPr lang="en-US" sz="2800" dirty="0">
                <a:solidFill>
                  <a:srgbClr val="FF0000"/>
                </a:solidFill>
              </a:rPr>
              <a:t>airline agent</a:t>
            </a:r>
          </a:p>
        </p:txBody>
      </p:sp>
      <p:sp>
        <p:nvSpPr>
          <p:cNvPr id="7" name="TextBox 6">
            <a:extLst>
              <a:ext uri="{FF2B5EF4-FFF2-40B4-BE49-F238E27FC236}">
                <a16:creationId xmlns:a16="http://schemas.microsoft.com/office/drawing/2014/main" id="{9763F80D-38F5-4DAC-A6FC-1C686E74FC66}"/>
              </a:ext>
            </a:extLst>
          </p:cNvPr>
          <p:cNvSpPr txBox="1"/>
          <p:nvPr/>
        </p:nvSpPr>
        <p:spPr>
          <a:xfrm>
            <a:off x="3073400" y="3231893"/>
            <a:ext cx="3093720" cy="523220"/>
          </a:xfrm>
          <a:prstGeom prst="rect">
            <a:avLst/>
          </a:prstGeom>
          <a:noFill/>
        </p:spPr>
        <p:txBody>
          <a:bodyPr wrap="square" rtlCol="0">
            <a:spAutoFit/>
          </a:bodyPr>
          <a:lstStyle/>
          <a:p>
            <a:r>
              <a:rPr lang="en-US" sz="2800" dirty="0">
                <a:solidFill>
                  <a:srgbClr val="FF0000"/>
                </a:solidFill>
              </a:rPr>
              <a:t>boarding pass</a:t>
            </a:r>
          </a:p>
        </p:txBody>
      </p:sp>
      <p:sp>
        <p:nvSpPr>
          <p:cNvPr id="8" name="TextBox 7">
            <a:extLst>
              <a:ext uri="{FF2B5EF4-FFF2-40B4-BE49-F238E27FC236}">
                <a16:creationId xmlns:a16="http://schemas.microsoft.com/office/drawing/2014/main" id="{CB10D3EF-64DE-4624-8676-C71682701466}"/>
              </a:ext>
            </a:extLst>
          </p:cNvPr>
          <p:cNvSpPr txBox="1"/>
          <p:nvPr/>
        </p:nvSpPr>
        <p:spPr>
          <a:xfrm>
            <a:off x="1645920" y="4001511"/>
            <a:ext cx="3093720" cy="523220"/>
          </a:xfrm>
          <a:prstGeom prst="rect">
            <a:avLst/>
          </a:prstGeom>
          <a:noFill/>
        </p:spPr>
        <p:txBody>
          <a:bodyPr wrap="square" rtlCol="0">
            <a:spAutoFit/>
          </a:bodyPr>
          <a:lstStyle/>
          <a:p>
            <a:r>
              <a:rPr lang="en-US" sz="2800" dirty="0">
                <a:solidFill>
                  <a:srgbClr val="FF0000"/>
                </a:solidFill>
              </a:rPr>
              <a:t>carry-on bag</a:t>
            </a:r>
          </a:p>
        </p:txBody>
      </p:sp>
      <p:sp>
        <p:nvSpPr>
          <p:cNvPr id="9" name="TextBox 8">
            <a:extLst>
              <a:ext uri="{FF2B5EF4-FFF2-40B4-BE49-F238E27FC236}">
                <a16:creationId xmlns:a16="http://schemas.microsoft.com/office/drawing/2014/main" id="{256B625E-B4B4-49BD-8F71-9A3B3E9B434B}"/>
              </a:ext>
            </a:extLst>
          </p:cNvPr>
          <p:cNvSpPr txBox="1"/>
          <p:nvPr/>
        </p:nvSpPr>
        <p:spPr>
          <a:xfrm>
            <a:off x="1181100" y="4401286"/>
            <a:ext cx="3093720" cy="523220"/>
          </a:xfrm>
          <a:prstGeom prst="rect">
            <a:avLst/>
          </a:prstGeom>
          <a:noFill/>
        </p:spPr>
        <p:txBody>
          <a:bodyPr wrap="square" rtlCol="0">
            <a:spAutoFit/>
          </a:bodyPr>
          <a:lstStyle/>
          <a:p>
            <a:r>
              <a:rPr lang="en-US" sz="2800" dirty="0">
                <a:solidFill>
                  <a:srgbClr val="FF0000"/>
                </a:solidFill>
              </a:rPr>
              <a:t>online check-in</a:t>
            </a:r>
          </a:p>
        </p:txBody>
      </p:sp>
      <p:sp>
        <p:nvSpPr>
          <p:cNvPr id="10" name="TextBox 9">
            <a:extLst>
              <a:ext uri="{FF2B5EF4-FFF2-40B4-BE49-F238E27FC236}">
                <a16:creationId xmlns:a16="http://schemas.microsoft.com/office/drawing/2014/main" id="{98F181ED-7F9F-4D26-881E-1F99B74F5E95}"/>
              </a:ext>
            </a:extLst>
          </p:cNvPr>
          <p:cNvSpPr txBox="1"/>
          <p:nvPr/>
        </p:nvSpPr>
        <p:spPr>
          <a:xfrm>
            <a:off x="3568700" y="4752304"/>
            <a:ext cx="1066800" cy="523220"/>
          </a:xfrm>
          <a:prstGeom prst="rect">
            <a:avLst/>
          </a:prstGeom>
          <a:noFill/>
        </p:spPr>
        <p:txBody>
          <a:bodyPr wrap="square" rtlCol="0">
            <a:spAutoFit/>
          </a:bodyPr>
          <a:lstStyle/>
          <a:p>
            <a:r>
              <a:rPr lang="en-US" sz="2800" dirty="0">
                <a:solidFill>
                  <a:srgbClr val="FF0000"/>
                </a:solidFill>
              </a:rPr>
              <a:t>gate</a:t>
            </a:r>
          </a:p>
        </p:txBody>
      </p:sp>
      <p:sp>
        <p:nvSpPr>
          <p:cNvPr id="11" name="TextBox 10">
            <a:extLst>
              <a:ext uri="{FF2B5EF4-FFF2-40B4-BE49-F238E27FC236}">
                <a16:creationId xmlns:a16="http://schemas.microsoft.com/office/drawing/2014/main" id="{F179CB35-6342-424B-85DC-6C06338F5D00}"/>
              </a:ext>
            </a:extLst>
          </p:cNvPr>
          <p:cNvSpPr txBox="1"/>
          <p:nvPr/>
        </p:nvSpPr>
        <p:spPr>
          <a:xfrm>
            <a:off x="2100580" y="5117345"/>
            <a:ext cx="3093720" cy="523220"/>
          </a:xfrm>
          <a:prstGeom prst="rect">
            <a:avLst/>
          </a:prstGeom>
          <a:noFill/>
        </p:spPr>
        <p:txBody>
          <a:bodyPr wrap="square" rtlCol="0">
            <a:spAutoFit/>
          </a:bodyPr>
          <a:lstStyle/>
          <a:p>
            <a:r>
              <a:rPr lang="en-US" sz="2800" dirty="0">
                <a:solidFill>
                  <a:srgbClr val="FF0000"/>
                </a:solidFill>
              </a:rPr>
              <a:t>security check</a:t>
            </a:r>
          </a:p>
        </p:txBody>
      </p:sp>
      <p:sp>
        <p:nvSpPr>
          <p:cNvPr id="12" name="TextBox 11">
            <a:extLst>
              <a:ext uri="{FF2B5EF4-FFF2-40B4-BE49-F238E27FC236}">
                <a16:creationId xmlns:a16="http://schemas.microsoft.com/office/drawing/2014/main" id="{01BD0F69-6423-484E-8D22-CF998C29953C}"/>
              </a:ext>
            </a:extLst>
          </p:cNvPr>
          <p:cNvSpPr txBox="1"/>
          <p:nvPr/>
        </p:nvSpPr>
        <p:spPr>
          <a:xfrm>
            <a:off x="3291840" y="5886963"/>
            <a:ext cx="3093720" cy="523220"/>
          </a:xfrm>
          <a:prstGeom prst="rect">
            <a:avLst/>
          </a:prstGeom>
          <a:noFill/>
        </p:spPr>
        <p:txBody>
          <a:bodyPr wrap="square" rtlCol="0">
            <a:spAutoFit/>
          </a:bodyPr>
          <a:lstStyle/>
          <a:p>
            <a:r>
              <a:rPr lang="en-US" sz="2800" dirty="0">
                <a:solidFill>
                  <a:srgbClr val="FF0000"/>
                </a:solidFill>
              </a:rPr>
              <a:t>baggage claim</a:t>
            </a:r>
          </a:p>
        </p:txBody>
      </p:sp>
    </p:spTree>
    <p:extLst>
      <p:ext uri="{BB962C8B-B14F-4D97-AF65-F5344CB8AC3E}">
        <p14:creationId xmlns:p14="http://schemas.microsoft.com/office/powerpoint/2010/main" val="27662719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arn(inVertical)">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barn(inVertical)">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barn(inVertical)">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barn(inVertical)">
                                      <p:cBhvr>
                                        <p:cTn id="37" dur="500"/>
                                        <p:tgtEl>
                                          <p:spTgt spid="10"/>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barn(inVertical)">
                                      <p:cBhvr>
                                        <p:cTn id="42" dur="500"/>
                                        <p:tgtEl>
                                          <p:spTgt spid="11"/>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grpId="0" nodeType="click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barn(inVertical)">
                                      <p:cBhvr>
                                        <p:cTn id="4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9" grpId="0"/>
      <p:bldP spid="10" grpId="0"/>
      <p:bldP spid="11" grpId="0"/>
      <p:bldP spid="1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3FBC8E-9652-495A-89B0-B4B94810B1B1}"/>
              </a:ext>
            </a:extLst>
          </p:cNvPr>
          <p:cNvSpPr>
            <a:spLocks noGrp="1"/>
          </p:cNvSpPr>
          <p:nvPr>
            <p:ph type="title"/>
          </p:nvPr>
        </p:nvSpPr>
        <p:spPr/>
        <p:txBody>
          <a:bodyPr/>
          <a:lstStyle/>
          <a:p>
            <a:r>
              <a:rPr lang="en-US" dirty="0">
                <a:solidFill>
                  <a:srgbClr val="00B050"/>
                </a:solidFill>
              </a:rPr>
              <a:t>Airport vocabulary: listen and repeat</a:t>
            </a:r>
          </a:p>
        </p:txBody>
      </p:sp>
      <p:sp>
        <p:nvSpPr>
          <p:cNvPr id="3" name="Content Placeholder 2">
            <a:extLst>
              <a:ext uri="{FF2B5EF4-FFF2-40B4-BE49-F238E27FC236}">
                <a16:creationId xmlns:a16="http://schemas.microsoft.com/office/drawing/2014/main" id="{9A037442-CE69-4197-A856-91F08A867FFC}"/>
              </a:ext>
            </a:extLst>
          </p:cNvPr>
          <p:cNvSpPr>
            <a:spLocks noGrp="1"/>
          </p:cNvSpPr>
          <p:nvPr>
            <p:ph idx="1"/>
          </p:nvPr>
        </p:nvSpPr>
        <p:spPr/>
        <p:txBody>
          <a:bodyPr>
            <a:normAutofit fontScale="92500" lnSpcReduction="20000"/>
          </a:bodyPr>
          <a:lstStyle/>
          <a:p>
            <a:pPr>
              <a:buFont typeface="Wingdings" panose="05000000000000000000" pitchFamily="2" charset="2"/>
              <a:buChar char="Ø"/>
            </a:pPr>
            <a:r>
              <a:rPr lang="en-US" sz="3200" dirty="0"/>
              <a:t>Airline agent (n) </a:t>
            </a:r>
            <a:r>
              <a:rPr lang="en-US" sz="3200" dirty="0" err="1"/>
              <a:t>hãng</a:t>
            </a:r>
            <a:r>
              <a:rPr lang="en-US" sz="3200" dirty="0"/>
              <a:t> </a:t>
            </a:r>
            <a:r>
              <a:rPr lang="en-US" sz="3200" dirty="0" err="1"/>
              <a:t>hàng</a:t>
            </a:r>
            <a:r>
              <a:rPr lang="en-US" sz="3200" dirty="0"/>
              <a:t> </a:t>
            </a:r>
            <a:r>
              <a:rPr lang="en-US" sz="3200" dirty="0" err="1"/>
              <a:t>không</a:t>
            </a:r>
            <a:endParaRPr lang="en-US" sz="3200" dirty="0"/>
          </a:p>
          <a:p>
            <a:pPr>
              <a:buFont typeface="Wingdings" panose="05000000000000000000" pitchFamily="2" charset="2"/>
              <a:buChar char="Ø"/>
            </a:pPr>
            <a:r>
              <a:rPr lang="en-US" sz="3200" dirty="0"/>
              <a:t>Baggage claim (n) </a:t>
            </a:r>
            <a:r>
              <a:rPr lang="en-US" sz="3200" dirty="0" err="1"/>
              <a:t>quầy</a:t>
            </a:r>
            <a:r>
              <a:rPr lang="en-US" sz="3200" dirty="0"/>
              <a:t> </a:t>
            </a:r>
            <a:r>
              <a:rPr lang="en-US" sz="3200" dirty="0" err="1"/>
              <a:t>nhận</a:t>
            </a:r>
            <a:r>
              <a:rPr lang="en-US" sz="3200" dirty="0"/>
              <a:t> </a:t>
            </a:r>
            <a:r>
              <a:rPr lang="en-US" sz="3200" dirty="0" err="1"/>
              <a:t>hành</a:t>
            </a:r>
            <a:r>
              <a:rPr lang="en-US" sz="3200" dirty="0"/>
              <a:t> </a:t>
            </a:r>
            <a:r>
              <a:rPr lang="en-US" sz="3200" dirty="0" err="1"/>
              <a:t>lý</a:t>
            </a:r>
            <a:endParaRPr lang="en-US" sz="3200" dirty="0"/>
          </a:p>
          <a:p>
            <a:pPr>
              <a:buFont typeface="Wingdings" panose="05000000000000000000" pitchFamily="2" charset="2"/>
              <a:buChar char="Ø"/>
            </a:pPr>
            <a:r>
              <a:rPr lang="en-US" sz="3200" dirty="0"/>
              <a:t>Boarding pass (n) </a:t>
            </a:r>
            <a:r>
              <a:rPr lang="en-US" sz="3200" dirty="0" err="1"/>
              <a:t>thẻ</a:t>
            </a:r>
            <a:r>
              <a:rPr lang="en-US" sz="3200" dirty="0"/>
              <a:t> </a:t>
            </a:r>
            <a:r>
              <a:rPr lang="en-US" sz="3200" dirty="0" err="1"/>
              <a:t>lên</a:t>
            </a:r>
            <a:r>
              <a:rPr lang="en-US" sz="3200" dirty="0"/>
              <a:t> </a:t>
            </a:r>
            <a:r>
              <a:rPr lang="en-US" sz="3200" dirty="0" err="1"/>
              <a:t>máy</a:t>
            </a:r>
            <a:r>
              <a:rPr lang="en-US" sz="3200" dirty="0"/>
              <a:t> bay</a:t>
            </a:r>
          </a:p>
          <a:p>
            <a:pPr>
              <a:buFont typeface="Wingdings" panose="05000000000000000000" pitchFamily="2" charset="2"/>
              <a:buChar char="Ø"/>
            </a:pPr>
            <a:r>
              <a:rPr lang="en-US" sz="3200" dirty="0"/>
              <a:t>Carry-on bag (n) </a:t>
            </a:r>
            <a:r>
              <a:rPr lang="en-US" sz="3200" dirty="0" err="1"/>
              <a:t>hành</a:t>
            </a:r>
            <a:r>
              <a:rPr lang="en-US" sz="3200" dirty="0"/>
              <a:t> </a:t>
            </a:r>
            <a:r>
              <a:rPr lang="en-US" sz="3200" dirty="0" err="1"/>
              <a:t>lý</a:t>
            </a:r>
            <a:r>
              <a:rPr lang="en-US" sz="3200" dirty="0"/>
              <a:t> </a:t>
            </a:r>
            <a:r>
              <a:rPr lang="en-US" sz="3200" dirty="0" err="1"/>
              <a:t>xách</a:t>
            </a:r>
            <a:r>
              <a:rPr lang="en-US" sz="3200" dirty="0"/>
              <a:t> </a:t>
            </a:r>
            <a:r>
              <a:rPr lang="en-US" sz="3200" dirty="0" err="1"/>
              <a:t>tay</a:t>
            </a:r>
            <a:endParaRPr lang="en-US" sz="3200" dirty="0"/>
          </a:p>
          <a:p>
            <a:pPr>
              <a:buFont typeface="Wingdings" panose="05000000000000000000" pitchFamily="2" charset="2"/>
              <a:buChar char="Ø"/>
            </a:pPr>
            <a:r>
              <a:rPr lang="en-US" sz="3200" dirty="0"/>
              <a:t>(online) check-in (v) </a:t>
            </a:r>
            <a:r>
              <a:rPr lang="en-US" sz="3200" dirty="0" err="1"/>
              <a:t>làm</a:t>
            </a:r>
            <a:r>
              <a:rPr lang="en-US" sz="3200" dirty="0"/>
              <a:t> </a:t>
            </a:r>
            <a:r>
              <a:rPr lang="en-US" sz="3200" dirty="0" err="1"/>
              <a:t>thủ</a:t>
            </a:r>
            <a:r>
              <a:rPr lang="en-US" sz="3200" dirty="0"/>
              <a:t> </a:t>
            </a:r>
            <a:r>
              <a:rPr lang="en-US" sz="3200" dirty="0" err="1"/>
              <a:t>tục</a:t>
            </a:r>
            <a:r>
              <a:rPr lang="en-US" sz="3200" dirty="0"/>
              <a:t> (</a:t>
            </a:r>
            <a:r>
              <a:rPr lang="en-US" sz="3200" dirty="0" err="1"/>
              <a:t>trực</a:t>
            </a:r>
            <a:r>
              <a:rPr lang="en-US" sz="3200" dirty="0"/>
              <a:t> </a:t>
            </a:r>
            <a:r>
              <a:rPr lang="en-US" sz="3200" dirty="0" err="1"/>
              <a:t>tuyến</a:t>
            </a:r>
            <a:r>
              <a:rPr lang="en-US" sz="3200" dirty="0"/>
              <a:t>)</a:t>
            </a:r>
          </a:p>
          <a:p>
            <a:pPr>
              <a:buFont typeface="Wingdings" panose="05000000000000000000" pitchFamily="2" charset="2"/>
              <a:buChar char="Ø"/>
            </a:pPr>
            <a:r>
              <a:rPr lang="en-US" sz="3200" dirty="0"/>
              <a:t>Gate (n) </a:t>
            </a:r>
            <a:r>
              <a:rPr lang="en-US" sz="3200" dirty="0" err="1"/>
              <a:t>cửa</a:t>
            </a:r>
            <a:r>
              <a:rPr lang="en-US" sz="3200" dirty="0"/>
              <a:t> ra </a:t>
            </a:r>
            <a:r>
              <a:rPr lang="en-US" sz="3200" dirty="0" err="1"/>
              <a:t>máy</a:t>
            </a:r>
            <a:r>
              <a:rPr lang="en-US" sz="3200" dirty="0"/>
              <a:t> bay</a:t>
            </a:r>
          </a:p>
          <a:p>
            <a:pPr>
              <a:buFont typeface="Wingdings" panose="05000000000000000000" pitchFamily="2" charset="2"/>
              <a:buChar char="Ø"/>
            </a:pPr>
            <a:r>
              <a:rPr lang="en-US" sz="3200" dirty="0"/>
              <a:t>Security check (n) </a:t>
            </a:r>
            <a:r>
              <a:rPr lang="en-US" sz="3200" dirty="0" err="1"/>
              <a:t>cửa</a:t>
            </a:r>
            <a:r>
              <a:rPr lang="en-US" sz="3200" dirty="0"/>
              <a:t> </a:t>
            </a:r>
            <a:r>
              <a:rPr lang="en-US" sz="3200" dirty="0" err="1"/>
              <a:t>kiểm</a:t>
            </a:r>
            <a:r>
              <a:rPr lang="en-US" sz="3200" dirty="0"/>
              <a:t> </a:t>
            </a:r>
            <a:r>
              <a:rPr lang="en-US" sz="3200" dirty="0" err="1"/>
              <a:t>tra</a:t>
            </a:r>
            <a:r>
              <a:rPr lang="en-US" sz="3200" dirty="0"/>
              <a:t> an </a:t>
            </a:r>
            <a:r>
              <a:rPr lang="en-US" sz="3200" dirty="0" err="1"/>
              <a:t>ninh</a:t>
            </a:r>
            <a:endParaRPr lang="en-US" sz="3200" dirty="0"/>
          </a:p>
          <a:p>
            <a:pPr>
              <a:buFont typeface="Wingdings" panose="05000000000000000000" pitchFamily="2" charset="2"/>
              <a:buChar char="Ø"/>
            </a:pPr>
            <a:r>
              <a:rPr lang="en-US" sz="3200" dirty="0"/>
              <a:t>Terminal (n) </a:t>
            </a:r>
            <a:r>
              <a:rPr lang="en-US" sz="3200" dirty="0" err="1"/>
              <a:t>cửa</a:t>
            </a:r>
            <a:r>
              <a:rPr lang="en-US" sz="3200" dirty="0"/>
              <a:t> </a:t>
            </a:r>
            <a:r>
              <a:rPr lang="en-US" sz="3200" dirty="0" err="1"/>
              <a:t>lên</a:t>
            </a:r>
            <a:r>
              <a:rPr lang="en-US" sz="3200" dirty="0"/>
              <a:t> </a:t>
            </a:r>
            <a:r>
              <a:rPr lang="en-US" sz="3200" dirty="0" err="1"/>
              <a:t>máy</a:t>
            </a:r>
            <a:r>
              <a:rPr lang="en-US" sz="3200" dirty="0"/>
              <a:t> bay</a:t>
            </a:r>
          </a:p>
        </p:txBody>
      </p:sp>
    </p:spTree>
    <p:extLst>
      <p:ext uri="{BB962C8B-B14F-4D97-AF65-F5344CB8AC3E}">
        <p14:creationId xmlns:p14="http://schemas.microsoft.com/office/powerpoint/2010/main" val="24261858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84C23-0988-4E4B-B2D0-446A2EAB9656}"/>
              </a:ext>
            </a:extLst>
          </p:cNvPr>
          <p:cNvSpPr>
            <a:spLocks noGrp="1"/>
          </p:cNvSpPr>
          <p:nvPr>
            <p:ph type="title"/>
          </p:nvPr>
        </p:nvSpPr>
        <p:spPr/>
        <p:txBody>
          <a:bodyPr/>
          <a:lstStyle/>
          <a:p>
            <a:r>
              <a:rPr lang="en-US" sz="5400" b="1" dirty="0">
                <a:solidFill>
                  <a:srgbClr val="00B050"/>
                </a:solidFill>
              </a:rPr>
              <a:t>Grammar </a:t>
            </a:r>
            <a:r>
              <a:rPr lang="en-US" dirty="0"/>
              <a:t>– </a:t>
            </a:r>
            <a:r>
              <a:rPr lang="en-US" dirty="0">
                <a:solidFill>
                  <a:srgbClr val="C00000"/>
                </a:solidFill>
              </a:rPr>
              <a:t>expressing prohibition</a:t>
            </a:r>
          </a:p>
        </p:txBody>
      </p:sp>
      <p:sp>
        <p:nvSpPr>
          <p:cNvPr id="3" name="Content Placeholder 2">
            <a:extLst>
              <a:ext uri="{FF2B5EF4-FFF2-40B4-BE49-F238E27FC236}">
                <a16:creationId xmlns:a16="http://schemas.microsoft.com/office/drawing/2014/main" id="{F8A77E70-9576-494D-8F2A-9BF770076397}"/>
              </a:ext>
            </a:extLst>
          </p:cNvPr>
          <p:cNvSpPr>
            <a:spLocks noGrp="1"/>
          </p:cNvSpPr>
          <p:nvPr>
            <p:ph idx="1"/>
          </p:nvPr>
        </p:nvSpPr>
        <p:spPr/>
        <p:txBody>
          <a:bodyPr>
            <a:normAutofit/>
          </a:bodyPr>
          <a:lstStyle/>
          <a:p>
            <a:pPr>
              <a:buFont typeface="Wingdings" panose="05000000000000000000" pitchFamily="2" charset="2"/>
              <a:buChar char="v"/>
            </a:pPr>
            <a:r>
              <a:rPr lang="en-US" sz="3200" dirty="0"/>
              <a:t>Use </a:t>
            </a:r>
            <a:r>
              <a:rPr lang="en-US" sz="3200" b="1" i="1" dirty="0"/>
              <a:t>must not </a:t>
            </a:r>
            <a:r>
              <a:rPr lang="en-US" sz="3200" i="1" dirty="0"/>
              <a:t>=&gt; something is not allowed</a:t>
            </a:r>
          </a:p>
          <a:p>
            <a:pPr marL="0" indent="0">
              <a:buNone/>
            </a:pPr>
            <a:r>
              <a:rPr lang="en-US" sz="3200" i="1" dirty="0"/>
              <a:t>=&gt; </a:t>
            </a:r>
            <a:r>
              <a:rPr lang="en-US" sz="3200" dirty="0">
                <a:solidFill>
                  <a:srgbClr val="0070C0"/>
                </a:solidFill>
              </a:rPr>
              <a:t>You must not bring a knife on the plane.</a:t>
            </a:r>
          </a:p>
          <a:p>
            <a:pPr>
              <a:buFont typeface="Wingdings" panose="05000000000000000000" pitchFamily="2" charset="2"/>
              <a:buChar char="v"/>
            </a:pPr>
            <a:r>
              <a:rPr lang="en-US" sz="3200" b="1" i="1" dirty="0"/>
              <a:t>Must not/ can’t  </a:t>
            </a:r>
            <a:r>
              <a:rPr lang="en-US" sz="3200" dirty="0"/>
              <a:t>both means something is not allowed</a:t>
            </a:r>
          </a:p>
          <a:p>
            <a:pPr>
              <a:buFont typeface="Wingdings" panose="05000000000000000000" pitchFamily="2" charset="2"/>
              <a:buChar char="v"/>
            </a:pPr>
            <a:r>
              <a:rPr lang="en-US" sz="3200" b="1" dirty="0"/>
              <a:t>Must not </a:t>
            </a:r>
            <a:r>
              <a:rPr lang="en-US" sz="3200" dirty="0"/>
              <a:t>&gt; can’t and used for rules</a:t>
            </a:r>
          </a:p>
          <a:p>
            <a:pPr>
              <a:buFont typeface="Symbol" panose="05050102010706020507" pitchFamily="18" charset="2"/>
              <a:buChar char="Þ"/>
            </a:pPr>
            <a:r>
              <a:rPr lang="en-US" sz="3200" dirty="0"/>
              <a:t>You must not speak during the exam hour. </a:t>
            </a:r>
          </a:p>
          <a:p>
            <a:pPr>
              <a:buFont typeface="Symbol" panose="05050102010706020507" pitchFamily="18" charset="2"/>
              <a:buChar char="Þ"/>
            </a:pPr>
            <a:r>
              <a:rPr lang="en-US" sz="3200" dirty="0"/>
              <a:t>You can’t take a large piece of baggage as a carry-on.</a:t>
            </a:r>
          </a:p>
        </p:txBody>
      </p:sp>
    </p:spTree>
    <p:extLst>
      <p:ext uri="{BB962C8B-B14F-4D97-AF65-F5344CB8AC3E}">
        <p14:creationId xmlns:p14="http://schemas.microsoft.com/office/powerpoint/2010/main" val="28381184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C36948-4936-4A67-BDDE-F1A35ECC23A1}"/>
              </a:ext>
            </a:extLst>
          </p:cNvPr>
          <p:cNvSpPr>
            <a:spLocks noGrp="1"/>
          </p:cNvSpPr>
          <p:nvPr>
            <p:ph type="title"/>
          </p:nvPr>
        </p:nvSpPr>
        <p:spPr/>
        <p:txBody>
          <a:bodyPr>
            <a:normAutofit fontScale="90000"/>
          </a:bodyPr>
          <a:lstStyle/>
          <a:p>
            <a:r>
              <a:rPr lang="en-US" dirty="0">
                <a:solidFill>
                  <a:srgbClr val="0070C0"/>
                </a:solidFill>
              </a:rPr>
              <a:t>C. Write sentences about traveling by plane. Use 'have to', 'must', 'must not', and 'can't'.</a:t>
            </a:r>
          </a:p>
        </p:txBody>
      </p:sp>
      <p:sp>
        <p:nvSpPr>
          <p:cNvPr id="3" name="Content Placeholder 2">
            <a:extLst>
              <a:ext uri="{FF2B5EF4-FFF2-40B4-BE49-F238E27FC236}">
                <a16:creationId xmlns:a16="http://schemas.microsoft.com/office/drawing/2014/main" id="{DB670ACD-3527-417A-8B18-4248848174A9}"/>
              </a:ext>
            </a:extLst>
          </p:cNvPr>
          <p:cNvSpPr>
            <a:spLocks noGrp="1"/>
          </p:cNvSpPr>
          <p:nvPr>
            <p:ph idx="1"/>
          </p:nvPr>
        </p:nvSpPr>
        <p:spPr/>
        <p:txBody>
          <a:bodyPr>
            <a:normAutofit fontScale="92500"/>
          </a:bodyPr>
          <a:lstStyle/>
          <a:p>
            <a:pPr algn="just"/>
            <a:r>
              <a:rPr lang="en-US" sz="2400" b="0" i="0" dirty="0">
                <a:solidFill>
                  <a:srgbClr val="333333"/>
                </a:solidFill>
                <a:effectLst/>
                <a:latin typeface="Roboto" panose="02000000000000000000" pitchFamily="2" charset="0"/>
              </a:rPr>
              <a:t>1. When traveling by plane, you must have a valid passport and a boarding pass to board the flight.</a:t>
            </a:r>
          </a:p>
          <a:p>
            <a:pPr algn="just"/>
            <a:r>
              <a:rPr lang="en-US" sz="2400" b="0" i="0" dirty="0">
                <a:solidFill>
                  <a:srgbClr val="333333"/>
                </a:solidFill>
                <a:effectLst/>
                <a:latin typeface="Roboto" panose="02000000000000000000" pitchFamily="2" charset="0"/>
              </a:rPr>
              <a:t>2. Passengers must follow the safety instructions given by the flight attendants during takeoff and landing.</a:t>
            </a:r>
          </a:p>
          <a:p>
            <a:pPr algn="just"/>
            <a:r>
              <a:rPr lang="en-US" sz="2400" b="0" i="0" dirty="0">
                <a:solidFill>
                  <a:srgbClr val="333333"/>
                </a:solidFill>
                <a:effectLst/>
                <a:latin typeface="Roboto" panose="02000000000000000000" pitchFamily="2" charset="0"/>
              </a:rPr>
              <a:t>3. You can't bring any flammable or explosive items on the plane, as they pose a safety risk.</a:t>
            </a:r>
          </a:p>
          <a:p>
            <a:pPr algn="just"/>
            <a:r>
              <a:rPr lang="en-US" sz="2400" b="0" i="0" dirty="0">
                <a:solidFill>
                  <a:srgbClr val="333333"/>
                </a:solidFill>
                <a:effectLst/>
                <a:latin typeface="Roboto" panose="02000000000000000000" pitchFamily="2" charset="0"/>
              </a:rPr>
              <a:t>4. You have to put your electronic devices on airplane mode during the flight to avoid any interference with the aircraft's communication systems.</a:t>
            </a:r>
          </a:p>
          <a:p>
            <a:pPr algn="just">
              <a:lnSpc>
                <a:spcPct val="114000"/>
              </a:lnSpc>
            </a:pPr>
            <a:r>
              <a:rPr lang="en-US" sz="2400" b="0" i="0" dirty="0">
                <a:solidFill>
                  <a:srgbClr val="333333"/>
                </a:solidFill>
                <a:effectLst/>
                <a:latin typeface="Roboto" panose="02000000000000000000" pitchFamily="2" charset="0"/>
              </a:rPr>
              <a:t>5. Passengers must not smoke on the plane, as it is strictly prohibited and can result in fines or legal action.</a:t>
            </a:r>
          </a:p>
        </p:txBody>
      </p:sp>
    </p:spTree>
    <p:extLst>
      <p:ext uri="{BB962C8B-B14F-4D97-AF65-F5344CB8AC3E}">
        <p14:creationId xmlns:p14="http://schemas.microsoft.com/office/powerpoint/2010/main" val="13906518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C36948-4936-4A67-BDDE-F1A35ECC23A1}"/>
              </a:ext>
            </a:extLst>
          </p:cNvPr>
          <p:cNvSpPr>
            <a:spLocks noGrp="1"/>
          </p:cNvSpPr>
          <p:nvPr>
            <p:ph type="title"/>
          </p:nvPr>
        </p:nvSpPr>
        <p:spPr/>
        <p:txBody>
          <a:bodyPr>
            <a:normAutofit fontScale="90000"/>
          </a:bodyPr>
          <a:lstStyle/>
          <a:p>
            <a:r>
              <a:rPr lang="en-US" dirty="0">
                <a:solidFill>
                  <a:srgbClr val="0070C0"/>
                </a:solidFill>
              </a:rPr>
              <a:t>C. Write sentences about traveling by plane. Use 'have to', 'must', 'must not', and 'can't'.</a:t>
            </a:r>
          </a:p>
        </p:txBody>
      </p:sp>
      <p:sp>
        <p:nvSpPr>
          <p:cNvPr id="3" name="Content Placeholder 2">
            <a:extLst>
              <a:ext uri="{FF2B5EF4-FFF2-40B4-BE49-F238E27FC236}">
                <a16:creationId xmlns:a16="http://schemas.microsoft.com/office/drawing/2014/main" id="{DB670ACD-3527-417A-8B18-4248848174A9}"/>
              </a:ext>
            </a:extLst>
          </p:cNvPr>
          <p:cNvSpPr>
            <a:spLocks noGrp="1"/>
          </p:cNvSpPr>
          <p:nvPr>
            <p:ph idx="1"/>
          </p:nvPr>
        </p:nvSpPr>
        <p:spPr>
          <a:xfrm>
            <a:off x="1024128" y="1981200"/>
            <a:ext cx="10212832" cy="4876800"/>
          </a:xfrm>
        </p:spPr>
        <p:txBody>
          <a:bodyPr>
            <a:normAutofit/>
          </a:bodyPr>
          <a:lstStyle/>
          <a:p>
            <a:pPr algn="just">
              <a:lnSpc>
                <a:spcPct val="114000"/>
              </a:lnSpc>
            </a:pPr>
            <a:r>
              <a:rPr lang="en-US" b="0" i="0" dirty="0">
                <a:solidFill>
                  <a:srgbClr val="333333"/>
                </a:solidFill>
                <a:effectLst/>
                <a:latin typeface="Roboto" panose="02000000000000000000" pitchFamily="2" charset="0"/>
              </a:rPr>
              <a:t>6. You must arrive at the airport at least two hours before your scheduled flight departure time to allow time for security checks and boarding procedures.</a:t>
            </a:r>
          </a:p>
          <a:p>
            <a:pPr algn="just"/>
            <a:r>
              <a:rPr lang="en-US" b="0" i="0" dirty="0">
                <a:solidFill>
                  <a:srgbClr val="333333"/>
                </a:solidFill>
                <a:effectLst/>
                <a:latin typeface="Roboto" panose="02000000000000000000" pitchFamily="2" charset="0"/>
              </a:rPr>
              <a:t>7. You can bring a carry-on bag with you on the plane, but it must meet the airline's size and weight restrictions.</a:t>
            </a:r>
          </a:p>
          <a:p>
            <a:pPr algn="just"/>
            <a:r>
              <a:rPr lang="en-US" b="0" i="0" dirty="0">
                <a:solidFill>
                  <a:srgbClr val="333333"/>
                </a:solidFill>
                <a:effectLst/>
                <a:latin typeface="Roboto" panose="02000000000000000000" pitchFamily="2" charset="0"/>
              </a:rPr>
              <a:t>8. Passengers must follow the instructions given by the flight crew and can't interfere with the aircraft's equipment or operations.</a:t>
            </a:r>
          </a:p>
          <a:p>
            <a:pPr algn="just"/>
            <a:r>
              <a:rPr lang="en-US" b="0" i="0" dirty="0">
                <a:solidFill>
                  <a:srgbClr val="333333"/>
                </a:solidFill>
                <a:effectLst/>
                <a:latin typeface="Roboto" panose="02000000000000000000" pitchFamily="2" charset="0"/>
              </a:rPr>
              <a:t>9. You must fasten your seatbelt during takeoff, landing, and whenever the seatbelt sign is illuminated.</a:t>
            </a:r>
          </a:p>
          <a:p>
            <a:pPr algn="just"/>
            <a:r>
              <a:rPr lang="en-US" b="0" i="0" dirty="0">
                <a:solidFill>
                  <a:srgbClr val="333333"/>
                </a:solidFill>
                <a:effectLst/>
                <a:latin typeface="Roboto" panose="02000000000000000000" pitchFamily="2" charset="0"/>
              </a:rPr>
              <a:t>10. Passengers must not disturb others with loud noises or disruptive behavior during the flight, as it can affect the comfort and safety of other passengers.</a:t>
            </a:r>
          </a:p>
          <a:p>
            <a:endParaRPr lang="en-US" dirty="0"/>
          </a:p>
        </p:txBody>
      </p:sp>
    </p:spTree>
    <p:extLst>
      <p:ext uri="{BB962C8B-B14F-4D97-AF65-F5344CB8AC3E}">
        <p14:creationId xmlns:p14="http://schemas.microsoft.com/office/powerpoint/2010/main" val="30868767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BBB3C7-3EAF-4621-87E7-E3469A03B848}"/>
              </a:ext>
            </a:extLst>
          </p:cNvPr>
          <p:cNvSpPr>
            <a:spLocks noGrp="1"/>
          </p:cNvSpPr>
          <p:nvPr>
            <p:ph type="title"/>
          </p:nvPr>
        </p:nvSpPr>
        <p:spPr/>
        <p:txBody>
          <a:bodyPr/>
          <a:lstStyle/>
          <a:p>
            <a:r>
              <a:rPr lang="en-US" b="0" i="0" dirty="0">
                <a:solidFill>
                  <a:srgbClr val="116AB1"/>
                </a:solidFill>
                <a:effectLst/>
                <a:latin typeface="Roboto" panose="02000000000000000000" pitchFamily="2" charset="0"/>
              </a:rPr>
              <a:t>Goal check</a:t>
            </a:r>
            <a:br>
              <a:rPr lang="en-US" b="0" i="0" dirty="0">
                <a:solidFill>
                  <a:srgbClr val="116AB1"/>
                </a:solidFill>
                <a:effectLst/>
                <a:latin typeface="Roboto" panose="02000000000000000000" pitchFamily="2" charset="0"/>
              </a:rPr>
            </a:br>
            <a:r>
              <a:rPr lang="en-US" sz="3200" b="0" i="0" dirty="0">
                <a:solidFill>
                  <a:srgbClr val="7030A0"/>
                </a:solidFill>
                <a:effectLst/>
                <a:latin typeface="Roboto" panose="02000000000000000000" pitchFamily="2" charset="0"/>
              </a:rPr>
              <a:t>use English at the airport</a:t>
            </a:r>
            <a:endParaRPr lang="en-US" dirty="0">
              <a:solidFill>
                <a:srgbClr val="7030A0"/>
              </a:solidFill>
            </a:endParaRPr>
          </a:p>
        </p:txBody>
      </p:sp>
      <p:sp>
        <p:nvSpPr>
          <p:cNvPr id="3" name="Content Placeholder 2">
            <a:extLst>
              <a:ext uri="{FF2B5EF4-FFF2-40B4-BE49-F238E27FC236}">
                <a16:creationId xmlns:a16="http://schemas.microsoft.com/office/drawing/2014/main" id="{20633A04-038D-40CC-8ACF-584EAB855DB8}"/>
              </a:ext>
            </a:extLst>
          </p:cNvPr>
          <p:cNvSpPr>
            <a:spLocks noGrp="1"/>
          </p:cNvSpPr>
          <p:nvPr>
            <p:ph idx="1"/>
          </p:nvPr>
        </p:nvSpPr>
        <p:spPr/>
        <p:txBody>
          <a:bodyPr/>
          <a:lstStyle/>
          <a:p>
            <a:pPr marL="457200" indent="-457200" algn="just">
              <a:buFont typeface="+mj-lt"/>
              <a:buAutoNum type="arabicPeriod"/>
            </a:pPr>
            <a:r>
              <a:rPr lang="en-US" b="0" i="0" dirty="0">
                <a:solidFill>
                  <a:srgbClr val="333333"/>
                </a:solidFill>
                <a:effectLst/>
                <a:latin typeface="Roboto" panose="02000000000000000000" pitchFamily="2" charset="0"/>
              </a:rPr>
              <a:t>In pairs, write a list of the things you do at an airport.</a:t>
            </a:r>
          </a:p>
          <a:p>
            <a:pPr marL="457200" indent="-457200" algn="just">
              <a:buFont typeface="+mj-lt"/>
              <a:buAutoNum type="arabicPeriod"/>
            </a:pPr>
            <a:r>
              <a:rPr lang="en-US" b="0" i="0" dirty="0">
                <a:solidFill>
                  <a:srgbClr val="333333"/>
                </a:solidFill>
                <a:effectLst/>
                <a:latin typeface="Roboto" panose="02000000000000000000" pitchFamily="2" charset="0"/>
              </a:rPr>
              <a:t>Join another pair and compare your lists. Put the actions in order.</a:t>
            </a:r>
          </a:p>
          <a:p>
            <a:pPr marL="457200" indent="-457200" algn="just">
              <a:buFont typeface="+mj-lt"/>
              <a:buAutoNum type="arabicPeriod"/>
            </a:pPr>
            <a:r>
              <a:rPr lang="en-US" b="0" i="0" dirty="0">
                <a:solidFill>
                  <a:srgbClr val="333333"/>
                </a:solidFill>
                <a:effectLst/>
                <a:latin typeface="Roboto" panose="02000000000000000000" pitchFamily="2" charset="0"/>
              </a:rPr>
              <a:t>Prepare the dialog for a how-to video in which you show other students how to use English at the airport.</a:t>
            </a:r>
          </a:p>
        </p:txBody>
      </p:sp>
    </p:spTree>
    <p:extLst>
      <p:ext uri="{BB962C8B-B14F-4D97-AF65-F5344CB8AC3E}">
        <p14:creationId xmlns:p14="http://schemas.microsoft.com/office/powerpoint/2010/main" val="16873695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7E9EC7-C05C-4235-AA68-83BBD926AFC6}"/>
              </a:ext>
            </a:extLst>
          </p:cNvPr>
          <p:cNvSpPr>
            <a:spLocks noGrp="1"/>
          </p:cNvSpPr>
          <p:nvPr>
            <p:ph type="title"/>
          </p:nvPr>
        </p:nvSpPr>
        <p:spPr/>
        <p:txBody>
          <a:bodyPr/>
          <a:lstStyle/>
          <a:p>
            <a:r>
              <a:rPr lang="en-US" b="1" dirty="0">
                <a:solidFill>
                  <a:srgbClr val="00B050"/>
                </a:solidFill>
              </a:rPr>
              <a:t>Additional Vocabulary </a:t>
            </a:r>
          </a:p>
        </p:txBody>
      </p:sp>
      <p:sp>
        <p:nvSpPr>
          <p:cNvPr id="3" name="Content Placeholder 2">
            <a:extLst>
              <a:ext uri="{FF2B5EF4-FFF2-40B4-BE49-F238E27FC236}">
                <a16:creationId xmlns:a16="http://schemas.microsoft.com/office/drawing/2014/main" id="{892A0CB7-934A-4B85-86A5-2F7F1E715632}"/>
              </a:ext>
            </a:extLst>
          </p:cNvPr>
          <p:cNvSpPr>
            <a:spLocks noGrp="1"/>
          </p:cNvSpPr>
          <p:nvPr>
            <p:ph idx="1"/>
          </p:nvPr>
        </p:nvSpPr>
        <p:spPr/>
        <p:txBody>
          <a:bodyPr/>
          <a:lstStyle/>
          <a:p>
            <a:endParaRPr lang="en-US" dirty="0"/>
          </a:p>
        </p:txBody>
      </p:sp>
      <p:pic>
        <p:nvPicPr>
          <p:cNvPr id="5" name="Picture 4">
            <a:extLst>
              <a:ext uri="{FF2B5EF4-FFF2-40B4-BE49-F238E27FC236}">
                <a16:creationId xmlns:a16="http://schemas.microsoft.com/office/drawing/2014/main" id="{938A56B7-D0EA-463A-AD1E-0B1B36BB09CF}"/>
              </a:ext>
            </a:extLst>
          </p:cNvPr>
          <p:cNvPicPr>
            <a:picLocks noChangeAspect="1"/>
          </p:cNvPicPr>
          <p:nvPr/>
        </p:nvPicPr>
        <p:blipFill>
          <a:blip r:embed="rId2"/>
          <a:stretch>
            <a:fillRect/>
          </a:stretch>
        </p:blipFill>
        <p:spPr>
          <a:xfrm>
            <a:off x="3394166" y="1717040"/>
            <a:ext cx="5130073" cy="4667504"/>
          </a:xfrm>
          <a:prstGeom prst="rect">
            <a:avLst/>
          </a:prstGeom>
        </p:spPr>
      </p:pic>
    </p:spTree>
    <p:extLst>
      <p:ext uri="{BB962C8B-B14F-4D97-AF65-F5344CB8AC3E}">
        <p14:creationId xmlns:p14="http://schemas.microsoft.com/office/powerpoint/2010/main" val="4455272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7E4826-2287-4AAD-936B-BF3EA0EC6B4D}"/>
              </a:ext>
            </a:extLst>
          </p:cNvPr>
          <p:cNvSpPr>
            <a:spLocks noGrp="1"/>
          </p:cNvSpPr>
          <p:nvPr>
            <p:ph type="title"/>
          </p:nvPr>
        </p:nvSpPr>
        <p:spPr/>
        <p:txBody>
          <a:bodyPr/>
          <a:lstStyle/>
          <a:p>
            <a:endParaRPr lang="en-US"/>
          </a:p>
        </p:txBody>
      </p:sp>
      <p:graphicFrame>
        <p:nvGraphicFramePr>
          <p:cNvPr id="4" name="Table 4">
            <a:extLst>
              <a:ext uri="{FF2B5EF4-FFF2-40B4-BE49-F238E27FC236}">
                <a16:creationId xmlns:a16="http://schemas.microsoft.com/office/drawing/2014/main" id="{3A83889D-DEA6-48CA-A979-67903536E336}"/>
              </a:ext>
            </a:extLst>
          </p:cNvPr>
          <p:cNvGraphicFramePr>
            <a:graphicFrameLocks noGrp="1"/>
          </p:cNvGraphicFramePr>
          <p:nvPr>
            <p:ph idx="1"/>
            <p:extLst>
              <p:ext uri="{D42A27DB-BD31-4B8C-83A1-F6EECF244321}">
                <p14:modId xmlns:p14="http://schemas.microsoft.com/office/powerpoint/2010/main" val="3733477094"/>
              </p:ext>
            </p:extLst>
          </p:nvPr>
        </p:nvGraphicFramePr>
        <p:xfrm>
          <a:off x="853440" y="193040"/>
          <a:ext cx="10861040" cy="6431279"/>
        </p:xfrm>
        <a:graphic>
          <a:graphicData uri="http://schemas.openxmlformats.org/drawingml/2006/table">
            <a:tbl>
              <a:tblPr firstRow="1" bandRow="1">
                <a:tableStyleId>{5C22544A-7EE6-4342-B048-85BDC9FD1C3A}</a:tableStyleId>
              </a:tblPr>
              <a:tblGrid>
                <a:gridCol w="5430520">
                  <a:extLst>
                    <a:ext uri="{9D8B030D-6E8A-4147-A177-3AD203B41FA5}">
                      <a16:colId xmlns:a16="http://schemas.microsoft.com/office/drawing/2014/main" val="896434288"/>
                    </a:ext>
                  </a:extLst>
                </a:gridCol>
                <a:gridCol w="5430520">
                  <a:extLst>
                    <a:ext uri="{9D8B030D-6E8A-4147-A177-3AD203B41FA5}">
                      <a16:colId xmlns:a16="http://schemas.microsoft.com/office/drawing/2014/main" val="1552765340"/>
                    </a:ext>
                  </a:extLst>
                </a:gridCol>
              </a:tblGrid>
              <a:tr h="543485">
                <a:tc>
                  <a:txBody>
                    <a:bodyPr/>
                    <a:lstStyle/>
                    <a:p>
                      <a:pPr algn="ctr"/>
                      <a:r>
                        <a:rPr lang="en-US" sz="2400" dirty="0"/>
                        <a:t>THINGS YOU DO AT THE AIRPORT</a:t>
                      </a:r>
                    </a:p>
                  </a:txBody>
                  <a:tcPr/>
                </a:tc>
                <a:tc>
                  <a:txBody>
                    <a:bodyPr/>
                    <a:lstStyle/>
                    <a:p>
                      <a:pPr algn="ctr"/>
                      <a:r>
                        <a:rPr lang="en-US" sz="2400" dirty="0"/>
                        <a:t>ACTIONS IN ORDER</a:t>
                      </a:r>
                    </a:p>
                  </a:txBody>
                  <a:tcPr/>
                </a:tc>
                <a:extLst>
                  <a:ext uri="{0D108BD9-81ED-4DB2-BD59-A6C34878D82A}">
                    <a16:rowId xmlns:a16="http://schemas.microsoft.com/office/drawing/2014/main" val="12399396"/>
                  </a:ext>
                </a:extLst>
              </a:tr>
              <a:tr h="5887794">
                <a:tc>
                  <a:txBody>
                    <a:bodyPr/>
                    <a:lstStyle/>
                    <a:p>
                      <a:pPr algn="l">
                        <a:buFont typeface="Arial" panose="020B0604020202020204" pitchFamily="34" charset="0"/>
                        <a:buChar char="•"/>
                      </a:pPr>
                      <a:r>
                        <a:rPr lang="en-US" sz="2400" b="0" i="0" dirty="0">
                          <a:solidFill>
                            <a:srgbClr val="333333"/>
                          </a:solidFill>
                          <a:effectLst/>
                          <a:latin typeface="Roboto" panose="02000000000000000000" pitchFamily="2" charset="0"/>
                        </a:rPr>
                        <a:t>Check in for your flight</a:t>
                      </a:r>
                    </a:p>
                    <a:p>
                      <a:pPr algn="l">
                        <a:buFont typeface="Arial" panose="020B0604020202020204" pitchFamily="34" charset="0"/>
                        <a:buChar char="•"/>
                      </a:pPr>
                      <a:r>
                        <a:rPr lang="en-US" sz="2400" b="0" i="0" dirty="0">
                          <a:solidFill>
                            <a:srgbClr val="333333"/>
                          </a:solidFill>
                          <a:effectLst/>
                          <a:latin typeface="Roboto" panose="02000000000000000000" pitchFamily="2" charset="0"/>
                        </a:rPr>
                        <a:t>Drop off your checked baggage</a:t>
                      </a:r>
                    </a:p>
                    <a:p>
                      <a:pPr algn="l">
                        <a:buFont typeface="Arial" panose="020B0604020202020204" pitchFamily="34" charset="0"/>
                        <a:buChar char="•"/>
                      </a:pPr>
                      <a:r>
                        <a:rPr lang="en-US" sz="2400" b="0" i="0" dirty="0">
                          <a:solidFill>
                            <a:srgbClr val="333333"/>
                          </a:solidFill>
                          <a:effectLst/>
                          <a:latin typeface="Roboto" panose="02000000000000000000" pitchFamily="2" charset="0"/>
                        </a:rPr>
                        <a:t>Go through security</a:t>
                      </a:r>
                    </a:p>
                    <a:p>
                      <a:pPr algn="l">
                        <a:buFont typeface="Arial" panose="020B0604020202020204" pitchFamily="34" charset="0"/>
                        <a:buChar char="•"/>
                      </a:pPr>
                      <a:r>
                        <a:rPr lang="en-US" sz="2400" b="0" i="0" dirty="0">
                          <a:solidFill>
                            <a:srgbClr val="333333"/>
                          </a:solidFill>
                          <a:effectLst/>
                          <a:latin typeface="Roboto" panose="02000000000000000000" pitchFamily="2" charset="0"/>
                        </a:rPr>
                        <a:t>Wait in the departure lounge</a:t>
                      </a:r>
                    </a:p>
                    <a:p>
                      <a:pPr algn="l">
                        <a:buFont typeface="Arial" panose="020B0604020202020204" pitchFamily="34" charset="0"/>
                        <a:buChar char="•"/>
                      </a:pPr>
                      <a:r>
                        <a:rPr lang="en-US" sz="2400" b="0" i="0" dirty="0">
                          <a:solidFill>
                            <a:srgbClr val="333333"/>
                          </a:solidFill>
                          <a:effectLst/>
                          <a:latin typeface="Roboto" panose="02000000000000000000" pitchFamily="2" charset="0"/>
                        </a:rPr>
                        <a:t>Board your flight</a:t>
                      </a:r>
                    </a:p>
                    <a:p>
                      <a:pPr algn="l">
                        <a:buFont typeface="Arial" panose="020B0604020202020204" pitchFamily="34" charset="0"/>
                        <a:buChar char="•"/>
                      </a:pPr>
                      <a:r>
                        <a:rPr lang="en-US" sz="2400" b="0" i="0" dirty="0">
                          <a:solidFill>
                            <a:srgbClr val="333333"/>
                          </a:solidFill>
                          <a:effectLst/>
                          <a:latin typeface="Roboto" panose="02000000000000000000" pitchFamily="2" charset="0"/>
                        </a:rPr>
                        <a:t>Pick up your baggage at the baggage claim</a:t>
                      </a:r>
                    </a:p>
                    <a:p>
                      <a:pPr algn="l">
                        <a:buFont typeface="Arial" panose="020B0604020202020204" pitchFamily="34" charset="0"/>
                        <a:buChar char="•"/>
                      </a:pPr>
                      <a:r>
                        <a:rPr lang="en-US" sz="2400" b="0" i="0" dirty="0">
                          <a:solidFill>
                            <a:srgbClr val="333333"/>
                          </a:solidFill>
                          <a:effectLst/>
                          <a:latin typeface="Roboto" panose="02000000000000000000" pitchFamily="2" charset="0"/>
                        </a:rPr>
                        <a:t>Look up your flight information on the airport monitors</a:t>
                      </a:r>
                    </a:p>
                    <a:p>
                      <a:pPr algn="l">
                        <a:buFont typeface="Arial" panose="020B0604020202020204" pitchFamily="34" charset="0"/>
                        <a:buChar char="•"/>
                      </a:pPr>
                      <a:r>
                        <a:rPr lang="en-US" sz="2400" b="0" i="0" dirty="0">
                          <a:solidFill>
                            <a:srgbClr val="333333"/>
                          </a:solidFill>
                          <a:effectLst/>
                          <a:latin typeface="Roboto" panose="02000000000000000000" pitchFamily="2" charset="0"/>
                        </a:rPr>
                        <a:t>Purchase food and drinks</a:t>
                      </a:r>
                    </a:p>
                    <a:p>
                      <a:pPr algn="l">
                        <a:buFont typeface="Arial" panose="020B0604020202020204" pitchFamily="34" charset="0"/>
                        <a:buChar char="•"/>
                      </a:pPr>
                      <a:r>
                        <a:rPr lang="en-US" sz="2400" b="0" i="0" dirty="0">
                          <a:solidFill>
                            <a:srgbClr val="333333"/>
                          </a:solidFill>
                          <a:effectLst/>
                          <a:latin typeface="Roboto" panose="02000000000000000000" pitchFamily="2" charset="0"/>
                        </a:rPr>
                        <a:t>Shop at duty-free stores</a:t>
                      </a:r>
                    </a:p>
                    <a:p>
                      <a:pPr algn="l">
                        <a:buFont typeface="Arial" panose="020B0604020202020204" pitchFamily="34" charset="0"/>
                        <a:buChar char="•"/>
                      </a:pPr>
                      <a:r>
                        <a:rPr lang="en-US" sz="2400" b="0" i="0" dirty="0">
                          <a:solidFill>
                            <a:srgbClr val="333333"/>
                          </a:solidFill>
                          <a:effectLst/>
                          <a:latin typeface="Roboto" panose="02000000000000000000" pitchFamily="2" charset="0"/>
                        </a:rPr>
                        <a:t>Exchange currency</a:t>
                      </a:r>
                    </a:p>
                    <a:p>
                      <a:pPr algn="l">
                        <a:buFont typeface="Arial" panose="020B0604020202020204" pitchFamily="34" charset="0"/>
                        <a:buChar char="•"/>
                      </a:pPr>
                      <a:r>
                        <a:rPr lang="en-US" sz="2400" b="0" i="0" dirty="0">
                          <a:solidFill>
                            <a:srgbClr val="333333"/>
                          </a:solidFill>
                          <a:effectLst/>
                          <a:latin typeface="Roboto" panose="02000000000000000000" pitchFamily="2" charset="0"/>
                        </a:rPr>
                        <a:t>Find your gate for boarding</a:t>
                      </a:r>
                    </a:p>
                    <a:p>
                      <a:pPr algn="l">
                        <a:buFont typeface="Arial" panose="020B0604020202020204" pitchFamily="34" charset="0"/>
                        <a:buChar char="•"/>
                      </a:pPr>
                      <a:r>
                        <a:rPr lang="en-US" sz="2400" b="0" i="0" dirty="0">
                          <a:solidFill>
                            <a:srgbClr val="333333"/>
                          </a:solidFill>
                          <a:effectLst/>
                          <a:latin typeface="Roboto" panose="02000000000000000000" pitchFamily="2" charset="0"/>
                        </a:rPr>
                        <a:t>Use the restroom</a:t>
                      </a:r>
                      <a:endParaRPr lang="en-US" sz="2400" dirty="0"/>
                    </a:p>
                  </a:txBody>
                  <a:tcPr/>
                </a:tc>
                <a:tc>
                  <a:txBody>
                    <a:bodyPr/>
                    <a:lstStyle/>
                    <a:p>
                      <a:pPr algn="l">
                        <a:buFont typeface="Arial" panose="020B0604020202020204" pitchFamily="34" charset="0"/>
                        <a:buChar char="•"/>
                      </a:pPr>
                      <a:r>
                        <a:rPr lang="en-US" sz="2400" b="0" i="0" dirty="0">
                          <a:solidFill>
                            <a:srgbClr val="333333"/>
                          </a:solidFill>
                          <a:effectLst/>
                          <a:latin typeface="Roboto" panose="02000000000000000000" pitchFamily="2" charset="0"/>
                        </a:rPr>
                        <a:t>Look up your flight information on the airport monitors</a:t>
                      </a:r>
                    </a:p>
                    <a:p>
                      <a:pPr algn="l">
                        <a:buFont typeface="Arial" panose="020B0604020202020204" pitchFamily="34" charset="0"/>
                        <a:buChar char="•"/>
                      </a:pPr>
                      <a:r>
                        <a:rPr lang="en-US" sz="2400" b="0" i="0" dirty="0">
                          <a:solidFill>
                            <a:srgbClr val="333333"/>
                          </a:solidFill>
                          <a:effectLst/>
                          <a:latin typeface="Roboto" panose="02000000000000000000" pitchFamily="2" charset="0"/>
                        </a:rPr>
                        <a:t>Check in for your flight</a:t>
                      </a:r>
                    </a:p>
                    <a:p>
                      <a:pPr algn="l">
                        <a:buFont typeface="Arial" panose="020B0604020202020204" pitchFamily="34" charset="0"/>
                        <a:buChar char="•"/>
                      </a:pPr>
                      <a:r>
                        <a:rPr lang="en-US" sz="2400" b="0" i="0" dirty="0">
                          <a:solidFill>
                            <a:srgbClr val="333333"/>
                          </a:solidFill>
                          <a:effectLst/>
                          <a:latin typeface="Roboto" panose="02000000000000000000" pitchFamily="2" charset="0"/>
                        </a:rPr>
                        <a:t>Drop off your checked baggage</a:t>
                      </a:r>
                    </a:p>
                    <a:p>
                      <a:pPr algn="l">
                        <a:buFont typeface="Arial" panose="020B0604020202020204" pitchFamily="34" charset="0"/>
                        <a:buChar char="•"/>
                      </a:pPr>
                      <a:r>
                        <a:rPr lang="en-US" sz="2400" b="0" i="0" dirty="0">
                          <a:solidFill>
                            <a:srgbClr val="333333"/>
                          </a:solidFill>
                          <a:effectLst/>
                          <a:latin typeface="Roboto" panose="02000000000000000000" pitchFamily="2" charset="0"/>
                        </a:rPr>
                        <a:t>Go through security</a:t>
                      </a:r>
                    </a:p>
                    <a:p>
                      <a:pPr algn="l">
                        <a:buFont typeface="Arial" panose="020B0604020202020204" pitchFamily="34" charset="0"/>
                        <a:buChar char="•"/>
                      </a:pPr>
                      <a:r>
                        <a:rPr lang="en-US" sz="2400" b="0" i="0" dirty="0">
                          <a:solidFill>
                            <a:srgbClr val="333333"/>
                          </a:solidFill>
                          <a:effectLst/>
                          <a:latin typeface="Roboto" panose="02000000000000000000" pitchFamily="2" charset="0"/>
                        </a:rPr>
                        <a:t>Purchase food and drinks</a:t>
                      </a:r>
                    </a:p>
                    <a:p>
                      <a:pPr algn="l">
                        <a:buFont typeface="Arial" panose="020B0604020202020204" pitchFamily="34" charset="0"/>
                        <a:buChar char="•"/>
                      </a:pPr>
                      <a:r>
                        <a:rPr lang="en-US" sz="2400" b="0" i="0" dirty="0">
                          <a:solidFill>
                            <a:srgbClr val="333333"/>
                          </a:solidFill>
                          <a:effectLst/>
                          <a:latin typeface="Roboto" panose="02000000000000000000" pitchFamily="2" charset="0"/>
                        </a:rPr>
                        <a:t>Shop at duty-free stores</a:t>
                      </a:r>
                    </a:p>
                    <a:p>
                      <a:pPr algn="l">
                        <a:buFont typeface="Arial" panose="020B0604020202020204" pitchFamily="34" charset="0"/>
                        <a:buChar char="•"/>
                      </a:pPr>
                      <a:r>
                        <a:rPr lang="en-US" sz="2400" b="0" i="0" dirty="0">
                          <a:solidFill>
                            <a:srgbClr val="333333"/>
                          </a:solidFill>
                          <a:effectLst/>
                          <a:latin typeface="Roboto" panose="02000000000000000000" pitchFamily="2" charset="0"/>
                        </a:rPr>
                        <a:t>Exchange currency</a:t>
                      </a:r>
                    </a:p>
                    <a:p>
                      <a:pPr algn="l">
                        <a:buFont typeface="Arial" panose="020B0604020202020204" pitchFamily="34" charset="0"/>
                        <a:buChar char="•"/>
                      </a:pPr>
                      <a:r>
                        <a:rPr lang="en-US" sz="2400" b="0" i="0" dirty="0">
                          <a:solidFill>
                            <a:srgbClr val="333333"/>
                          </a:solidFill>
                          <a:effectLst/>
                          <a:latin typeface="Roboto" panose="02000000000000000000" pitchFamily="2" charset="0"/>
                        </a:rPr>
                        <a:t>Use the restroom</a:t>
                      </a:r>
                    </a:p>
                    <a:p>
                      <a:pPr algn="l">
                        <a:buFont typeface="Arial" panose="020B0604020202020204" pitchFamily="34" charset="0"/>
                        <a:buChar char="•"/>
                      </a:pPr>
                      <a:r>
                        <a:rPr lang="en-US" sz="2400" b="0" i="0" dirty="0">
                          <a:solidFill>
                            <a:srgbClr val="333333"/>
                          </a:solidFill>
                          <a:effectLst/>
                          <a:latin typeface="Roboto" panose="02000000000000000000" pitchFamily="2" charset="0"/>
                        </a:rPr>
                        <a:t>Wait in the departure lounge</a:t>
                      </a:r>
                    </a:p>
                    <a:p>
                      <a:pPr algn="l">
                        <a:buFont typeface="Arial" panose="020B0604020202020204" pitchFamily="34" charset="0"/>
                        <a:buChar char="•"/>
                      </a:pPr>
                      <a:r>
                        <a:rPr lang="en-US" sz="2400" b="0" i="0" dirty="0">
                          <a:solidFill>
                            <a:srgbClr val="333333"/>
                          </a:solidFill>
                          <a:effectLst/>
                          <a:latin typeface="Roboto" panose="02000000000000000000" pitchFamily="2" charset="0"/>
                        </a:rPr>
                        <a:t>Find your gate for boarding</a:t>
                      </a:r>
                    </a:p>
                    <a:p>
                      <a:pPr algn="l">
                        <a:buFont typeface="Arial" panose="020B0604020202020204" pitchFamily="34" charset="0"/>
                        <a:buChar char="•"/>
                      </a:pPr>
                      <a:r>
                        <a:rPr lang="en-US" sz="2400" b="0" i="0" dirty="0">
                          <a:solidFill>
                            <a:srgbClr val="333333"/>
                          </a:solidFill>
                          <a:effectLst/>
                          <a:latin typeface="Roboto" panose="02000000000000000000" pitchFamily="2" charset="0"/>
                        </a:rPr>
                        <a:t>Board your flight</a:t>
                      </a:r>
                    </a:p>
                    <a:p>
                      <a:pPr algn="l">
                        <a:buFont typeface="Arial" panose="020B0604020202020204" pitchFamily="34" charset="0"/>
                        <a:buChar char="•"/>
                      </a:pPr>
                      <a:r>
                        <a:rPr lang="en-US" sz="2400" b="0" i="0" dirty="0">
                          <a:solidFill>
                            <a:srgbClr val="333333"/>
                          </a:solidFill>
                          <a:effectLst/>
                          <a:latin typeface="Roboto" panose="02000000000000000000" pitchFamily="2" charset="0"/>
                        </a:rPr>
                        <a:t>Pick up your baggage at the baggage claim</a:t>
                      </a:r>
                    </a:p>
                    <a:p>
                      <a:endParaRPr lang="en-US" sz="2400" dirty="0"/>
                    </a:p>
                  </a:txBody>
                  <a:tcPr/>
                </a:tc>
                <a:extLst>
                  <a:ext uri="{0D108BD9-81ED-4DB2-BD59-A6C34878D82A}">
                    <a16:rowId xmlns:a16="http://schemas.microsoft.com/office/drawing/2014/main" val="4258964669"/>
                  </a:ext>
                </a:extLst>
              </a:tr>
            </a:tbl>
          </a:graphicData>
        </a:graphic>
      </p:graphicFrame>
    </p:spTree>
    <p:extLst>
      <p:ext uri="{BB962C8B-B14F-4D97-AF65-F5344CB8AC3E}">
        <p14:creationId xmlns:p14="http://schemas.microsoft.com/office/powerpoint/2010/main" val="214855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05ECB-BC53-490F-B9D1-F63588B068D2}"/>
              </a:ext>
            </a:extLst>
          </p:cNvPr>
          <p:cNvSpPr>
            <a:spLocks noGrp="1"/>
          </p:cNvSpPr>
          <p:nvPr>
            <p:ph type="title"/>
          </p:nvPr>
        </p:nvSpPr>
        <p:spPr>
          <a:xfrm>
            <a:off x="1024129" y="-176784"/>
            <a:ext cx="9720072" cy="1499616"/>
          </a:xfrm>
        </p:spPr>
        <p:txBody>
          <a:bodyPr>
            <a:normAutofit/>
          </a:bodyPr>
          <a:lstStyle/>
          <a:p>
            <a:r>
              <a:rPr lang="en-US" sz="4000" dirty="0">
                <a:solidFill>
                  <a:srgbClr val="0070C0"/>
                </a:solidFill>
              </a:rPr>
              <a:t>Suggested Dialog for a how-to video</a:t>
            </a:r>
          </a:p>
        </p:txBody>
      </p:sp>
      <p:sp>
        <p:nvSpPr>
          <p:cNvPr id="3" name="Content Placeholder 2">
            <a:extLst>
              <a:ext uri="{FF2B5EF4-FFF2-40B4-BE49-F238E27FC236}">
                <a16:creationId xmlns:a16="http://schemas.microsoft.com/office/drawing/2014/main" id="{6308CFF9-E361-47FC-8B9F-6EB1527B92AD}"/>
              </a:ext>
            </a:extLst>
          </p:cNvPr>
          <p:cNvSpPr>
            <a:spLocks noGrp="1"/>
          </p:cNvSpPr>
          <p:nvPr>
            <p:ph idx="1"/>
          </p:nvPr>
        </p:nvSpPr>
        <p:spPr>
          <a:xfrm>
            <a:off x="851408" y="822960"/>
            <a:ext cx="10863072" cy="5907024"/>
          </a:xfrm>
        </p:spPr>
        <p:txBody>
          <a:bodyPr>
            <a:noAutofit/>
          </a:bodyPr>
          <a:lstStyle/>
          <a:p>
            <a:pPr algn="l">
              <a:lnSpc>
                <a:spcPct val="124000"/>
              </a:lnSpc>
              <a:spcBef>
                <a:spcPts val="600"/>
              </a:spcBef>
            </a:pPr>
            <a:r>
              <a:rPr lang="en-US" sz="1600" b="0" i="0" dirty="0">
                <a:solidFill>
                  <a:srgbClr val="333333"/>
                </a:solidFill>
                <a:effectLst/>
                <a:latin typeface="Roboto" panose="02000000000000000000" pitchFamily="2" charset="0"/>
              </a:rPr>
              <a:t>Presenter: Hi, everyone! In this video, I'm going to show you how to use English at the airport. First, let's start with checking in for your flight. You'll need to have your passport and your boarding pass ready. The airline agent will ask you some questions, like where you're flying to and if you have any bags to check.</a:t>
            </a:r>
          </a:p>
          <a:p>
            <a:pPr algn="l">
              <a:lnSpc>
                <a:spcPct val="124000"/>
              </a:lnSpc>
              <a:spcBef>
                <a:spcPts val="600"/>
              </a:spcBef>
            </a:pPr>
            <a:r>
              <a:rPr lang="en-US" sz="1600" b="0" i="0" dirty="0">
                <a:solidFill>
                  <a:srgbClr val="333333"/>
                </a:solidFill>
                <a:effectLst/>
                <a:latin typeface="Roboto" panose="02000000000000000000" pitchFamily="2" charset="0"/>
              </a:rPr>
              <a:t>(Show the process of checking in and dropping off bags)</a:t>
            </a:r>
          </a:p>
          <a:p>
            <a:pPr algn="l">
              <a:lnSpc>
                <a:spcPct val="124000"/>
              </a:lnSpc>
              <a:spcBef>
                <a:spcPts val="600"/>
              </a:spcBef>
            </a:pPr>
            <a:r>
              <a:rPr lang="en-US" sz="1600" b="0" i="0" dirty="0">
                <a:solidFill>
                  <a:srgbClr val="333333"/>
                </a:solidFill>
                <a:effectLst/>
                <a:latin typeface="Roboto" panose="02000000000000000000" pitchFamily="2" charset="0"/>
              </a:rPr>
              <a:t>Presenter: Next, you'll need to go through security. Make sure you have all your liquids in a clear plastic bag, and take off your shoes and any jackets or belts before going through the metal detector.</a:t>
            </a:r>
          </a:p>
          <a:p>
            <a:pPr algn="l">
              <a:lnSpc>
                <a:spcPct val="124000"/>
              </a:lnSpc>
              <a:spcBef>
                <a:spcPts val="600"/>
              </a:spcBef>
            </a:pPr>
            <a:r>
              <a:rPr lang="en-US" sz="1600" b="0" i="0" dirty="0">
                <a:solidFill>
                  <a:srgbClr val="333333"/>
                </a:solidFill>
                <a:effectLst/>
                <a:latin typeface="Roboto" panose="02000000000000000000" pitchFamily="2" charset="0"/>
              </a:rPr>
              <a:t>(Show the process of going through security)</a:t>
            </a:r>
          </a:p>
          <a:p>
            <a:pPr algn="l">
              <a:lnSpc>
                <a:spcPct val="124000"/>
              </a:lnSpc>
              <a:spcBef>
                <a:spcPts val="600"/>
              </a:spcBef>
            </a:pPr>
            <a:r>
              <a:rPr lang="en-US" sz="1600" b="0" i="0" dirty="0">
                <a:solidFill>
                  <a:srgbClr val="333333"/>
                </a:solidFill>
                <a:effectLst/>
                <a:latin typeface="Roboto" panose="02000000000000000000" pitchFamily="2" charset="0"/>
              </a:rPr>
              <a:t>Presenter: Once you're through security, you can grab a bite to eat or do some shopping at the duty-free stores. If you need to exchange currency, there are usually currency exchange booths in the airport.</a:t>
            </a:r>
          </a:p>
          <a:p>
            <a:pPr algn="l">
              <a:lnSpc>
                <a:spcPct val="124000"/>
              </a:lnSpc>
              <a:spcBef>
                <a:spcPts val="600"/>
              </a:spcBef>
            </a:pPr>
            <a:r>
              <a:rPr lang="en-US" sz="1600" b="0" i="0" dirty="0">
                <a:solidFill>
                  <a:srgbClr val="333333"/>
                </a:solidFill>
                <a:effectLst/>
                <a:latin typeface="Roboto" panose="02000000000000000000" pitchFamily="2" charset="0"/>
              </a:rPr>
              <a:t>(Show the process of purchasing food and drinks, shopping, and exchanging currency)</a:t>
            </a:r>
          </a:p>
          <a:p>
            <a:pPr algn="l">
              <a:lnSpc>
                <a:spcPct val="124000"/>
              </a:lnSpc>
              <a:spcBef>
                <a:spcPts val="600"/>
              </a:spcBef>
            </a:pPr>
            <a:r>
              <a:rPr lang="en-US" sz="1600" b="0" i="0" dirty="0">
                <a:solidFill>
                  <a:srgbClr val="333333"/>
                </a:solidFill>
                <a:effectLst/>
                <a:latin typeface="Roboto" panose="02000000000000000000" pitchFamily="2" charset="0"/>
              </a:rPr>
              <a:t>Presenter: After that, find your gate for boarding. You can check the airport monitors for your flight information. When it's time to board, the airline agent will announce the boarding time and the gate number.</a:t>
            </a:r>
          </a:p>
          <a:p>
            <a:pPr algn="l">
              <a:lnSpc>
                <a:spcPct val="124000"/>
              </a:lnSpc>
              <a:spcBef>
                <a:spcPts val="600"/>
              </a:spcBef>
            </a:pPr>
            <a:r>
              <a:rPr lang="en-US" sz="1600" b="0" i="0" dirty="0">
                <a:solidFill>
                  <a:srgbClr val="333333"/>
                </a:solidFill>
                <a:effectLst/>
                <a:latin typeface="Roboto" panose="02000000000000000000" pitchFamily="2" charset="0"/>
              </a:rPr>
              <a:t>(Show the process of finding the gate and waiting for boarding)</a:t>
            </a:r>
          </a:p>
          <a:p>
            <a:pPr algn="l">
              <a:lnSpc>
                <a:spcPct val="124000"/>
              </a:lnSpc>
              <a:spcBef>
                <a:spcPts val="600"/>
              </a:spcBef>
            </a:pPr>
            <a:r>
              <a:rPr lang="en-US" sz="1600" b="0" i="0" dirty="0">
                <a:solidFill>
                  <a:srgbClr val="333333"/>
                </a:solidFill>
                <a:effectLst/>
                <a:latin typeface="Roboto" panose="02000000000000000000" pitchFamily="2" charset="0"/>
              </a:rPr>
              <a:t>Presenter: Finally, once you've landed at your destination, you'll need to pick up your baggage at the baggage claim.</a:t>
            </a:r>
          </a:p>
          <a:p>
            <a:pPr algn="l">
              <a:lnSpc>
                <a:spcPct val="124000"/>
              </a:lnSpc>
              <a:spcBef>
                <a:spcPts val="600"/>
              </a:spcBef>
            </a:pPr>
            <a:r>
              <a:rPr lang="en-US" sz="1600" b="0" i="0" dirty="0">
                <a:solidFill>
                  <a:srgbClr val="333333"/>
                </a:solidFill>
                <a:effectLst/>
                <a:latin typeface="Roboto" panose="02000000000000000000" pitchFamily="2" charset="0"/>
              </a:rPr>
              <a:t>(Show the process of picking up baggage)</a:t>
            </a:r>
          </a:p>
          <a:p>
            <a:pPr algn="l">
              <a:lnSpc>
                <a:spcPct val="124000"/>
              </a:lnSpc>
              <a:spcBef>
                <a:spcPts val="600"/>
              </a:spcBef>
            </a:pPr>
            <a:r>
              <a:rPr lang="en-US" sz="1600" b="0" i="0" dirty="0">
                <a:solidFill>
                  <a:srgbClr val="333333"/>
                </a:solidFill>
                <a:effectLst/>
                <a:latin typeface="Roboto" panose="02000000000000000000" pitchFamily="2" charset="0"/>
              </a:rPr>
              <a:t>Presenter: And that's it! You're now ready to use English at the airport. Have a safe flight!</a:t>
            </a:r>
          </a:p>
        </p:txBody>
      </p:sp>
    </p:spTree>
    <p:extLst>
      <p:ext uri="{BB962C8B-B14F-4D97-AF65-F5344CB8AC3E}">
        <p14:creationId xmlns:p14="http://schemas.microsoft.com/office/powerpoint/2010/main" val="3624566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661175-F9F2-4AD2-8F67-D82A0151FE0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1263DC2-6F67-41EF-B16A-CC3AC304480C}"/>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9EF670E7-E440-4810-ACC6-1F9988BD676F}"/>
              </a:ext>
            </a:extLst>
          </p:cNvPr>
          <p:cNvPicPr>
            <a:picLocks noChangeAspect="1"/>
          </p:cNvPicPr>
          <p:nvPr/>
        </p:nvPicPr>
        <p:blipFill>
          <a:blip r:embed="rId2"/>
          <a:stretch>
            <a:fillRect/>
          </a:stretch>
        </p:blipFill>
        <p:spPr>
          <a:xfrm>
            <a:off x="1447799" y="917458"/>
            <a:ext cx="8754697" cy="5391902"/>
          </a:xfrm>
          <a:prstGeom prst="rect">
            <a:avLst/>
          </a:prstGeom>
        </p:spPr>
      </p:pic>
    </p:spTree>
    <p:extLst>
      <p:ext uri="{BB962C8B-B14F-4D97-AF65-F5344CB8AC3E}">
        <p14:creationId xmlns:p14="http://schemas.microsoft.com/office/powerpoint/2010/main" val="46632341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docProps/app.xml><?xml version="1.0" encoding="utf-8"?>
<Properties xmlns="http://schemas.openxmlformats.org/officeDocument/2006/extended-properties" xmlns:vt="http://schemas.openxmlformats.org/officeDocument/2006/docPropsVTypes">
  <Template>Integral</Template>
  <TotalTime>52</TotalTime>
  <Words>1144</Words>
  <Application>Microsoft Office PowerPoint</Application>
  <PresentationFormat>Widescreen</PresentationFormat>
  <Paragraphs>97</Paragraphs>
  <Slides>13</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13</vt:i4>
      </vt:variant>
    </vt:vector>
  </HeadingPairs>
  <TitlesOfParts>
    <vt:vector size="21" baseType="lpstr">
      <vt:lpstr>Arial</vt:lpstr>
      <vt:lpstr>Roboto</vt:lpstr>
      <vt:lpstr>Symbol</vt:lpstr>
      <vt:lpstr>Tw Cen MT</vt:lpstr>
      <vt:lpstr>Tw Cen MT Condensed</vt:lpstr>
      <vt:lpstr>Wingdings</vt:lpstr>
      <vt:lpstr>Wingdings 3</vt:lpstr>
      <vt:lpstr>Integral</vt:lpstr>
      <vt:lpstr>language expansion   at the airport</vt:lpstr>
      <vt:lpstr>airport</vt:lpstr>
      <vt:lpstr>Write the words/ phrases next to their meanings</vt:lpstr>
      <vt:lpstr>B. Complete the paragraph with the words and phrases from A.</vt:lpstr>
      <vt:lpstr>Airport vocabulary: listen and repeat</vt:lpstr>
      <vt:lpstr>Grammar – expressing prohibition</vt:lpstr>
      <vt:lpstr>C. Write sentences about traveling by plane. Use 'have to', 'must', 'must not', and 'can't'.</vt:lpstr>
      <vt:lpstr>C. Write sentences about traveling by plane. Use 'have to', 'must', 'must not', and 'can't'.</vt:lpstr>
      <vt:lpstr>Goal check use English at the airport</vt:lpstr>
      <vt:lpstr>Additional Vocabulary </vt:lpstr>
      <vt:lpstr>PowerPoint Presentation</vt:lpstr>
      <vt:lpstr>Suggested Dialog for a how-to video</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Reading:  A ZERO WASTE LIFESTYLES </dc:title>
  <dc:creator>Lương Thị Minh Phương</dc:creator>
  <cp:lastModifiedBy>Lương Thị Minh Phương</cp:lastModifiedBy>
  <cp:revision>47</cp:revision>
  <dcterms:created xsi:type="dcterms:W3CDTF">2023-08-16T18:36:49Z</dcterms:created>
  <dcterms:modified xsi:type="dcterms:W3CDTF">2023-09-02T10:23:15Z</dcterms:modified>
</cp:coreProperties>
</file>