
<file path=[Content_Types].xml><?xml version="1.0" encoding="utf-8"?>
<Types xmlns="http://schemas.openxmlformats.org/package/2006/content-types">
  <Default Extension="jpeg" ContentType="image/jpeg"/>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3" r:id="rId7"/>
    <p:sldId id="261" r:id="rId8"/>
    <p:sldId id="262" r:id="rId9"/>
    <p:sldId id="264" r:id="rId10"/>
    <p:sldId id="265" r:id="rId11"/>
    <p:sldId id="266" r:id="rId12"/>
    <p:sldId id="267" r:id="rId13"/>
    <p:sldId id="268" r:id="rId14"/>
    <p:sldId id="269"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3" d="100"/>
          <a:sy n="63" d="100"/>
        </p:scale>
        <p:origin x="732" y="4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p:cNvSpPr/>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6E55FF4F-8DB7-4194-9AF7-93DC426FD111}" type="datetimeFigureOut">
              <a:rPr lang="en-US" smtClean="0"/>
              <a:t>9/2/2023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822FF3-0150-405E-9266-B92824CF1342}" type="slidenum">
              <a:rPr lang="en-US" smtClean="0"/>
              <a:t>‹#›</a:t>
            </a:fld>
            <a:endParaRPr lang="en-US"/>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419370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E55FF4F-8DB7-4194-9AF7-93DC426FD111}" type="datetimeFigureOut">
              <a:rPr lang="en-US" smtClean="0"/>
              <a:t>9/2/2023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822FF3-0150-405E-9266-B92824CF1342}" type="slidenum">
              <a:rPr lang="en-US" smtClean="0"/>
              <a:t>‹#›</a:t>
            </a:fld>
            <a:endParaRPr lang="en-US"/>
          </a:p>
        </p:txBody>
      </p:sp>
    </p:spTree>
    <p:extLst>
      <p:ext uri="{BB962C8B-B14F-4D97-AF65-F5344CB8AC3E}">
        <p14:creationId xmlns:p14="http://schemas.microsoft.com/office/powerpoint/2010/main" val="34062060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n-US"/>
              <a:t>Click to edit Master title style</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E55FF4F-8DB7-4194-9AF7-93DC426FD111}" type="datetimeFigureOut">
              <a:rPr lang="en-US" smtClean="0"/>
              <a:t>9/2/2023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822FF3-0150-405E-9266-B92824CF1342}" type="slidenum">
              <a:rPr lang="en-US" smtClean="0"/>
              <a:t>‹#›</a:t>
            </a:fld>
            <a:endParaRPr lang="en-US"/>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340686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E55FF4F-8DB7-4194-9AF7-93DC426FD111}" type="datetimeFigureOut">
              <a:rPr lang="en-US" smtClean="0"/>
              <a:t>9/2/2023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B822FF3-0150-405E-9266-B92824CF1342}" type="slidenum">
              <a:rPr lang="en-US" smtClean="0"/>
              <a:t>‹#›</a:t>
            </a:fld>
            <a:endParaRPr lang="en-US"/>
          </a:p>
        </p:txBody>
      </p:sp>
    </p:spTree>
    <p:extLst>
      <p:ext uri="{BB962C8B-B14F-4D97-AF65-F5344CB8AC3E}">
        <p14:creationId xmlns:p14="http://schemas.microsoft.com/office/powerpoint/2010/main" val="23017590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2412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a:t>Click to edit Master text styles</a:t>
            </a:r>
          </a:p>
        </p:txBody>
      </p:sp>
      <p:sp>
        <p:nvSpPr>
          <p:cNvPr id="6" name="Content Placeholder 5"/>
          <p:cNvSpPr>
            <a:spLocks noGrp="1"/>
          </p:cNvSpPr>
          <p:nvPr>
            <p:ph sz="quarter" idx="4"/>
          </p:nvPr>
        </p:nvSpPr>
        <p:spPr>
          <a:xfrm>
            <a:off x="599088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E55FF4F-8DB7-4194-9AF7-93DC426FD111}" type="datetimeFigureOut">
              <a:rPr lang="en-US" smtClean="0"/>
              <a:t>9/2/2023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B822FF3-0150-405E-9266-B92824CF1342}" type="slidenum">
              <a:rPr lang="en-US" smtClean="0"/>
              <a:t>‹#›</a:t>
            </a:fld>
            <a:endParaRPr lang="en-US"/>
          </a:p>
        </p:txBody>
      </p:sp>
    </p:spTree>
    <p:extLst>
      <p:ext uri="{BB962C8B-B14F-4D97-AF65-F5344CB8AC3E}">
        <p14:creationId xmlns:p14="http://schemas.microsoft.com/office/powerpoint/2010/main" val="17448173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E55FF4F-8DB7-4194-9AF7-93DC426FD111}" type="datetimeFigureOut">
              <a:rPr lang="en-US" smtClean="0"/>
              <a:t>9/2/2023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B822FF3-0150-405E-9266-B92824CF1342}" type="slidenum">
              <a:rPr lang="en-US" smtClean="0"/>
              <a:t>‹#›</a:t>
            </a:fld>
            <a:endParaRPr lang="en-US"/>
          </a:p>
        </p:txBody>
      </p:sp>
    </p:spTree>
    <p:extLst>
      <p:ext uri="{BB962C8B-B14F-4D97-AF65-F5344CB8AC3E}">
        <p14:creationId xmlns:p14="http://schemas.microsoft.com/office/powerpoint/2010/main" val="1064981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E55FF4F-8DB7-4194-9AF7-93DC426FD111}" type="datetimeFigureOut">
              <a:rPr lang="en-US" smtClean="0"/>
              <a:t>9/2/2023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B822FF3-0150-405E-9266-B92824CF1342}" type="slidenum">
              <a:rPr lang="en-US" smtClean="0"/>
              <a:t>‹#›</a:t>
            </a:fld>
            <a:endParaRPr lang="en-US"/>
          </a:p>
        </p:txBody>
      </p:sp>
    </p:spTree>
    <p:extLst>
      <p:ext uri="{BB962C8B-B14F-4D97-AF65-F5344CB8AC3E}">
        <p14:creationId xmlns:p14="http://schemas.microsoft.com/office/powerpoint/2010/main" val="31732764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n-US"/>
              <a:t>Click to edit Master title style</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E55FF4F-8DB7-4194-9AF7-93DC426FD111}" type="datetimeFigureOut">
              <a:rPr lang="en-US" smtClean="0"/>
              <a:t>9/2/2023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B822FF3-0150-405E-9266-B92824CF1342}" type="slidenum">
              <a:rPr lang="en-US" smtClean="0"/>
              <a:t>‹#›</a:t>
            </a:fld>
            <a:endParaRPr lang="en-US"/>
          </a:p>
        </p:txBody>
      </p:sp>
    </p:spTree>
    <p:extLst>
      <p:ext uri="{BB962C8B-B14F-4D97-AF65-F5344CB8AC3E}">
        <p14:creationId xmlns:p14="http://schemas.microsoft.com/office/powerpoint/2010/main" val="13468443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E55FF4F-8DB7-4194-9AF7-93DC426FD111}" type="datetimeFigureOut">
              <a:rPr lang="en-US" smtClean="0"/>
              <a:t>9/2/2023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B822FF3-0150-405E-9266-B92824CF1342}" type="slidenum">
              <a:rPr lang="en-US" smtClean="0"/>
              <a:t>‹#›</a:t>
            </a:fld>
            <a:endParaRPr lang="en-US"/>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468041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E55FF4F-8DB7-4194-9AF7-93DC426FD111}" type="datetimeFigureOut">
              <a:rPr lang="en-US" smtClean="0"/>
              <a:t>9/2/2023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822FF3-0150-405E-9266-B92824CF1342}" type="slidenum">
              <a:rPr lang="en-US" smtClean="0"/>
              <a:t>‹#›</a:t>
            </a:fld>
            <a:endParaRPr lang="en-US"/>
          </a:p>
        </p:txBody>
      </p:sp>
    </p:spTree>
    <p:extLst>
      <p:ext uri="{BB962C8B-B14F-4D97-AF65-F5344CB8AC3E}">
        <p14:creationId xmlns:p14="http://schemas.microsoft.com/office/powerpoint/2010/main" val="22455658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en-US"/>
              <a:t>Click to edit Master title style</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E55FF4F-8DB7-4194-9AF7-93DC426FD111}" type="datetimeFigureOut">
              <a:rPr lang="en-US" smtClean="0"/>
              <a:t>9/2/2023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822FF3-0150-405E-9266-B92824CF1342}" type="slidenum">
              <a:rPr lang="en-US" smtClean="0"/>
              <a:t>‹#›</a:t>
            </a:fld>
            <a:endParaRPr lang="en-US"/>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245078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6E55FF4F-8DB7-4194-9AF7-93DC426FD111}" type="datetimeFigureOut">
              <a:rPr lang="en-US" smtClean="0"/>
              <a:t>9/2/2023</a:t>
            </a:fld>
            <a:endParaRPr lang="en-US"/>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n-US"/>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1B822FF3-0150-405E-9266-B92824CF1342}" type="slidenum">
              <a:rPr lang="en-US" smtClean="0"/>
              <a:t>‹#›</a:t>
            </a:fld>
            <a:endParaRPr lang="en-US"/>
          </a:p>
        </p:txBody>
      </p:sp>
      <p:cxnSp>
        <p:nvCxnSpPr>
          <p:cNvPr id="7" name="Straight Connector 6"/>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4537288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4D3065-1B6A-4F4C-ABAC-2B51F25F0434}"/>
              </a:ext>
            </a:extLst>
          </p:cNvPr>
          <p:cNvSpPr>
            <a:spLocks noGrp="1"/>
          </p:cNvSpPr>
          <p:nvPr>
            <p:ph type="ctrTitle"/>
          </p:nvPr>
        </p:nvSpPr>
        <p:spPr/>
        <p:txBody>
          <a:bodyPr/>
          <a:lstStyle/>
          <a:p>
            <a:pPr algn="ctr"/>
            <a:r>
              <a:rPr lang="en-US" b="1" dirty="0">
                <a:solidFill>
                  <a:srgbClr val="0070C0"/>
                </a:solidFill>
              </a:rPr>
              <a:t>	reading</a:t>
            </a:r>
          </a:p>
        </p:txBody>
      </p:sp>
      <p:sp>
        <p:nvSpPr>
          <p:cNvPr id="3" name="Subtitle 2">
            <a:extLst>
              <a:ext uri="{FF2B5EF4-FFF2-40B4-BE49-F238E27FC236}">
                <a16:creationId xmlns:a16="http://schemas.microsoft.com/office/drawing/2014/main" id="{0418DAB8-7245-481A-9EC7-C4DFC2D45E0F}"/>
              </a:ext>
            </a:extLst>
          </p:cNvPr>
          <p:cNvSpPr>
            <a:spLocks noGrp="1"/>
          </p:cNvSpPr>
          <p:nvPr>
            <p:ph type="subTitle" idx="1"/>
          </p:nvPr>
        </p:nvSpPr>
        <p:spPr>
          <a:xfrm>
            <a:off x="8610600" y="4960137"/>
            <a:ext cx="3347720" cy="1463040"/>
          </a:xfrm>
        </p:spPr>
        <p:txBody>
          <a:bodyPr/>
          <a:lstStyle/>
          <a:p>
            <a:r>
              <a:rPr lang="en-US" b="1"/>
              <a:t>UNIT 10 - TRAVEL</a:t>
            </a:r>
            <a:endParaRPr lang="en-US" b="1" dirty="0"/>
          </a:p>
        </p:txBody>
      </p:sp>
    </p:spTree>
    <p:extLst>
      <p:ext uri="{BB962C8B-B14F-4D97-AF65-F5344CB8AC3E}">
        <p14:creationId xmlns:p14="http://schemas.microsoft.com/office/powerpoint/2010/main" val="11970472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055DCF-D48B-492D-8C55-E1A911BFABBB}"/>
              </a:ext>
            </a:extLst>
          </p:cNvPr>
          <p:cNvSpPr>
            <a:spLocks noGrp="1"/>
          </p:cNvSpPr>
          <p:nvPr>
            <p:ph type="title"/>
          </p:nvPr>
        </p:nvSpPr>
        <p:spPr/>
        <p:txBody>
          <a:bodyPr/>
          <a:lstStyle/>
          <a:p>
            <a:r>
              <a:rPr lang="en-US" dirty="0">
                <a:solidFill>
                  <a:srgbClr val="0070C0"/>
                </a:solidFill>
              </a:rPr>
              <a:t>Warm-up: snake game</a:t>
            </a:r>
          </a:p>
        </p:txBody>
      </p:sp>
      <p:sp>
        <p:nvSpPr>
          <p:cNvPr id="3" name="Content Placeholder 2">
            <a:extLst>
              <a:ext uri="{FF2B5EF4-FFF2-40B4-BE49-F238E27FC236}">
                <a16:creationId xmlns:a16="http://schemas.microsoft.com/office/drawing/2014/main" id="{72552013-3E63-4191-833C-087E9595AB8C}"/>
              </a:ext>
            </a:extLst>
          </p:cNvPr>
          <p:cNvSpPr>
            <a:spLocks noGrp="1"/>
          </p:cNvSpPr>
          <p:nvPr>
            <p:ph idx="1"/>
          </p:nvPr>
        </p:nvSpPr>
        <p:spPr>
          <a:xfrm>
            <a:off x="1024128" y="1838960"/>
            <a:ext cx="9720073" cy="4673600"/>
          </a:xfrm>
        </p:spPr>
        <p:txBody>
          <a:bodyPr>
            <a:normAutofit/>
          </a:bodyPr>
          <a:lstStyle/>
          <a:p>
            <a:pPr>
              <a:buFont typeface="Wingdings" panose="05000000000000000000" pitchFamily="2" charset="2"/>
              <a:buChar char="v"/>
            </a:pPr>
            <a:r>
              <a:rPr lang="en-US" sz="3600" dirty="0"/>
              <a:t>Teachers writes/shows a word related to travel and transportation, e.g.: passport </a:t>
            </a:r>
          </a:p>
          <a:p>
            <a:pPr>
              <a:buFont typeface="Wingdings" panose="05000000000000000000" pitchFamily="2" charset="2"/>
              <a:buChar char="v"/>
            </a:pPr>
            <a:r>
              <a:rPr lang="en-US" sz="3600" dirty="0"/>
              <a:t>Let students start a new word with the ending letter -t  and continue this way</a:t>
            </a:r>
          </a:p>
          <a:p>
            <a:pPr>
              <a:buFont typeface="Wingdings" panose="05000000000000000000" pitchFamily="2" charset="2"/>
              <a:buChar char="v"/>
            </a:pPr>
            <a:r>
              <a:rPr lang="en-US" sz="3600" dirty="0"/>
              <a:t>In 3 minutes, students can find as many words as possible. </a:t>
            </a:r>
          </a:p>
          <a:p>
            <a:pPr>
              <a:buFont typeface="Wingdings" panose="05000000000000000000" pitchFamily="2" charset="2"/>
              <a:buChar char="v"/>
            </a:pPr>
            <a:r>
              <a:rPr lang="en-US" sz="3600" dirty="0"/>
              <a:t>Each time one get a word, put a tick and then count. Who has the most ticks will get a small prize.</a:t>
            </a:r>
          </a:p>
          <a:p>
            <a:pPr>
              <a:buFont typeface="Wingdings" panose="05000000000000000000" pitchFamily="2" charset="2"/>
              <a:buChar char="v"/>
            </a:pPr>
            <a:endParaRPr lang="en-US" sz="3600" dirty="0"/>
          </a:p>
        </p:txBody>
      </p:sp>
    </p:spTree>
    <p:extLst>
      <p:ext uri="{BB962C8B-B14F-4D97-AF65-F5344CB8AC3E}">
        <p14:creationId xmlns:p14="http://schemas.microsoft.com/office/powerpoint/2010/main" val="19121353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6AFBCF-045B-4DBA-AFB0-B11A1C18DE96}"/>
              </a:ext>
            </a:extLst>
          </p:cNvPr>
          <p:cNvSpPr>
            <a:spLocks noGrp="1"/>
          </p:cNvSpPr>
          <p:nvPr>
            <p:ph type="title"/>
          </p:nvPr>
        </p:nvSpPr>
        <p:spPr/>
        <p:txBody>
          <a:bodyPr/>
          <a:lstStyle/>
          <a:p>
            <a:endParaRPr lang="en-US"/>
          </a:p>
        </p:txBody>
      </p:sp>
      <p:pic>
        <p:nvPicPr>
          <p:cNvPr id="6" name="enw_sb02_u10_053">
            <a:hlinkClick r:id="" action="ppaction://media"/>
            <a:extLst>
              <a:ext uri="{FF2B5EF4-FFF2-40B4-BE49-F238E27FC236}">
                <a16:creationId xmlns:a16="http://schemas.microsoft.com/office/drawing/2014/main" id="{66E78A89-2FBA-4564-B008-2F9DC990870E}"/>
              </a:ext>
            </a:extLst>
          </p:cNvPr>
          <p:cNvPicPr>
            <a:picLocks noGrp="1" noChangeAspect="1"/>
          </p:cNvPicPr>
          <p:nvPr>
            <p:ph idx="1"/>
            <a:audioFile r:link="rId2"/>
            <p:extLst>
              <p:ext uri="{DAA4B4D4-6D71-4841-9C94-3DE7FCFB9230}">
                <p14:media xmlns:p14="http://schemas.microsoft.com/office/powerpoint/2010/main" r:embed="rId1"/>
              </p:ext>
            </p:extLst>
          </p:nvPr>
        </p:nvPicPr>
        <p:blipFill>
          <a:blip r:embed="rId4"/>
          <a:stretch>
            <a:fillRect/>
          </a:stretch>
        </p:blipFill>
        <p:spPr>
          <a:xfrm>
            <a:off x="101600" y="345440"/>
            <a:ext cx="525776" cy="525776"/>
          </a:xfrm>
        </p:spPr>
      </p:pic>
      <p:grpSp>
        <p:nvGrpSpPr>
          <p:cNvPr id="4" name="Group 3">
            <a:extLst>
              <a:ext uri="{FF2B5EF4-FFF2-40B4-BE49-F238E27FC236}">
                <a16:creationId xmlns:a16="http://schemas.microsoft.com/office/drawing/2014/main" id="{61E66B19-2DD5-49B7-9D24-1F3E6AEC3D80}"/>
              </a:ext>
            </a:extLst>
          </p:cNvPr>
          <p:cNvGrpSpPr/>
          <p:nvPr/>
        </p:nvGrpSpPr>
        <p:grpSpPr>
          <a:xfrm>
            <a:off x="654684" y="0"/>
            <a:ext cx="11435716" cy="7000240"/>
            <a:chOff x="654684" y="0"/>
            <a:chExt cx="11435716" cy="7000240"/>
          </a:xfrm>
        </p:grpSpPr>
        <p:pic>
          <p:nvPicPr>
            <p:cNvPr id="5" name="Picture 4">
              <a:extLst>
                <a:ext uri="{FF2B5EF4-FFF2-40B4-BE49-F238E27FC236}">
                  <a16:creationId xmlns:a16="http://schemas.microsoft.com/office/drawing/2014/main" id="{123AA416-C930-44BF-ACB2-634F9637DA33}"/>
                </a:ext>
              </a:extLst>
            </p:cNvPr>
            <p:cNvPicPr>
              <a:picLocks noChangeAspect="1"/>
            </p:cNvPicPr>
            <p:nvPr/>
          </p:nvPicPr>
          <p:blipFill>
            <a:blip r:embed="rId5"/>
            <a:stretch>
              <a:fillRect/>
            </a:stretch>
          </p:blipFill>
          <p:spPr>
            <a:xfrm>
              <a:off x="654684" y="0"/>
              <a:ext cx="4563112" cy="7000240"/>
            </a:xfrm>
            <a:prstGeom prst="rect">
              <a:avLst/>
            </a:prstGeom>
          </p:spPr>
        </p:pic>
        <p:pic>
          <p:nvPicPr>
            <p:cNvPr id="7" name="Picture 6">
              <a:extLst>
                <a:ext uri="{FF2B5EF4-FFF2-40B4-BE49-F238E27FC236}">
                  <a16:creationId xmlns:a16="http://schemas.microsoft.com/office/drawing/2014/main" id="{309F5486-706A-4CB7-BD4B-8D3AB0868947}"/>
                </a:ext>
              </a:extLst>
            </p:cNvPr>
            <p:cNvPicPr>
              <a:picLocks noChangeAspect="1"/>
            </p:cNvPicPr>
            <p:nvPr/>
          </p:nvPicPr>
          <p:blipFill>
            <a:blip r:embed="rId6"/>
            <a:stretch>
              <a:fillRect/>
            </a:stretch>
          </p:blipFill>
          <p:spPr>
            <a:xfrm>
              <a:off x="5136516" y="0"/>
              <a:ext cx="6953884" cy="7000240"/>
            </a:xfrm>
            <a:prstGeom prst="rect">
              <a:avLst/>
            </a:prstGeom>
          </p:spPr>
        </p:pic>
      </p:grpSp>
      <p:sp>
        <p:nvSpPr>
          <p:cNvPr id="8" name="TextBox 7">
            <a:extLst>
              <a:ext uri="{FF2B5EF4-FFF2-40B4-BE49-F238E27FC236}">
                <a16:creationId xmlns:a16="http://schemas.microsoft.com/office/drawing/2014/main" id="{64752DD3-4BE5-434F-9485-061ADE68635C}"/>
              </a:ext>
            </a:extLst>
          </p:cNvPr>
          <p:cNvSpPr txBox="1"/>
          <p:nvPr/>
        </p:nvSpPr>
        <p:spPr>
          <a:xfrm>
            <a:off x="7569200" y="548640"/>
            <a:ext cx="4267200" cy="646331"/>
          </a:xfrm>
          <a:prstGeom prst="rect">
            <a:avLst/>
          </a:prstGeom>
          <a:noFill/>
        </p:spPr>
        <p:txBody>
          <a:bodyPr wrap="square" rtlCol="0">
            <a:spAutoFit/>
          </a:bodyPr>
          <a:lstStyle/>
          <a:p>
            <a:r>
              <a:rPr lang="en-US" sz="1800" b="1" i="1" dirty="0">
                <a:solidFill>
                  <a:srgbClr val="FFFF00"/>
                </a:solidFill>
                <a:effectLst/>
                <a:latin typeface="HelveticaLTStd-LightObl"/>
              </a:rPr>
              <a:t>Does it look like a nice place to visit? </a:t>
            </a:r>
            <a:br>
              <a:rPr lang="en-US" b="1" dirty="0">
                <a:solidFill>
                  <a:srgbClr val="FFFF00"/>
                </a:solidFill>
              </a:rPr>
            </a:br>
            <a:endParaRPr lang="en-US" b="1" dirty="0">
              <a:solidFill>
                <a:srgbClr val="FFFF00"/>
              </a:solidFill>
            </a:endParaRPr>
          </a:p>
        </p:txBody>
      </p:sp>
      <p:sp>
        <p:nvSpPr>
          <p:cNvPr id="9" name="TextBox 8">
            <a:extLst>
              <a:ext uri="{FF2B5EF4-FFF2-40B4-BE49-F238E27FC236}">
                <a16:creationId xmlns:a16="http://schemas.microsoft.com/office/drawing/2014/main" id="{050A3086-2376-4041-8D3B-6B59840BB347}"/>
              </a:ext>
            </a:extLst>
          </p:cNvPr>
          <p:cNvSpPr txBox="1"/>
          <p:nvPr/>
        </p:nvSpPr>
        <p:spPr>
          <a:xfrm>
            <a:off x="7596508" y="1170742"/>
            <a:ext cx="4267200" cy="646331"/>
          </a:xfrm>
          <a:prstGeom prst="rect">
            <a:avLst/>
          </a:prstGeom>
          <a:noFill/>
        </p:spPr>
        <p:txBody>
          <a:bodyPr wrap="square" rtlCol="0">
            <a:spAutoFit/>
          </a:bodyPr>
          <a:lstStyle/>
          <a:p>
            <a:r>
              <a:rPr lang="en-US" b="1" i="1" dirty="0">
                <a:solidFill>
                  <a:srgbClr val="FFFF00"/>
                </a:solidFill>
                <a:latin typeface="HelveticaLTStd-LightObl"/>
              </a:rPr>
              <a:t>Would you like to go there? Why</a:t>
            </a:r>
          </a:p>
          <a:p>
            <a:r>
              <a:rPr lang="en-US" b="1" i="1" dirty="0">
                <a:solidFill>
                  <a:srgbClr val="FFFF00"/>
                </a:solidFill>
                <a:latin typeface="HelveticaLTStd-LightObl"/>
              </a:rPr>
              <a:t>or why not?</a:t>
            </a:r>
            <a:endParaRPr lang="en-US" b="1" dirty="0">
              <a:solidFill>
                <a:srgbClr val="FFFF00"/>
              </a:solidFill>
            </a:endParaRPr>
          </a:p>
        </p:txBody>
      </p:sp>
    </p:spTree>
    <p:extLst>
      <p:ext uri="{BB962C8B-B14F-4D97-AF65-F5344CB8AC3E}">
        <p14:creationId xmlns:p14="http://schemas.microsoft.com/office/powerpoint/2010/main" val="32527218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arn(inVertical)">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mediacall" presetSubtype="0" fill="hold" nodeType="clickEffect">
                                  <p:stCondLst>
                                    <p:cond delay="0"/>
                                  </p:stCondLst>
                                  <p:childTnLst>
                                    <p:cmd type="call" cmd="playFrom(0.0)">
                                      <p:cBhvr>
                                        <p:cTn id="16" dur="15143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7" fill="hold" display="0">
                  <p:stCondLst>
                    <p:cond delay="indefinite"/>
                  </p:stCondLst>
                  <p:endCondLst>
                    <p:cond evt="onStopAudio" delay="0">
                      <p:tgtEl>
                        <p:sldTgt/>
                      </p:tgtEl>
                    </p:cond>
                  </p:endCondLst>
                </p:cTn>
                <p:tgtEl>
                  <p:spTgt spid="6"/>
                </p:tgtEl>
              </p:cMediaNode>
            </p:audio>
          </p:childTnLst>
        </p:cTn>
      </p:par>
    </p:tnLst>
    <p:bldLst>
      <p:bldP spid="8" grpId="0"/>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4F1B17-CB92-4913-8B8E-49271711C17E}"/>
              </a:ext>
            </a:extLst>
          </p:cNvPr>
          <p:cNvSpPr>
            <a:spLocks noGrp="1"/>
          </p:cNvSpPr>
          <p:nvPr>
            <p:ph type="title"/>
          </p:nvPr>
        </p:nvSpPr>
        <p:spPr/>
        <p:txBody>
          <a:bodyPr>
            <a:normAutofit/>
          </a:bodyPr>
          <a:lstStyle/>
          <a:p>
            <a:r>
              <a:rPr lang="en-US" sz="2800" b="1" i="0" dirty="0">
                <a:solidFill>
                  <a:srgbClr val="0086CB"/>
                </a:solidFill>
                <a:effectLst/>
                <a:latin typeface="HelveticaLTStd-Bold"/>
              </a:rPr>
              <a:t>About the Photo</a:t>
            </a:r>
            <a:r>
              <a:rPr lang="en-US" sz="6600" dirty="0"/>
              <a:t> </a:t>
            </a:r>
          </a:p>
        </p:txBody>
      </p:sp>
      <p:sp>
        <p:nvSpPr>
          <p:cNvPr id="3" name="Content Placeholder 2">
            <a:extLst>
              <a:ext uri="{FF2B5EF4-FFF2-40B4-BE49-F238E27FC236}">
                <a16:creationId xmlns:a16="http://schemas.microsoft.com/office/drawing/2014/main" id="{B11DF8DE-FF55-43BF-A7ED-BF27C3AB03BA}"/>
              </a:ext>
            </a:extLst>
          </p:cNvPr>
          <p:cNvSpPr>
            <a:spLocks noGrp="1"/>
          </p:cNvSpPr>
          <p:nvPr>
            <p:ph idx="1"/>
          </p:nvPr>
        </p:nvSpPr>
        <p:spPr>
          <a:xfrm>
            <a:off x="1024128" y="1798320"/>
            <a:ext cx="10050272" cy="4795520"/>
          </a:xfrm>
        </p:spPr>
        <p:txBody>
          <a:bodyPr>
            <a:normAutofit fontScale="70000" lnSpcReduction="20000"/>
          </a:bodyPr>
          <a:lstStyle/>
          <a:p>
            <a:pPr algn="just">
              <a:lnSpc>
                <a:spcPct val="134000"/>
              </a:lnSpc>
              <a:buFont typeface="Wingdings" panose="05000000000000000000" pitchFamily="2" charset="2"/>
              <a:buChar char="ü"/>
            </a:pPr>
            <a:r>
              <a:rPr lang="en-US" sz="4000" b="0" i="0" dirty="0">
                <a:solidFill>
                  <a:srgbClr val="242021"/>
                </a:solidFill>
                <a:effectLst/>
                <a:latin typeface="HelveticaLTStd-Light"/>
              </a:rPr>
              <a:t>This photo shows a street and one of the churches in the center of the city of Oaxaca in southern Mexico. Oaxaca is a popular tourist destination for both Mexicans and people from other countries.</a:t>
            </a:r>
          </a:p>
          <a:p>
            <a:pPr algn="just">
              <a:lnSpc>
                <a:spcPct val="134000"/>
              </a:lnSpc>
              <a:buFont typeface="Wingdings" panose="05000000000000000000" pitchFamily="2" charset="2"/>
              <a:buChar char="ü"/>
            </a:pPr>
            <a:r>
              <a:rPr lang="en-US" sz="4000" b="0" i="0" dirty="0">
                <a:solidFill>
                  <a:srgbClr val="242021"/>
                </a:solidFill>
                <a:effectLst/>
                <a:latin typeface="HelveticaLTStd-Light"/>
              </a:rPr>
              <a:t>It is known for its beautiful, historic buildings, ancient ruins, and delicious cuisine. Mexico is well-known internationally for its cuisine; large toasted tortillas called </a:t>
            </a:r>
            <a:r>
              <a:rPr lang="en-US" sz="4000" b="0" i="1" dirty="0" err="1">
                <a:solidFill>
                  <a:srgbClr val="242021"/>
                </a:solidFill>
                <a:effectLst/>
                <a:latin typeface="HelveticaLTStd-LightObl"/>
              </a:rPr>
              <a:t>tlayudas</a:t>
            </a:r>
            <a:r>
              <a:rPr lang="en-US" sz="4000" b="0" i="1" dirty="0">
                <a:solidFill>
                  <a:srgbClr val="242021"/>
                </a:solidFill>
                <a:effectLst/>
                <a:latin typeface="HelveticaLTStd-LightObl"/>
              </a:rPr>
              <a:t> </a:t>
            </a:r>
            <a:r>
              <a:rPr lang="en-US" sz="4000" b="0" i="0" dirty="0">
                <a:solidFill>
                  <a:srgbClr val="242021"/>
                </a:solidFill>
                <a:effectLst/>
                <a:latin typeface="HelveticaLTStd-Light"/>
              </a:rPr>
              <a:t>and the famous </a:t>
            </a:r>
            <a:r>
              <a:rPr lang="en-US" sz="4000" b="0" i="1" dirty="0">
                <a:solidFill>
                  <a:srgbClr val="242021"/>
                </a:solidFill>
                <a:effectLst/>
                <a:latin typeface="HelveticaLTStd-LightObl"/>
              </a:rPr>
              <a:t>mole </a:t>
            </a:r>
            <a:r>
              <a:rPr lang="en-US" sz="4000" b="0" i="0" dirty="0">
                <a:solidFill>
                  <a:srgbClr val="242021"/>
                </a:solidFill>
                <a:effectLst/>
                <a:latin typeface="HelveticaLTStd-Light"/>
              </a:rPr>
              <a:t>are two of the most popular dishes of this region.</a:t>
            </a:r>
            <a:r>
              <a:rPr lang="en-US" sz="3200" dirty="0"/>
              <a:t> </a:t>
            </a:r>
            <a:endParaRPr lang="en-US" sz="4000" dirty="0"/>
          </a:p>
        </p:txBody>
      </p:sp>
    </p:spTree>
    <p:extLst>
      <p:ext uri="{BB962C8B-B14F-4D97-AF65-F5344CB8AC3E}">
        <p14:creationId xmlns:p14="http://schemas.microsoft.com/office/powerpoint/2010/main" val="38558949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D594DF-1E0D-4C37-B7E0-6E2EF334D033}"/>
              </a:ext>
            </a:extLst>
          </p:cNvPr>
          <p:cNvSpPr>
            <a:spLocks noGrp="1"/>
          </p:cNvSpPr>
          <p:nvPr>
            <p:ph type="title"/>
          </p:nvPr>
        </p:nvSpPr>
        <p:spPr/>
        <p:txBody>
          <a:bodyPr>
            <a:normAutofit/>
          </a:bodyPr>
          <a:lstStyle/>
          <a:p>
            <a:r>
              <a:rPr lang="en-US" dirty="0">
                <a:solidFill>
                  <a:srgbClr val="00B050"/>
                </a:solidFill>
              </a:rPr>
              <a:t>A. MY WORLD</a:t>
            </a:r>
          </a:p>
        </p:txBody>
      </p:sp>
      <p:sp>
        <p:nvSpPr>
          <p:cNvPr id="3" name="Content Placeholder 2">
            <a:extLst>
              <a:ext uri="{FF2B5EF4-FFF2-40B4-BE49-F238E27FC236}">
                <a16:creationId xmlns:a16="http://schemas.microsoft.com/office/drawing/2014/main" id="{397940BE-25DC-4C46-8BD5-1E1A976AB439}"/>
              </a:ext>
            </a:extLst>
          </p:cNvPr>
          <p:cNvSpPr>
            <a:spLocks noGrp="1"/>
          </p:cNvSpPr>
          <p:nvPr>
            <p:ph idx="1"/>
          </p:nvPr>
        </p:nvSpPr>
        <p:spPr/>
        <p:txBody>
          <a:bodyPr>
            <a:normAutofit/>
          </a:bodyPr>
          <a:lstStyle/>
          <a:p>
            <a:pPr algn="just">
              <a:buFont typeface="Wingdings" panose="05000000000000000000" pitchFamily="2" charset="2"/>
              <a:buChar char="v"/>
            </a:pPr>
            <a:r>
              <a:rPr lang="en-US" sz="3600" b="1" dirty="0"/>
              <a:t>What do you like about traveling? </a:t>
            </a:r>
          </a:p>
          <a:p>
            <a:pPr algn="just">
              <a:lnSpc>
                <a:spcPct val="150000"/>
              </a:lnSpc>
              <a:buFont typeface="Wingdings" panose="05000000000000000000" pitchFamily="2" charset="2"/>
              <a:buChar char="v"/>
            </a:pPr>
            <a:r>
              <a:rPr lang="en-US" sz="3600" b="1" dirty="0"/>
              <a:t>Is there anything you don't like about going somewhere you've never been before? Tell your partner.</a:t>
            </a:r>
          </a:p>
        </p:txBody>
      </p:sp>
    </p:spTree>
    <p:extLst>
      <p:ext uri="{BB962C8B-B14F-4D97-AF65-F5344CB8AC3E}">
        <p14:creationId xmlns:p14="http://schemas.microsoft.com/office/powerpoint/2010/main" val="12482996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C4A05E-8BB8-482D-B8C0-16C6AD6D958A}"/>
              </a:ext>
            </a:extLst>
          </p:cNvPr>
          <p:cNvSpPr>
            <a:spLocks noGrp="1"/>
          </p:cNvSpPr>
          <p:nvPr>
            <p:ph type="title"/>
          </p:nvPr>
        </p:nvSpPr>
        <p:spPr/>
        <p:txBody>
          <a:bodyPr/>
          <a:lstStyle/>
          <a:p>
            <a:r>
              <a:rPr lang="en-US" dirty="0">
                <a:solidFill>
                  <a:srgbClr val="00B050"/>
                </a:solidFill>
              </a:rPr>
              <a:t>TRAVELLING</a:t>
            </a:r>
          </a:p>
        </p:txBody>
      </p:sp>
      <p:graphicFrame>
        <p:nvGraphicFramePr>
          <p:cNvPr id="4" name="Table 4">
            <a:extLst>
              <a:ext uri="{FF2B5EF4-FFF2-40B4-BE49-F238E27FC236}">
                <a16:creationId xmlns:a16="http://schemas.microsoft.com/office/drawing/2014/main" id="{C137D0F3-01F9-4B25-B67D-AB34C2530E42}"/>
              </a:ext>
            </a:extLst>
          </p:cNvPr>
          <p:cNvGraphicFramePr>
            <a:graphicFrameLocks noGrp="1"/>
          </p:cNvGraphicFramePr>
          <p:nvPr>
            <p:ph idx="1"/>
            <p:extLst>
              <p:ext uri="{D42A27DB-BD31-4B8C-83A1-F6EECF244321}">
                <p14:modId xmlns:p14="http://schemas.microsoft.com/office/powerpoint/2010/main" val="2531633163"/>
              </p:ext>
            </p:extLst>
          </p:nvPr>
        </p:nvGraphicFramePr>
        <p:xfrm>
          <a:off x="1023938" y="1747520"/>
          <a:ext cx="9720262" cy="4236720"/>
        </p:xfrm>
        <a:graphic>
          <a:graphicData uri="http://schemas.openxmlformats.org/drawingml/2006/table">
            <a:tbl>
              <a:tblPr firstRow="1" bandRow="1">
                <a:tableStyleId>{5C22544A-7EE6-4342-B048-85BDC9FD1C3A}</a:tableStyleId>
              </a:tblPr>
              <a:tblGrid>
                <a:gridCol w="4860131">
                  <a:extLst>
                    <a:ext uri="{9D8B030D-6E8A-4147-A177-3AD203B41FA5}">
                      <a16:colId xmlns:a16="http://schemas.microsoft.com/office/drawing/2014/main" val="3756165274"/>
                    </a:ext>
                  </a:extLst>
                </a:gridCol>
                <a:gridCol w="4860131">
                  <a:extLst>
                    <a:ext uri="{9D8B030D-6E8A-4147-A177-3AD203B41FA5}">
                      <a16:colId xmlns:a16="http://schemas.microsoft.com/office/drawing/2014/main" val="3949386411"/>
                    </a:ext>
                  </a:extLst>
                </a:gridCol>
              </a:tblGrid>
              <a:tr h="370840">
                <a:tc>
                  <a:txBody>
                    <a:bodyPr/>
                    <a:lstStyle/>
                    <a:p>
                      <a:pPr algn="ctr"/>
                      <a:r>
                        <a:rPr lang="en-US" sz="3200" dirty="0"/>
                        <a:t>LIKE</a:t>
                      </a:r>
                    </a:p>
                  </a:txBody>
                  <a:tcPr/>
                </a:tc>
                <a:tc>
                  <a:txBody>
                    <a:bodyPr/>
                    <a:lstStyle/>
                    <a:p>
                      <a:r>
                        <a:rPr lang="en-US" sz="3200" dirty="0"/>
                        <a:t>DON’T LIKE</a:t>
                      </a:r>
                    </a:p>
                  </a:txBody>
                  <a:tcPr/>
                </a:tc>
                <a:extLst>
                  <a:ext uri="{0D108BD9-81ED-4DB2-BD59-A6C34878D82A}">
                    <a16:rowId xmlns:a16="http://schemas.microsoft.com/office/drawing/2014/main" val="3916074910"/>
                  </a:ext>
                </a:extLst>
              </a:tr>
              <a:tr h="370840">
                <a:tc>
                  <a:txBody>
                    <a:bodyPr/>
                    <a:lstStyle/>
                    <a:p>
                      <a:endParaRPr lang="en-US" dirty="0">
                        <a:solidFill>
                          <a:srgbClr val="FFC000"/>
                        </a:solidFill>
                      </a:endParaRP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txBody>
                  <a:tcPr/>
                </a:tc>
                <a:tc>
                  <a:txBody>
                    <a:bodyPr/>
                    <a:lstStyle/>
                    <a:p>
                      <a:endParaRPr lang="en-US" dirty="0"/>
                    </a:p>
                  </a:txBody>
                  <a:tcPr/>
                </a:tc>
                <a:extLst>
                  <a:ext uri="{0D108BD9-81ED-4DB2-BD59-A6C34878D82A}">
                    <a16:rowId xmlns:a16="http://schemas.microsoft.com/office/drawing/2014/main" val="612063047"/>
                  </a:ext>
                </a:extLst>
              </a:tr>
            </a:tbl>
          </a:graphicData>
        </a:graphic>
      </p:graphicFrame>
    </p:spTree>
    <p:extLst>
      <p:ext uri="{BB962C8B-B14F-4D97-AF65-F5344CB8AC3E}">
        <p14:creationId xmlns:p14="http://schemas.microsoft.com/office/powerpoint/2010/main" val="21080462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1851E1-43F8-4A15-9DB0-299817BA597D}"/>
              </a:ext>
            </a:extLst>
          </p:cNvPr>
          <p:cNvSpPr>
            <a:spLocks noGrp="1"/>
          </p:cNvSpPr>
          <p:nvPr>
            <p:ph type="title"/>
          </p:nvPr>
        </p:nvSpPr>
        <p:spPr/>
        <p:txBody>
          <a:bodyPr/>
          <a:lstStyle/>
          <a:p>
            <a:r>
              <a:rPr lang="en-US" b="1" dirty="0">
                <a:solidFill>
                  <a:srgbClr val="00B050"/>
                </a:solidFill>
              </a:rPr>
              <a:t>Sample answer</a:t>
            </a:r>
          </a:p>
        </p:txBody>
      </p:sp>
      <p:sp>
        <p:nvSpPr>
          <p:cNvPr id="3" name="Content Placeholder 2">
            <a:extLst>
              <a:ext uri="{FF2B5EF4-FFF2-40B4-BE49-F238E27FC236}">
                <a16:creationId xmlns:a16="http://schemas.microsoft.com/office/drawing/2014/main" id="{1AADC1E0-F37E-4287-83A7-C0831E8C178C}"/>
              </a:ext>
            </a:extLst>
          </p:cNvPr>
          <p:cNvSpPr>
            <a:spLocks noGrp="1"/>
          </p:cNvSpPr>
          <p:nvPr>
            <p:ph idx="1"/>
          </p:nvPr>
        </p:nvSpPr>
        <p:spPr>
          <a:xfrm>
            <a:off x="1024128" y="1676400"/>
            <a:ext cx="10334752" cy="5080000"/>
          </a:xfrm>
        </p:spPr>
        <p:txBody>
          <a:bodyPr>
            <a:normAutofit lnSpcReduction="10000"/>
          </a:bodyPr>
          <a:lstStyle/>
          <a:p>
            <a:pPr algn="just">
              <a:lnSpc>
                <a:spcPct val="150000"/>
              </a:lnSpc>
            </a:pPr>
            <a:r>
              <a:rPr lang="en-US" b="0" i="0" dirty="0">
                <a:solidFill>
                  <a:srgbClr val="333333"/>
                </a:solidFill>
                <a:effectLst/>
                <a:latin typeface="Roboto" panose="02000000000000000000" pitchFamily="2" charset="0"/>
              </a:rPr>
              <a:t>I really enjoy traveling because it gives me the opportunity to explore new places and experience different cultures. I love trying new foods, visiting historical sites, and meeting new people. It's exciting to step out of my comfort zone and try things that I wouldn't normally do at home.</a:t>
            </a:r>
          </a:p>
          <a:p>
            <a:pPr algn="just">
              <a:lnSpc>
                <a:spcPct val="150000"/>
              </a:lnSpc>
            </a:pPr>
            <a:r>
              <a:rPr lang="en-US" b="0" i="0" dirty="0">
                <a:solidFill>
                  <a:srgbClr val="333333"/>
                </a:solidFill>
                <a:effectLst/>
                <a:latin typeface="Roboto" panose="02000000000000000000" pitchFamily="2" charset="0"/>
              </a:rPr>
              <a:t>However, there are a few things that I don't like about going somewhere I've never been before. The biggest challenge for me is not knowing the language. It can be difficult to communicate and navigate my way around a new place without speaking the local language. Additionally, I sometimes get anxious about getting lost or not being able to find my way back to my hotel or accommodation. But overall, the benefits of traveling far outweigh any challenges or discomforts.</a:t>
            </a:r>
          </a:p>
        </p:txBody>
      </p:sp>
    </p:spTree>
    <p:extLst>
      <p:ext uri="{BB962C8B-B14F-4D97-AF65-F5344CB8AC3E}">
        <p14:creationId xmlns:p14="http://schemas.microsoft.com/office/powerpoint/2010/main" val="30547433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AC44DF-1755-4250-A3CF-3DEB08648F0C}"/>
              </a:ext>
            </a:extLst>
          </p:cNvPr>
          <p:cNvSpPr>
            <a:spLocks noGrp="1"/>
          </p:cNvSpPr>
          <p:nvPr>
            <p:ph type="title"/>
          </p:nvPr>
        </p:nvSpPr>
        <p:spPr>
          <a:xfrm>
            <a:off x="1024128" y="-217424"/>
            <a:ext cx="9720072" cy="1499616"/>
          </a:xfrm>
        </p:spPr>
        <p:txBody>
          <a:bodyPr>
            <a:noAutofit/>
          </a:bodyPr>
          <a:lstStyle/>
          <a:p>
            <a:endParaRPr lang="en-US" sz="2400" dirty="0">
              <a:solidFill>
                <a:srgbClr val="00B050"/>
              </a:solidFill>
            </a:endParaRPr>
          </a:p>
        </p:txBody>
      </p:sp>
      <p:sp>
        <p:nvSpPr>
          <p:cNvPr id="3" name="Content Placeholder 2">
            <a:extLst>
              <a:ext uri="{FF2B5EF4-FFF2-40B4-BE49-F238E27FC236}">
                <a16:creationId xmlns:a16="http://schemas.microsoft.com/office/drawing/2014/main" id="{F4BCF716-88C4-4CCF-AE2D-8A0FE8ABFED6}"/>
              </a:ext>
            </a:extLst>
          </p:cNvPr>
          <p:cNvSpPr>
            <a:spLocks noGrp="1"/>
          </p:cNvSpPr>
          <p:nvPr>
            <p:ph idx="1"/>
          </p:nvPr>
        </p:nvSpPr>
        <p:spPr>
          <a:xfrm>
            <a:off x="1024128" y="2072640"/>
            <a:ext cx="9720073" cy="4023360"/>
          </a:xfrm>
        </p:spPr>
        <p:txBody>
          <a:bodyPr/>
          <a:lstStyle/>
          <a:p>
            <a:endParaRPr lang="en-US"/>
          </a:p>
        </p:txBody>
      </p:sp>
      <p:pic>
        <p:nvPicPr>
          <p:cNvPr id="5" name="Picture 4">
            <a:extLst>
              <a:ext uri="{FF2B5EF4-FFF2-40B4-BE49-F238E27FC236}">
                <a16:creationId xmlns:a16="http://schemas.microsoft.com/office/drawing/2014/main" id="{1B4D72A1-8E1B-455E-9397-48948EEFF53A}"/>
              </a:ext>
            </a:extLst>
          </p:cNvPr>
          <p:cNvPicPr>
            <a:picLocks noChangeAspect="1"/>
          </p:cNvPicPr>
          <p:nvPr/>
        </p:nvPicPr>
        <p:blipFill>
          <a:blip r:embed="rId2"/>
          <a:stretch>
            <a:fillRect/>
          </a:stretch>
        </p:blipFill>
        <p:spPr>
          <a:xfrm>
            <a:off x="547492" y="50800"/>
            <a:ext cx="11036056" cy="6736079"/>
          </a:xfrm>
          <a:prstGeom prst="rect">
            <a:avLst/>
          </a:prstGeom>
        </p:spPr>
      </p:pic>
      <p:sp>
        <p:nvSpPr>
          <p:cNvPr id="6" name="Rectangle 5">
            <a:extLst>
              <a:ext uri="{FF2B5EF4-FFF2-40B4-BE49-F238E27FC236}">
                <a16:creationId xmlns:a16="http://schemas.microsoft.com/office/drawing/2014/main" id="{518CC256-F260-4710-82A5-066FA55F811B}"/>
              </a:ext>
            </a:extLst>
          </p:cNvPr>
          <p:cNvSpPr/>
          <p:nvPr/>
        </p:nvSpPr>
        <p:spPr>
          <a:xfrm>
            <a:off x="1097280" y="293624"/>
            <a:ext cx="4846320" cy="19304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7" name="Rectangle 6">
            <a:extLst>
              <a:ext uri="{FF2B5EF4-FFF2-40B4-BE49-F238E27FC236}">
                <a16:creationId xmlns:a16="http://schemas.microsoft.com/office/drawing/2014/main" id="{27A398BF-6810-41E9-979C-67B16372A390}"/>
              </a:ext>
            </a:extLst>
          </p:cNvPr>
          <p:cNvSpPr/>
          <p:nvPr/>
        </p:nvSpPr>
        <p:spPr>
          <a:xfrm>
            <a:off x="1097280" y="2766568"/>
            <a:ext cx="4846320" cy="21336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8" name="Rectangle 7">
            <a:extLst>
              <a:ext uri="{FF2B5EF4-FFF2-40B4-BE49-F238E27FC236}">
                <a16:creationId xmlns:a16="http://schemas.microsoft.com/office/drawing/2014/main" id="{CCF64852-E457-4863-A25A-8C99AAD49D75}"/>
              </a:ext>
            </a:extLst>
          </p:cNvPr>
          <p:cNvSpPr/>
          <p:nvPr/>
        </p:nvSpPr>
        <p:spPr>
          <a:xfrm>
            <a:off x="6366764" y="329184"/>
            <a:ext cx="4846320" cy="21336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9" name="Rectangle 8">
            <a:extLst>
              <a:ext uri="{FF2B5EF4-FFF2-40B4-BE49-F238E27FC236}">
                <a16:creationId xmlns:a16="http://schemas.microsoft.com/office/drawing/2014/main" id="{A65AE7AF-489E-48B2-8645-38AE4C85643F}"/>
              </a:ext>
            </a:extLst>
          </p:cNvPr>
          <p:cNvSpPr/>
          <p:nvPr/>
        </p:nvSpPr>
        <p:spPr>
          <a:xfrm>
            <a:off x="6356604" y="2797048"/>
            <a:ext cx="4846320" cy="21336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18937390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CAE48F-ACF0-41C6-9386-11E3F013BAB5}"/>
              </a:ext>
            </a:extLst>
          </p:cNvPr>
          <p:cNvSpPr>
            <a:spLocks noGrp="1"/>
          </p:cNvSpPr>
          <p:nvPr>
            <p:ph type="title"/>
          </p:nvPr>
        </p:nvSpPr>
        <p:spPr/>
        <p:txBody>
          <a:bodyPr/>
          <a:lstStyle/>
          <a:p>
            <a:r>
              <a:rPr lang="en-US" dirty="0">
                <a:solidFill>
                  <a:srgbClr val="00B050"/>
                </a:solidFill>
              </a:rPr>
              <a:t>C. Read the article again. Circle T for true and F for false.</a:t>
            </a:r>
          </a:p>
        </p:txBody>
      </p:sp>
      <p:sp>
        <p:nvSpPr>
          <p:cNvPr id="6" name="Content Placeholder 5">
            <a:extLst>
              <a:ext uri="{FF2B5EF4-FFF2-40B4-BE49-F238E27FC236}">
                <a16:creationId xmlns:a16="http://schemas.microsoft.com/office/drawing/2014/main" id="{05DD0D9A-1506-4CCF-A5D2-80C1D4F0725C}"/>
              </a:ext>
            </a:extLst>
          </p:cNvPr>
          <p:cNvSpPr>
            <a:spLocks noGrp="1"/>
          </p:cNvSpPr>
          <p:nvPr>
            <p:ph idx="1"/>
          </p:nvPr>
        </p:nvSpPr>
        <p:spPr/>
        <p:txBody>
          <a:bodyPr/>
          <a:lstStyle/>
          <a:p>
            <a:endParaRPr lang="en-US"/>
          </a:p>
        </p:txBody>
      </p:sp>
      <p:pic>
        <p:nvPicPr>
          <p:cNvPr id="8" name="Picture 7">
            <a:extLst>
              <a:ext uri="{FF2B5EF4-FFF2-40B4-BE49-F238E27FC236}">
                <a16:creationId xmlns:a16="http://schemas.microsoft.com/office/drawing/2014/main" id="{CE539121-BB5A-45FD-985B-ACA047F7EED0}"/>
              </a:ext>
            </a:extLst>
          </p:cNvPr>
          <p:cNvPicPr>
            <a:picLocks noChangeAspect="1"/>
          </p:cNvPicPr>
          <p:nvPr/>
        </p:nvPicPr>
        <p:blipFill>
          <a:blip r:embed="rId2"/>
          <a:stretch>
            <a:fillRect/>
          </a:stretch>
        </p:blipFill>
        <p:spPr>
          <a:xfrm>
            <a:off x="674334" y="2084832"/>
            <a:ext cx="11030811" cy="4023360"/>
          </a:xfrm>
          <a:prstGeom prst="rect">
            <a:avLst/>
          </a:prstGeom>
        </p:spPr>
      </p:pic>
      <p:sp>
        <p:nvSpPr>
          <p:cNvPr id="9" name="Oval 8">
            <a:extLst>
              <a:ext uri="{FF2B5EF4-FFF2-40B4-BE49-F238E27FC236}">
                <a16:creationId xmlns:a16="http://schemas.microsoft.com/office/drawing/2014/main" id="{EB1DA8C3-4FA6-413D-A50E-4EF5FE1C7807}"/>
              </a:ext>
            </a:extLst>
          </p:cNvPr>
          <p:cNvSpPr/>
          <p:nvPr/>
        </p:nvSpPr>
        <p:spPr>
          <a:xfrm>
            <a:off x="10962640" y="2357120"/>
            <a:ext cx="555026" cy="477520"/>
          </a:xfrm>
          <a:prstGeom prst="ellipse">
            <a:avLst/>
          </a:prstGeom>
          <a:solidFill>
            <a:schemeClr val="lt1">
              <a:alpha val="0"/>
            </a:schemeClr>
          </a:solidFill>
          <a:ln w="34925">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0" name="Oval 9">
            <a:extLst>
              <a:ext uri="{FF2B5EF4-FFF2-40B4-BE49-F238E27FC236}">
                <a16:creationId xmlns:a16="http://schemas.microsoft.com/office/drawing/2014/main" id="{929FF364-0598-41D1-86C0-00911E9964F4}"/>
              </a:ext>
            </a:extLst>
          </p:cNvPr>
          <p:cNvSpPr/>
          <p:nvPr/>
        </p:nvSpPr>
        <p:spPr>
          <a:xfrm>
            <a:off x="9853799" y="2951480"/>
            <a:ext cx="555026" cy="477520"/>
          </a:xfrm>
          <a:prstGeom prst="ellipse">
            <a:avLst/>
          </a:prstGeom>
          <a:solidFill>
            <a:schemeClr val="lt1">
              <a:alpha val="0"/>
            </a:schemeClr>
          </a:solidFill>
          <a:ln w="34925">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1" name="Oval 10">
            <a:extLst>
              <a:ext uri="{FF2B5EF4-FFF2-40B4-BE49-F238E27FC236}">
                <a16:creationId xmlns:a16="http://schemas.microsoft.com/office/drawing/2014/main" id="{F0C62888-E4F4-455A-8904-24B980D500CA}"/>
              </a:ext>
            </a:extLst>
          </p:cNvPr>
          <p:cNvSpPr/>
          <p:nvPr/>
        </p:nvSpPr>
        <p:spPr>
          <a:xfrm>
            <a:off x="9842628" y="3883642"/>
            <a:ext cx="555026" cy="477520"/>
          </a:xfrm>
          <a:prstGeom prst="ellipse">
            <a:avLst/>
          </a:prstGeom>
          <a:solidFill>
            <a:schemeClr val="lt1">
              <a:alpha val="0"/>
            </a:schemeClr>
          </a:solidFill>
          <a:ln w="34925">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2" name="Oval 11">
            <a:extLst>
              <a:ext uri="{FF2B5EF4-FFF2-40B4-BE49-F238E27FC236}">
                <a16:creationId xmlns:a16="http://schemas.microsoft.com/office/drawing/2014/main" id="{4A3E13BD-E9A7-407D-BB8D-0156F2FDE66F}"/>
              </a:ext>
            </a:extLst>
          </p:cNvPr>
          <p:cNvSpPr/>
          <p:nvPr/>
        </p:nvSpPr>
        <p:spPr>
          <a:xfrm>
            <a:off x="10981826" y="4806556"/>
            <a:ext cx="555026" cy="477520"/>
          </a:xfrm>
          <a:prstGeom prst="ellipse">
            <a:avLst/>
          </a:prstGeom>
          <a:solidFill>
            <a:schemeClr val="lt1">
              <a:alpha val="0"/>
            </a:schemeClr>
          </a:solidFill>
          <a:ln w="34925">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3" name="Oval 12">
            <a:extLst>
              <a:ext uri="{FF2B5EF4-FFF2-40B4-BE49-F238E27FC236}">
                <a16:creationId xmlns:a16="http://schemas.microsoft.com/office/drawing/2014/main" id="{BBCB79C2-9D5B-4E37-A67D-918B41210F5C}"/>
              </a:ext>
            </a:extLst>
          </p:cNvPr>
          <p:cNvSpPr/>
          <p:nvPr/>
        </p:nvSpPr>
        <p:spPr>
          <a:xfrm>
            <a:off x="9836362" y="5396080"/>
            <a:ext cx="555026" cy="477520"/>
          </a:xfrm>
          <a:prstGeom prst="ellipse">
            <a:avLst/>
          </a:prstGeom>
          <a:solidFill>
            <a:schemeClr val="lt1">
              <a:alpha val="0"/>
            </a:schemeClr>
          </a:solidFill>
          <a:ln w="34925">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32207161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down)">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wipe(down)">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wipe(down)">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wipe(down)">
                                      <p:cBhvr>
                                        <p:cTn id="2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706045-6146-4081-BEC6-B05B521CC39B}"/>
              </a:ext>
            </a:extLst>
          </p:cNvPr>
          <p:cNvSpPr>
            <a:spLocks noGrp="1"/>
          </p:cNvSpPr>
          <p:nvPr>
            <p:ph type="title"/>
          </p:nvPr>
        </p:nvSpPr>
        <p:spPr>
          <a:xfrm>
            <a:off x="1192609" y="0"/>
            <a:ext cx="9720072" cy="1499616"/>
          </a:xfrm>
        </p:spPr>
        <p:txBody>
          <a:bodyPr/>
          <a:lstStyle/>
          <a:p>
            <a:r>
              <a:rPr lang="en-US" dirty="0">
                <a:solidFill>
                  <a:srgbClr val="00B050"/>
                </a:solidFill>
              </a:rPr>
              <a:t>D. Answer the questions.</a:t>
            </a:r>
          </a:p>
        </p:txBody>
      </p:sp>
      <p:sp>
        <p:nvSpPr>
          <p:cNvPr id="3" name="Content Placeholder 2">
            <a:extLst>
              <a:ext uri="{FF2B5EF4-FFF2-40B4-BE49-F238E27FC236}">
                <a16:creationId xmlns:a16="http://schemas.microsoft.com/office/drawing/2014/main" id="{D396EBC6-5A87-4687-AACD-50690934E0B5}"/>
              </a:ext>
            </a:extLst>
          </p:cNvPr>
          <p:cNvSpPr>
            <a:spLocks noGrp="1"/>
          </p:cNvSpPr>
          <p:nvPr>
            <p:ph idx="1"/>
          </p:nvPr>
        </p:nvSpPr>
        <p:spPr>
          <a:xfrm>
            <a:off x="1024128" y="966952"/>
            <a:ext cx="9720073" cy="5570482"/>
          </a:xfrm>
        </p:spPr>
        <p:txBody>
          <a:bodyPr>
            <a:normAutofit/>
          </a:bodyPr>
          <a:lstStyle/>
          <a:p>
            <a:pPr algn="l">
              <a:lnSpc>
                <a:spcPct val="200000"/>
              </a:lnSpc>
            </a:pPr>
            <a:r>
              <a:rPr lang="en-US" sz="2400" b="0" i="0" dirty="0">
                <a:solidFill>
                  <a:srgbClr val="333333"/>
                </a:solidFill>
                <a:effectLst/>
                <a:latin typeface="Roboto" panose="02000000000000000000" pitchFamily="2" charset="0"/>
              </a:rPr>
              <a:t>1. Why are challenging situations sometimes good for us?</a:t>
            </a:r>
          </a:p>
          <a:p>
            <a:pPr algn="l">
              <a:lnSpc>
                <a:spcPct val="200000"/>
              </a:lnSpc>
            </a:pPr>
            <a:r>
              <a:rPr lang="en-US" sz="2400" b="0" i="0" dirty="0">
                <a:solidFill>
                  <a:srgbClr val="333333"/>
                </a:solidFill>
                <a:effectLst/>
                <a:latin typeface="Roboto" panose="02000000000000000000" pitchFamily="2" charset="0"/>
              </a:rPr>
              <a:t>2. Why is travel good for your mind and body?</a:t>
            </a:r>
          </a:p>
          <a:p>
            <a:pPr algn="l">
              <a:lnSpc>
                <a:spcPct val="200000"/>
              </a:lnSpc>
              <a:spcAft>
                <a:spcPts val="2400"/>
              </a:spcAft>
            </a:pPr>
            <a:r>
              <a:rPr lang="en-US" sz="2400" b="0" i="0" dirty="0">
                <a:solidFill>
                  <a:srgbClr val="333333"/>
                </a:solidFill>
                <a:effectLst/>
                <a:latin typeface="Roboto" panose="02000000000000000000" pitchFamily="2" charset="0"/>
              </a:rPr>
              <a:t>3. What does the term global citizen refer to?</a:t>
            </a:r>
          </a:p>
          <a:p>
            <a:pPr algn="l">
              <a:lnSpc>
                <a:spcPct val="200000"/>
              </a:lnSpc>
              <a:spcAft>
                <a:spcPts val="2400"/>
              </a:spcAft>
            </a:pPr>
            <a:r>
              <a:rPr lang="en-US" sz="2400" b="0" i="0" dirty="0">
                <a:solidFill>
                  <a:srgbClr val="333333"/>
                </a:solidFill>
                <a:effectLst/>
                <a:latin typeface="Roboto" panose="02000000000000000000" pitchFamily="2" charset="0"/>
              </a:rPr>
              <a:t>4. How do we learn about our own culture when we travel?</a:t>
            </a:r>
          </a:p>
          <a:p>
            <a:pPr algn="l">
              <a:lnSpc>
                <a:spcPct val="200000"/>
              </a:lnSpc>
            </a:pPr>
            <a:r>
              <a:rPr lang="en-US" sz="2400" b="0" i="0" dirty="0">
                <a:solidFill>
                  <a:srgbClr val="333333"/>
                </a:solidFill>
                <a:effectLst/>
                <a:latin typeface="Roboto" panose="02000000000000000000" pitchFamily="2" charset="0"/>
              </a:rPr>
              <a:t>5. Why is cultural understanding important?</a:t>
            </a:r>
          </a:p>
        </p:txBody>
      </p:sp>
      <p:sp>
        <p:nvSpPr>
          <p:cNvPr id="4" name="TextBox 3">
            <a:extLst>
              <a:ext uri="{FF2B5EF4-FFF2-40B4-BE49-F238E27FC236}">
                <a16:creationId xmlns:a16="http://schemas.microsoft.com/office/drawing/2014/main" id="{5A51D767-A09B-41DD-BB6F-D946ECF43515}"/>
              </a:ext>
            </a:extLst>
          </p:cNvPr>
          <p:cNvSpPr txBox="1"/>
          <p:nvPr/>
        </p:nvSpPr>
        <p:spPr>
          <a:xfrm>
            <a:off x="1447799" y="1593133"/>
            <a:ext cx="9633362" cy="523220"/>
          </a:xfrm>
          <a:prstGeom prst="rect">
            <a:avLst/>
          </a:prstGeom>
          <a:noFill/>
        </p:spPr>
        <p:txBody>
          <a:bodyPr wrap="square" rtlCol="0">
            <a:spAutoFit/>
          </a:bodyPr>
          <a:lstStyle/>
          <a:p>
            <a:r>
              <a:rPr lang="en-US" sz="2800" dirty="0">
                <a:solidFill>
                  <a:srgbClr val="FF0000"/>
                </a:solidFill>
              </a:rPr>
              <a:t>Because they help us grow and become more confident.</a:t>
            </a:r>
          </a:p>
        </p:txBody>
      </p:sp>
      <p:sp>
        <p:nvSpPr>
          <p:cNvPr id="5" name="TextBox 4">
            <a:extLst>
              <a:ext uri="{FF2B5EF4-FFF2-40B4-BE49-F238E27FC236}">
                <a16:creationId xmlns:a16="http://schemas.microsoft.com/office/drawing/2014/main" id="{3CF79D9B-EAC6-4338-9DE3-3A282E7B0F46}"/>
              </a:ext>
            </a:extLst>
          </p:cNvPr>
          <p:cNvSpPr txBox="1"/>
          <p:nvPr/>
        </p:nvSpPr>
        <p:spPr>
          <a:xfrm>
            <a:off x="1332185" y="2524157"/>
            <a:ext cx="10649608" cy="523220"/>
          </a:xfrm>
          <a:prstGeom prst="rect">
            <a:avLst/>
          </a:prstGeom>
          <a:noFill/>
        </p:spPr>
        <p:txBody>
          <a:bodyPr wrap="square" rtlCol="0">
            <a:spAutoFit/>
          </a:bodyPr>
          <a:lstStyle/>
          <a:p>
            <a:r>
              <a:rPr lang="en-US" sz="2800" dirty="0">
                <a:solidFill>
                  <a:srgbClr val="FF0000"/>
                </a:solidFill>
              </a:rPr>
              <a:t>It stimulates/motivates you and makes you active</a:t>
            </a:r>
          </a:p>
        </p:txBody>
      </p:sp>
      <p:sp>
        <p:nvSpPr>
          <p:cNvPr id="6" name="TextBox 5">
            <a:extLst>
              <a:ext uri="{FF2B5EF4-FFF2-40B4-BE49-F238E27FC236}">
                <a16:creationId xmlns:a16="http://schemas.microsoft.com/office/drawing/2014/main" id="{A079A923-C9AB-4923-80FF-8719727C2F38}"/>
              </a:ext>
            </a:extLst>
          </p:cNvPr>
          <p:cNvSpPr txBox="1"/>
          <p:nvPr/>
        </p:nvSpPr>
        <p:spPr>
          <a:xfrm>
            <a:off x="1332185" y="3396461"/>
            <a:ext cx="11112063" cy="954107"/>
          </a:xfrm>
          <a:prstGeom prst="rect">
            <a:avLst/>
          </a:prstGeom>
          <a:noFill/>
        </p:spPr>
        <p:txBody>
          <a:bodyPr wrap="square" rtlCol="0">
            <a:spAutoFit/>
          </a:bodyPr>
          <a:lstStyle/>
          <a:p>
            <a:r>
              <a:rPr lang="en-US" sz="2800" dirty="0">
                <a:solidFill>
                  <a:srgbClr val="FF0000"/>
                </a:solidFill>
              </a:rPr>
              <a:t>Someone who wants to work with people from different countries to solve the world’s problems</a:t>
            </a:r>
          </a:p>
        </p:txBody>
      </p:sp>
      <p:sp>
        <p:nvSpPr>
          <p:cNvPr id="7" name="TextBox 6">
            <a:extLst>
              <a:ext uri="{FF2B5EF4-FFF2-40B4-BE49-F238E27FC236}">
                <a16:creationId xmlns:a16="http://schemas.microsoft.com/office/drawing/2014/main" id="{7DA538A3-4886-441B-AF7D-D7873BF4CF94}"/>
              </a:ext>
            </a:extLst>
          </p:cNvPr>
          <p:cNvSpPr txBox="1"/>
          <p:nvPr/>
        </p:nvSpPr>
        <p:spPr>
          <a:xfrm>
            <a:off x="1447799" y="4659171"/>
            <a:ext cx="9633362" cy="523220"/>
          </a:xfrm>
          <a:prstGeom prst="rect">
            <a:avLst/>
          </a:prstGeom>
          <a:noFill/>
        </p:spPr>
        <p:txBody>
          <a:bodyPr wrap="square" rtlCol="0">
            <a:spAutoFit/>
          </a:bodyPr>
          <a:lstStyle/>
          <a:p>
            <a:r>
              <a:rPr lang="en-US" sz="2800" dirty="0">
                <a:solidFill>
                  <a:srgbClr val="FF0000"/>
                </a:solidFill>
              </a:rPr>
              <a:t>We compare it with the new culture</a:t>
            </a:r>
          </a:p>
        </p:txBody>
      </p:sp>
      <p:sp>
        <p:nvSpPr>
          <p:cNvPr id="8" name="TextBox 7">
            <a:extLst>
              <a:ext uri="{FF2B5EF4-FFF2-40B4-BE49-F238E27FC236}">
                <a16:creationId xmlns:a16="http://schemas.microsoft.com/office/drawing/2014/main" id="{CF7D9F1D-CC7F-4CEC-9BAE-A74847633EBC}"/>
              </a:ext>
            </a:extLst>
          </p:cNvPr>
          <p:cNvSpPr txBox="1"/>
          <p:nvPr/>
        </p:nvSpPr>
        <p:spPr>
          <a:xfrm>
            <a:off x="1447799" y="5887733"/>
            <a:ext cx="9633362" cy="523220"/>
          </a:xfrm>
          <a:prstGeom prst="rect">
            <a:avLst/>
          </a:prstGeom>
          <a:noFill/>
        </p:spPr>
        <p:txBody>
          <a:bodyPr wrap="square" rtlCol="0">
            <a:spAutoFit/>
          </a:bodyPr>
          <a:lstStyle/>
          <a:p>
            <a:r>
              <a:rPr lang="en-US" sz="2800" dirty="0">
                <a:solidFill>
                  <a:srgbClr val="FF0000"/>
                </a:solidFill>
              </a:rPr>
              <a:t>It teaches us to respect other people and cultures.</a:t>
            </a:r>
          </a:p>
        </p:txBody>
      </p:sp>
    </p:spTree>
    <p:extLst>
      <p:ext uri="{BB962C8B-B14F-4D97-AF65-F5344CB8AC3E}">
        <p14:creationId xmlns:p14="http://schemas.microsoft.com/office/powerpoint/2010/main" val="7322287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anim calcmode="lin" valueType="num">
                                      <p:cBhvr additive="base">
                                        <p:cTn id="13"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
                                            <p:txEl>
                                              <p:pRg st="0" end="0"/>
                                            </p:txEl>
                                          </p:spTgt>
                                        </p:tgtEl>
                                        <p:attrNameLst>
                                          <p:attrName>style.visibility</p:attrName>
                                        </p:attrNameLst>
                                      </p:cBhvr>
                                      <p:to>
                                        <p:strVal val="visible"/>
                                      </p:to>
                                    </p:set>
                                    <p:anim calcmode="lin" valueType="num">
                                      <p:cBhvr additive="base">
                                        <p:cTn id="19"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7">
                                            <p:txEl>
                                              <p:pRg st="0" end="0"/>
                                            </p:txEl>
                                          </p:spTgt>
                                        </p:tgtEl>
                                        <p:attrNameLst>
                                          <p:attrName>style.visibility</p:attrName>
                                        </p:attrNameLst>
                                      </p:cBhvr>
                                      <p:to>
                                        <p:strVal val="visible"/>
                                      </p:to>
                                    </p:set>
                                    <p:anim calcmode="lin" valueType="num">
                                      <p:cBhvr additive="base">
                                        <p:cTn id="25"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8">
                                            <p:txEl>
                                              <p:pRg st="0" end="0"/>
                                            </p:txEl>
                                          </p:spTgt>
                                        </p:tgtEl>
                                        <p:attrNameLst>
                                          <p:attrName>style.visibility</p:attrName>
                                        </p:attrNameLst>
                                      </p:cBhvr>
                                      <p:to>
                                        <p:strVal val="visible"/>
                                      </p:to>
                                    </p:set>
                                    <p:anim calcmode="lin" valueType="num">
                                      <p:cBhvr additive="base">
                                        <p:cTn id="31"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140224-E27F-47FA-8D7A-1516A8D39C13}"/>
              </a:ext>
            </a:extLst>
          </p:cNvPr>
          <p:cNvSpPr>
            <a:spLocks noGrp="1"/>
          </p:cNvSpPr>
          <p:nvPr>
            <p:ph type="title"/>
          </p:nvPr>
        </p:nvSpPr>
        <p:spPr/>
        <p:txBody>
          <a:bodyPr/>
          <a:lstStyle/>
          <a:p>
            <a:r>
              <a:rPr lang="en-US" dirty="0">
                <a:solidFill>
                  <a:srgbClr val="00B050"/>
                </a:solidFill>
              </a:rPr>
              <a:t>GOAL CHECK</a:t>
            </a:r>
          </a:p>
        </p:txBody>
      </p:sp>
      <p:sp>
        <p:nvSpPr>
          <p:cNvPr id="3" name="Content Placeholder 2">
            <a:extLst>
              <a:ext uri="{FF2B5EF4-FFF2-40B4-BE49-F238E27FC236}">
                <a16:creationId xmlns:a16="http://schemas.microsoft.com/office/drawing/2014/main" id="{BBE9305B-B82F-4866-91AB-ED125E19F927}"/>
              </a:ext>
            </a:extLst>
          </p:cNvPr>
          <p:cNvSpPr>
            <a:spLocks noGrp="1"/>
          </p:cNvSpPr>
          <p:nvPr>
            <p:ph idx="1"/>
          </p:nvPr>
        </p:nvSpPr>
        <p:spPr>
          <a:xfrm>
            <a:off x="1024128" y="2084832"/>
            <a:ext cx="9720073" cy="4417498"/>
          </a:xfrm>
        </p:spPr>
        <p:txBody>
          <a:bodyPr>
            <a:normAutofit/>
          </a:bodyPr>
          <a:lstStyle/>
          <a:p>
            <a:pPr marL="457200" indent="-457200" algn="l">
              <a:lnSpc>
                <a:spcPct val="114000"/>
              </a:lnSpc>
              <a:buFont typeface="+mj-lt"/>
              <a:buAutoNum type="arabicPeriod"/>
            </a:pPr>
            <a:r>
              <a:rPr lang="en-US" sz="2800" b="0" i="0" dirty="0">
                <a:solidFill>
                  <a:srgbClr val="333333"/>
                </a:solidFill>
                <a:effectLst/>
                <a:latin typeface="Roboto" panose="02000000000000000000" pitchFamily="2" charset="0"/>
              </a:rPr>
              <a:t>Remember a trip you have taken. Write notes to answer the questions.</a:t>
            </a:r>
          </a:p>
          <a:p>
            <a:pPr algn="l">
              <a:buFont typeface="Wingdings" panose="05000000000000000000" pitchFamily="2" charset="2"/>
              <a:buChar char="Ø"/>
            </a:pPr>
            <a:r>
              <a:rPr lang="en-US" sz="2800" b="0" i="0" dirty="0">
                <a:solidFill>
                  <a:srgbClr val="333333"/>
                </a:solidFill>
                <a:effectLst/>
                <a:latin typeface="Roboto" panose="02000000000000000000" pitchFamily="2" charset="0"/>
              </a:rPr>
              <a:t>Where did you go, and how long did you stay?</a:t>
            </a:r>
          </a:p>
          <a:p>
            <a:pPr algn="l">
              <a:buFont typeface="Wingdings" panose="05000000000000000000" pitchFamily="2" charset="2"/>
              <a:buChar char="Ø"/>
            </a:pPr>
            <a:r>
              <a:rPr lang="en-US" sz="2800" b="0" i="0" dirty="0">
                <a:solidFill>
                  <a:srgbClr val="333333"/>
                </a:solidFill>
                <a:effectLst/>
                <a:latin typeface="Roboto" panose="02000000000000000000" pitchFamily="2" charset="0"/>
              </a:rPr>
              <a:t>What was the most challenging / interesting / frightening / unusual moment of that trip?</a:t>
            </a:r>
          </a:p>
          <a:p>
            <a:pPr algn="l">
              <a:buFont typeface="Wingdings" panose="05000000000000000000" pitchFamily="2" charset="2"/>
              <a:buChar char="Ø"/>
            </a:pPr>
            <a:r>
              <a:rPr lang="en-US" sz="2800" b="0" i="0" dirty="0">
                <a:solidFill>
                  <a:srgbClr val="333333"/>
                </a:solidFill>
                <a:effectLst/>
                <a:latin typeface="Roboto" panose="02000000000000000000" pitchFamily="2" charset="0"/>
              </a:rPr>
              <a:t>What did you learn during the trip?</a:t>
            </a:r>
          </a:p>
          <a:p>
            <a:pPr marL="457200" indent="-457200" algn="l">
              <a:buFont typeface="+mj-lt"/>
              <a:buAutoNum type="arabicPeriod" startAt="2"/>
            </a:pPr>
            <a:r>
              <a:rPr lang="en-US" sz="2800" b="0" i="0" dirty="0">
                <a:solidFill>
                  <a:srgbClr val="333333"/>
                </a:solidFill>
                <a:effectLst/>
                <a:latin typeface="Roboto" panose="02000000000000000000" pitchFamily="2" charset="0"/>
              </a:rPr>
              <a:t>Tell a partner about your trip.</a:t>
            </a:r>
          </a:p>
        </p:txBody>
      </p:sp>
    </p:spTree>
    <p:extLst>
      <p:ext uri="{BB962C8B-B14F-4D97-AF65-F5344CB8AC3E}">
        <p14:creationId xmlns:p14="http://schemas.microsoft.com/office/powerpoint/2010/main" val="11635116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A6D572-A24F-4F27-8B4D-80851C81DB00}"/>
              </a:ext>
            </a:extLst>
          </p:cNvPr>
          <p:cNvSpPr>
            <a:spLocks noGrp="1"/>
          </p:cNvSpPr>
          <p:nvPr>
            <p:ph type="title"/>
          </p:nvPr>
        </p:nvSpPr>
        <p:spPr>
          <a:xfrm>
            <a:off x="1129232" y="0"/>
            <a:ext cx="9720072" cy="1499616"/>
          </a:xfrm>
        </p:spPr>
        <p:txBody>
          <a:bodyPr/>
          <a:lstStyle/>
          <a:p>
            <a:r>
              <a:rPr lang="en-US" dirty="0">
                <a:solidFill>
                  <a:srgbClr val="00B050"/>
                </a:solidFill>
              </a:rPr>
              <a:t>Suggested answer</a:t>
            </a:r>
          </a:p>
        </p:txBody>
      </p:sp>
      <p:sp>
        <p:nvSpPr>
          <p:cNvPr id="3" name="Content Placeholder 2">
            <a:extLst>
              <a:ext uri="{FF2B5EF4-FFF2-40B4-BE49-F238E27FC236}">
                <a16:creationId xmlns:a16="http://schemas.microsoft.com/office/drawing/2014/main" id="{E1F4243E-E291-4A9A-A86F-8FD5C0FA2480}"/>
              </a:ext>
            </a:extLst>
          </p:cNvPr>
          <p:cNvSpPr>
            <a:spLocks noGrp="1"/>
          </p:cNvSpPr>
          <p:nvPr>
            <p:ph idx="1"/>
          </p:nvPr>
        </p:nvSpPr>
        <p:spPr>
          <a:xfrm>
            <a:off x="1024128" y="1177159"/>
            <a:ext cx="9720073" cy="5132201"/>
          </a:xfrm>
        </p:spPr>
        <p:txBody>
          <a:bodyPr>
            <a:normAutofit fontScale="92500" lnSpcReduction="20000"/>
          </a:bodyPr>
          <a:lstStyle/>
          <a:p>
            <a:pPr marL="457200" indent="-457200">
              <a:buFont typeface="+mj-lt"/>
              <a:buAutoNum type="arabicPeriod"/>
            </a:pPr>
            <a:r>
              <a:rPr lang="en-US" sz="3200" b="1" dirty="0">
                <a:solidFill>
                  <a:srgbClr val="0070C0"/>
                </a:solidFill>
              </a:rPr>
              <a:t>Where did you go, and how long did you stay?</a:t>
            </a:r>
          </a:p>
          <a:p>
            <a:pPr>
              <a:buFont typeface="Symbol" panose="05050102010706020507" pitchFamily="18" charset="2"/>
              <a:buChar char="Þ"/>
            </a:pPr>
            <a:r>
              <a:rPr lang="en-US" sz="3200" dirty="0"/>
              <a:t>I went to Sa Pa, a mountainous area in the northern part of Vietnam. I stayed there for three days and two nights.</a:t>
            </a:r>
          </a:p>
          <a:p>
            <a:pPr marL="514350" indent="-514350" algn="just">
              <a:buFont typeface="+mj-lt"/>
              <a:buAutoNum type="arabicPeriod" startAt="2"/>
            </a:pPr>
            <a:r>
              <a:rPr lang="en-US" sz="3200" b="1" dirty="0">
                <a:solidFill>
                  <a:srgbClr val="0070C0"/>
                </a:solidFill>
              </a:rPr>
              <a:t>What was the most challenging/ interesting/ frightening/ unusual moment of that trip?</a:t>
            </a:r>
          </a:p>
          <a:p>
            <a:pPr algn="just">
              <a:buFont typeface="Symbol" panose="05050102010706020507" pitchFamily="18" charset="2"/>
              <a:buChar char="Þ"/>
            </a:pPr>
            <a:r>
              <a:rPr lang="en-US" sz="3200" dirty="0"/>
              <a:t>The most interesting moment was trekking to the top of </a:t>
            </a:r>
            <a:r>
              <a:rPr lang="en-US" sz="3200" dirty="0" err="1"/>
              <a:t>Fansipan</a:t>
            </a:r>
            <a:r>
              <a:rPr lang="en-US" sz="3200" dirty="0"/>
              <a:t>, the highest mountain in Indochina, which took me around 8 hours. The view from the top was breathtaking. The most challenging moment was when I had to cross a bamboo bridge, which was swaying because of the wind, and the most frightening moment was when it started raining heavily and there was a risk of landslide. The most unusual moment was when I stayed with a local family in a homestay and learned about their daily life.</a:t>
            </a:r>
          </a:p>
        </p:txBody>
      </p:sp>
    </p:spTree>
    <p:extLst>
      <p:ext uri="{BB962C8B-B14F-4D97-AF65-F5344CB8AC3E}">
        <p14:creationId xmlns:p14="http://schemas.microsoft.com/office/powerpoint/2010/main" val="37679027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89B911-A1B5-424F-8946-54DB3084F3F6}"/>
              </a:ext>
            </a:extLst>
          </p:cNvPr>
          <p:cNvSpPr>
            <a:spLocks noGrp="1"/>
          </p:cNvSpPr>
          <p:nvPr>
            <p:ph type="title"/>
          </p:nvPr>
        </p:nvSpPr>
        <p:spPr/>
        <p:txBody>
          <a:bodyPr/>
          <a:lstStyle/>
          <a:p>
            <a:r>
              <a:rPr lang="en-US" dirty="0">
                <a:solidFill>
                  <a:srgbClr val="0070C0"/>
                </a:solidFill>
              </a:rPr>
              <a:t>What did you learn during the trip?</a:t>
            </a:r>
          </a:p>
        </p:txBody>
      </p:sp>
      <p:sp>
        <p:nvSpPr>
          <p:cNvPr id="3" name="Content Placeholder 2">
            <a:extLst>
              <a:ext uri="{FF2B5EF4-FFF2-40B4-BE49-F238E27FC236}">
                <a16:creationId xmlns:a16="http://schemas.microsoft.com/office/drawing/2014/main" id="{A52EE0F4-4E3F-4202-9653-30A157E8FF8A}"/>
              </a:ext>
            </a:extLst>
          </p:cNvPr>
          <p:cNvSpPr>
            <a:spLocks noGrp="1"/>
          </p:cNvSpPr>
          <p:nvPr>
            <p:ph idx="1"/>
          </p:nvPr>
        </p:nvSpPr>
        <p:spPr>
          <a:xfrm>
            <a:off x="1024128" y="1671148"/>
            <a:ext cx="9720073" cy="5118538"/>
          </a:xfrm>
        </p:spPr>
        <p:txBody>
          <a:bodyPr>
            <a:normAutofit fontScale="92500" lnSpcReduction="10000"/>
          </a:bodyPr>
          <a:lstStyle/>
          <a:p>
            <a:pPr algn="l">
              <a:lnSpc>
                <a:spcPct val="124000"/>
              </a:lnSpc>
              <a:buFont typeface="Arial" panose="020B0604020202020204" pitchFamily="34" charset="0"/>
              <a:buChar char="•"/>
            </a:pPr>
            <a:r>
              <a:rPr lang="en-US" sz="2800" b="0" i="0" dirty="0">
                <a:solidFill>
                  <a:srgbClr val="333333"/>
                </a:solidFill>
                <a:effectLst/>
                <a:latin typeface="Roboto" panose="02000000000000000000" pitchFamily="2" charset="0"/>
              </a:rPr>
              <a:t>I learned a lot about the culture and customs of ethnic minority groups in Sa Pa, especially the Hmong and Red Dao. </a:t>
            </a:r>
          </a:p>
          <a:p>
            <a:pPr algn="l">
              <a:lnSpc>
                <a:spcPct val="124000"/>
              </a:lnSpc>
              <a:buFont typeface="Arial" panose="020B0604020202020204" pitchFamily="34" charset="0"/>
              <a:buChar char="•"/>
            </a:pPr>
            <a:r>
              <a:rPr lang="en-US" sz="2800" b="0" i="0" dirty="0">
                <a:solidFill>
                  <a:srgbClr val="333333"/>
                </a:solidFill>
                <a:effectLst/>
                <a:latin typeface="Roboto" panose="02000000000000000000" pitchFamily="2" charset="0"/>
              </a:rPr>
              <a:t>I learned how they make their traditional clothes, how they cultivate rice on the steep terraced fields, and how they preserve their unique cultural identity. </a:t>
            </a:r>
          </a:p>
          <a:p>
            <a:pPr algn="l">
              <a:lnSpc>
                <a:spcPct val="124000"/>
              </a:lnSpc>
              <a:buFont typeface="Arial" panose="020B0604020202020204" pitchFamily="34" charset="0"/>
              <a:buChar char="•"/>
            </a:pPr>
            <a:r>
              <a:rPr lang="en-US" sz="2800" b="0" i="0" dirty="0">
                <a:solidFill>
                  <a:srgbClr val="333333"/>
                </a:solidFill>
                <a:effectLst/>
                <a:latin typeface="Roboto" panose="02000000000000000000" pitchFamily="2" charset="0"/>
              </a:rPr>
              <a:t>I also learned to appreciate the beauty of nature and the importance of environmental protection. </a:t>
            </a:r>
          </a:p>
          <a:p>
            <a:pPr algn="l">
              <a:lnSpc>
                <a:spcPct val="124000"/>
              </a:lnSpc>
              <a:buFont typeface="Arial" panose="020B0604020202020204" pitchFamily="34" charset="0"/>
              <a:buChar char="•"/>
            </a:pPr>
            <a:r>
              <a:rPr lang="en-US" sz="2800" b="0" i="0" dirty="0">
                <a:solidFill>
                  <a:srgbClr val="333333"/>
                </a:solidFill>
                <a:effectLst/>
                <a:latin typeface="Roboto" panose="02000000000000000000" pitchFamily="2" charset="0"/>
              </a:rPr>
              <a:t>Finally, I learned that traveling is not only about visiting tourist attractions but also about experiencing the local way of life and interacting with the people.</a:t>
            </a:r>
          </a:p>
        </p:txBody>
      </p:sp>
    </p:spTree>
    <p:extLst>
      <p:ext uri="{BB962C8B-B14F-4D97-AF65-F5344CB8AC3E}">
        <p14:creationId xmlns:p14="http://schemas.microsoft.com/office/powerpoint/2010/main" val="16126573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0A3C9E-E886-4783-9F82-C281F700E93D}"/>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AAC13690-F328-4EDF-9B66-94CFCA360482}"/>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D31F4DEE-56BF-4753-9122-09C445DBC118}"/>
              </a:ext>
            </a:extLst>
          </p:cNvPr>
          <p:cNvPicPr>
            <a:picLocks noChangeAspect="1"/>
          </p:cNvPicPr>
          <p:nvPr/>
        </p:nvPicPr>
        <p:blipFill>
          <a:blip r:embed="rId2"/>
          <a:stretch>
            <a:fillRect/>
          </a:stretch>
        </p:blipFill>
        <p:spPr>
          <a:xfrm>
            <a:off x="1447799" y="1029042"/>
            <a:ext cx="8726118" cy="5172797"/>
          </a:xfrm>
          <a:prstGeom prst="rect">
            <a:avLst/>
          </a:prstGeom>
        </p:spPr>
      </p:pic>
    </p:spTree>
    <p:extLst>
      <p:ext uri="{BB962C8B-B14F-4D97-AF65-F5344CB8AC3E}">
        <p14:creationId xmlns:p14="http://schemas.microsoft.com/office/powerpoint/2010/main" val="356193554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Integral">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682D6EBE-8D36-4FF2-9DB3-F3D8D7B6715D}"/>
    </a:ext>
  </a:extLst>
</a:theme>
</file>

<file path=docProps/app.xml><?xml version="1.0" encoding="utf-8"?>
<Properties xmlns="http://schemas.openxmlformats.org/officeDocument/2006/extended-properties" xmlns:vt="http://schemas.openxmlformats.org/officeDocument/2006/docPropsVTypes">
  <Template>Integral</Template>
  <TotalTime>61</TotalTime>
  <Words>810</Words>
  <Application>Microsoft Office PowerPoint</Application>
  <PresentationFormat>Widescreen</PresentationFormat>
  <Paragraphs>61</Paragraphs>
  <Slides>14</Slides>
  <Notes>0</Notes>
  <HiddenSlides>0</HiddenSlides>
  <MMClips>1</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14</vt:i4>
      </vt:variant>
    </vt:vector>
  </HeadingPairs>
  <TitlesOfParts>
    <vt:vector size="25" baseType="lpstr">
      <vt:lpstr>Arial</vt:lpstr>
      <vt:lpstr>HelveticaLTStd-Bold</vt:lpstr>
      <vt:lpstr>HelveticaLTStd-Light</vt:lpstr>
      <vt:lpstr>HelveticaLTStd-LightObl</vt:lpstr>
      <vt:lpstr>Roboto</vt:lpstr>
      <vt:lpstr>Symbol</vt:lpstr>
      <vt:lpstr>Tw Cen MT</vt:lpstr>
      <vt:lpstr>Tw Cen MT Condensed</vt:lpstr>
      <vt:lpstr>Wingdings</vt:lpstr>
      <vt:lpstr>Wingdings 3</vt:lpstr>
      <vt:lpstr>Integral</vt:lpstr>
      <vt:lpstr> reading</vt:lpstr>
      <vt:lpstr>Warm-up: snake game</vt:lpstr>
      <vt:lpstr>PowerPoint Presentation</vt:lpstr>
      <vt:lpstr>About the Photo </vt:lpstr>
      <vt:lpstr>A. MY WORLD</vt:lpstr>
      <vt:lpstr>TRAVELLING</vt:lpstr>
      <vt:lpstr>Sample answer</vt:lpstr>
      <vt:lpstr>PowerPoint Presentation</vt:lpstr>
      <vt:lpstr>C. Read the article again. Circle T for true and F for false.</vt:lpstr>
      <vt:lpstr>D. Answer the questions.</vt:lpstr>
      <vt:lpstr>GOAL CHECK</vt:lpstr>
      <vt:lpstr>Suggested answer</vt:lpstr>
      <vt:lpstr>What did you learn during the trip?</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Reading:  A ZERO WASTE LIFESTYLES </dc:title>
  <dc:creator>Lương Thị Minh Phương</dc:creator>
  <cp:lastModifiedBy>Lương Thị Minh Phương</cp:lastModifiedBy>
  <cp:revision>37</cp:revision>
  <dcterms:created xsi:type="dcterms:W3CDTF">2023-08-16T18:36:49Z</dcterms:created>
  <dcterms:modified xsi:type="dcterms:W3CDTF">2023-09-02T10:26:21Z</dcterms:modified>
</cp:coreProperties>
</file>