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4"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8/21/2023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Writing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10 - TRAVEL</a:t>
            </a:r>
            <a:endParaRPr lang="en-US" b="1"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58BF-F570-4999-B14A-337BDBA54C63}"/>
              </a:ext>
            </a:extLst>
          </p:cNvPr>
          <p:cNvSpPr>
            <a:spLocks noGrp="1"/>
          </p:cNvSpPr>
          <p:nvPr>
            <p:ph type="title"/>
          </p:nvPr>
        </p:nvSpPr>
        <p:spPr/>
        <p:txBody>
          <a:bodyPr/>
          <a:lstStyle/>
          <a:p>
            <a:r>
              <a:rPr lang="en-GB" dirty="0">
                <a:solidFill>
                  <a:srgbClr val="FF0000"/>
                </a:solidFill>
              </a:rPr>
              <a:t>Warm-up: </a:t>
            </a:r>
            <a:r>
              <a:rPr lang="en-GB" dirty="0">
                <a:solidFill>
                  <a:srgbClr val="00B050"/>
                </a:solidFill>
              </a:rPr>
              <a:t>mixed letters</a:t>
            </a:r>
            <a:endParaRPr lang="en-US" dirty="0">
              <a:solidFill>
                <a:srgbClr val="00B050"/>
              </a:solidFill>
            </a:endParaRPr>
          </a:p>
        </p:txBody>
      </p:sp>
      <p:sp>
        <p:nvSpPr>
          <p:cNvPr id="3" name="Content Placeholder 2">
            <a:extLst>
              <a:ext uri="{FF2B5EF4-FFF2-40B4-BE49-F238E27FC236}">
                <a16:creationId xmlns:a16="http://schemas.microsoft.com/office/drawing/2014/main" id="{A696C3E9-1D20-47A6-B368-0E306F141151}"/>
              </a:ext>
            </a:extLst>
          </p:cNvPr>
          <p:cNvSpPr>
            <a:spLocks noGrp="1"/>
          </p:cNvSpPr>
          <p:nvPr>
            <p:ph idx="1"/>
          </p:nvPr>
        </p:nvSpPr>
        <p:spPr/>
        <p:txBody>
          <a:bodyPr>
            <a:normAutofit/>
          </a:bodyPr>
          <a:lstStyle/>
          <a:p>
            <a:r>
              <a:rPr lang="en-US" sz="2800" dirty="0"/>
              <a:t>teacher divides the class into 2 teams</a:t>
            </a:r>
          </a:p>
          <a:p>
            <a:pPr algn="just"/>
            <a:r>
              <a:rPr lang="en-US" sz="2800" dirty="0"/>
              <a:t>- teacher write in pieces of paper with several words related to holidays and festivals that are mixed up</a:t>
            </a:r>
          </a:p>
          <a:p>
            <a:r>
              <a:rPr lang="en-US" sz="2800" dirty="0"/>
              <a:t>- students pick up the pieces randomly and then have to race to the board and write the correct word and earn a point for each time defining the word successfully.</a:t>
            </a:r>
          </a:p>
          <a:p>
            <a:r>
              <a:rPr lang="en-US" sz="2800" dirty="0"/>
              <a:t>- which team has more points will be the winners.</a:t>
            </a:r>
          </a:p>
        </p:txBody>
      </p:sp>
    </p:spTree>
    <p:extLst>
      <p:ext uri="{BB962C8B-B14F-4D97-AF65-F5344CB8AC3E}">
        <p14:creationId xmlns:p14="http://schemas.microsoft.com/office/powerpoint/2010/main" val="3453161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714AE-2F23-4289-A275-211CAEB83D53}"/>
              </a:ext>
            </a:extLst>
          </p:cNvPr>
          <p:cNvSpPr>
            <a:spLocks noGrp="1"/>
          </p:cNvSpPr>
          <p:nvPr>
            <p:ph type="title"/>
          </p:nvPr>
        </p:nvSpPr>
        <p:spPr>
          <a:xfrm>
            <a:off x="1024128" y="97536"/>
            <a:ext cx="9720072" cy="1499616"/>
          </a:xfrm>
        </p:spPr>
        <p:txBody>
          <a:bodyPr/>
          <a:lstStyle/>
          <a:p>
            <a:r>
              <a:rPr lang="en-US" dirty="0">
                <a:solidFill>
                  <a:srgbClr val="00B050"/>
                </a:solidFill>
              </a:rPr>
              <a:t>Lim Festival</a:t>
            </a:r>
          </a:p>
        </p:txBody>
      </p:sp>
      <p:sp>
        <p:nvSpPr>
          <p:cNvPr id="3" name="Content Placeholder 2">
            <a:extLst>
              <a:ext uri="{FF2B5EF4-FFF2-40B4-BE49-F238E27FC236}">
                <a16:creationId xmlns:a16="http://schemas.microsoft.com/office/drawing/2014/main" id="{EA485764-B831-4FF4-9518-AF4EC05157C8}"/>
              </a:ext>
            </a:extLst>
          </p:cNvPr>
          <p:cNvSpPr>
            <a:spLocks noGrp="1"/>
          </p:cNvSpPr>
          <p:nvPr>
            <p:ph idx="1"/>
          </p:nvPr>
        </p:nvSpPr>
        <p:spPr>
          <a:xfrm>
            <a:off x="725932" y="1087120"/>
            <a:ext cx="10316464" cy="5488432"/>
          </a:xfrm>
        </p:spPr>
        <p:txBody>
          <a:bodyPr>
            <a:normAutofit fontScale="92500" lnSpcReduction="10000"/>
          </a:bodyPr>
          <a:lstStyle/>
          <a:p>
            <a:pPr algn="just">
              <a:lnSpc>
                <a:spcPct val="134000"/>
              </a:lnSpc>
            </a:pPr>
            <a:r>
              <a:rPr lang="en-US" sz="2400" b="0" i="0" dirty="0">
                <a:solidFill>
                  <a:srgbClr val="333333"/>
                </a:solidFill>
                <a:effectLst/>
                <a:latin typeface="Roboto" panose="02000000000000000000" pitchFamily="2" charset="0"/>
              </a:rPr>
              <a:t>Around mid-January of the lunar calendar every year, thousands of people from the north of </a:t>
            </a:r>
            <a:r>
              <a:rPr lang="en-US" sz="2400" b="0" i="0" dirty="0" err="1">
                <a:solidFill>
                  <a:srgbClr val="333333"/>
                </a:solidFill>
                <a:effectLst/>
                <a:latin typeface="Roboto" panose="02000000000000000000" pitchFamily="2" charset="0"/>
              </a:rPr>
              <a:t>Việt</a:t>
            </a:r>
            <a:r>
              <a:rPr lang="en-US" sz="2400" b="0" i="0" dirty="0">
                <a:solidFill>
                  <a:srgbClr val="333333"/>
                </a:solidFill>
                <a:effectLst/>
                <a:latin typeface="Roboto" panose="02000000000000000000" pitchFamily="2" charset="0"/>
              </a:rPr>
              <a:t> Nam travel to </a:t>
            </a:r>
            <a:r>
              <a:rPr lang="en-US" sz="2400" b="0" i="0" dirty="0" err="1">
                <a:solidFill>
                  <a:srgbClr val="333333"/>
                </a:solidFill>
                <a:effectLst/>
                <a:latin typeface="Roboto" panose="02000000000000000000" pitchFamily="2" charset="0"/>
              </a:rPr>
              <a:t>Bắc</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Ninh</a:t>
            </a:r>
            <a:r>
              <a:rPr lang="en-US" sz="2400" b="0" i="0" dirty="0">
                <a:solidFill>
                  <a:srgbClr val="333333"/>
                </a:solidFill>
                <a:effectLst/>
                <a:latin typeface="Roboto" panose="02000000000000000000" pitchFamily="2" charset="0"/>
              </a:rPr>
              <a:t>. They travel there to participate in the Lim Festival, a cultural event that dates back more than 300 years. The celebration usually starts with a parade where villagers are dressed in colorful traditional costumes. Then, many rituals take place to worship Gods and to honor the founders of the festival. In the main part of the festival, people hold many folk games such as wrestling, chess, weaving competitions, and rice cooking competitions. However, the most important activity is the art of “Quan </a:t>
            </a:r>
            <a:r>
              <a:rPr lang="en-US" sz="2400" b="0" i="0" dirty="0" err="1">
                <a:solidFill>
                  <a:srgbClr val="333333"/>
                </a:solidFill>
                <a:effectLst/>
                <a:latin typeface="Roboto" panose="02000000000000000000" pitchFamily="2" charset="0"/>
              </a:rPr>
              <a:t>Họ</a:t>
            </a:r>
            <a:r>
              <a:rPr lang="en-US" sz="2400" b="0" i="0" dirty="0">
                <a:solidFill>
                  <a:srgbClr val="333333"/>
                </a:solidFill>
                <a:effectLst/>
                <a:latin typeface="Roboto" panose="02000000000000000000" pitchFamily="2" charset="0"/>
              </a:rPr>
              <a:t>” singing, which was recognized as an Intangible Cultural Heritage by UNESCO in 2009. Male and female singers in traditional costumes challenge each other by singing a song, in which each partner must sing different lyrics to match their partner's melody. So, if you like travel, art, and unusual experiences, you should visit </a:t>
            </a:r>
            <a:r>
              <a:rPr lang="en-US" sz="2400" b="0" i="0" dirty="0" err="1">
                <a:solidFill>
                  <a:srgbClr val="333333"/>
                </a:solidFill>
                <a:effectLst/>
                <a:latin typeface="Roboto" panose="02000000000000000000" pitchFamily="2" charset="0"/>
              </a:rPr>
              <a:t>Bắc</a:t>
            </a:r>
            <a:r>
              <a:rPr lang="en-US" sz="2400" b="0" i="0" dirty="0">
                <a:solidFill>
                  <a:srgbClr val="333333"/>
                </a:solidFill>
                <a:effectLst/>
                <a:latin typeface="Roboto" panose="02000000000000000000" pitchFamily="2" charset="0"/>
              </a:rPr>
              <a:t> </a:t>
            </a:r>
            <a:r>
              <a:rPr lang="en-US" sz="2400" b="0" i="0" dirty="0" err="1">
                <a:solidFill>
                  <a:srgbClr val="333333"/>
                </a:solidFill>
                <a:effectLst/>
                <a:latin typeface="Roboto" panose="02000000000000000000" pitchFamily="2" charset="0"/>
              </a:rPr>
              <a:t>Ninh</a:t>
            </a:r>
            <a:r>
              <a:rPr lang="en-US" sz="2400" b="0" i="0" dirty="0">
                <a:solidFill>
                  <a:srgbClr val="333333"/>
                </a:solidFill>
                <a:effectLst/>
                <a:latin typeface="Roboto" panose="02000000000000000000" pitchFamily="2" charset="0"/>
              </a:rPr>
              <a:t> next spring!</a:t>
            </a:r>
          </a:p>
        </p:txBody>
      </p:sp>
      <p:cxnSp>
        <p:nvCxnSpPr>
          <p:cNvPr id="5" name="Straight Connector 4">
            <a:extLst>
              <a:ext uri="{FF2B5EF4-FFF2-40B4-BE49-F238E27FC236}">
                <a16:creationId xmlns:a16="http://schemas.microsoft.com/office/drawing/2014/main" id="{AD6B904B-ABE6-4F27-9370-7F3847CEC79C}"/>
              </a:ext>
            </a:extLst>
          </p:cNvPr>
          <p:cNvCxnSpPr>
            <a:cxnSpLocks/>
          </p:cNvCxnSpPr>
          <p:nvPr/>
        </p:nvCxnSpPr>
        <p:spPr>
          <a:xfrm>
            <a:off x="894080" y="1513840"/>
            <a:ext cx="1014831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BED65C8-079F-45D4-838D-86BF91F4966F}"/>
              </a:ext>
            </a:extLst>
          </p:cNvPr>
          <p:cNvCxnSpPr>
            <a:cxnSpLocks/>
          </p:cNvCxnSpPr>
          <p:nvPr/>
        </p:nvCxnSpPr>
        <p:spPr>
          <a:xfrm>
            <a:off x="725932" y="1939509"/>
            <a:ext cx="548568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39A18E0-7C8F-4ACD-9B7A-8AD7AE5ACE72}"/>
              </a:ext>
            </a:extLst>
          </p:cNvPr>
          <p:cNvCxnSpPr>
            <a:cxnSpLocks/>
          </p:cNvCxnSpPr>
          <p:nvPr/>
        </p:nvCxnSpPr>
        <p:spPr>
          <a:xfrm>
            <a:off x="3163613" y="6091096"/>
            <a:ext cx="787878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24CE266-C207-4BB7-B92C-D85B9A99CBA1}"/>
              </a:ext>
            </a:extLst>
          </p:cNvPr>
          <p:cNvCxnSpPr>
            <a:cxnSpLocks/>
          </p:cNvCxnSpPr>
          <p:nvPr/>
        </p:nvCxnSpPr>
        <p:spPr>
          <a:xfrm>
            <a:off x="894080" y="6533861"/>
            <a:ext cx="313138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41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A481F-33AF-44CE-86CA-214612F22B5A}"/>
              </a:ext>
            </a:extLst>
          </p:cNvPr>
          <p:cNvSpPr>
            <a:spLocks noGrp="1"/>
          </p:cNvSpPr>
          <p:nvPr>
            <p:ph type="title"/>
          </p:nvPr>
        </p:nvSpPr>
        <p:spPr>
          <a:xfrm>
            <a:off x="1261241" y="273270"/>
            <a:ext cx="8347841" cy="595726"/>
          </a:xfrm>
        </p:spPr>
        <p:txBody>
          <a:bodyPr>
            <a:normAutofit fontScale="90000"/>
          </a:bodyPr>
          <a:lstStyle/>
          <a:p>
            <a:r>
              <a:rPr lang="en-GB" sz="7200" dirty="0">
                <a:solidFill>
                  <a:srgbClr val="00B050"/>
                </a:solidFill>
              </a:rPr>
              <a:t>E </a:t>
            </a:r>
            <a:r>
              <a:rPr lang="en-GB" dirty="0">
                <a:solidFill>
                  <a:srgbClr val="00B050"/>
                </a:solidFill>
              </a:rPr>
              <a:t>– </a:t>
            </a:r>
            <a:r>
              <a:rPr lang="en-GB" dirty="0">
                <a:solidFill>
                  <a:srgbClr val="7030A0"/>
                </a:solidFill>
              </a:rPr>
              <a:t>write a paragraph</a:t>
            </a:r>
            <a:endParaRPr lang="en-US" dirty="0">
              <a:solidFill>
                <a:srgbClr val="7030A0"/>
              </a:solidFill>
            </a:endParaRPr>
          </a:p>
        </p:txBody>
      </p:sp>
      <p:sp>
        <p:nvSpPr>
          <p:cNvPr id="3" name="Content Placeholder 2">
            <a:extLst>
              <a:ext uri="{FF2B5EF4-FFF2-40B4-BE49-F238E27FC236}">
                <a16:creationId xmlns:a16="http://schemas.microsoft.com/office/drawing/2014/main" id="{3F1B7A64-8204-48AE-BDC2-A19719700972}"/>
              </a:ext>
            </a:extLst>
          </p:cNvPr>
          <p:cNvSpPr>
            <a:spLocks noGrp="1"/>
          </p:cNvSpPr>
          <p:nvPr>
            <p:ph idx="1"/>
          </p:nvPr>
        </p:nvSpPr>
        <p:spPr>
          <a:xfrm>
            <a:off x="1024128" y="1860331"/>
            <a:ext cx="10369086" cy="4997669"/>
          </a:xfrm>
        </p:spPr>
        <p:txBody>
          <a:bodyPr>
            <a:normAutofit fontScale="92500"/>
          </a:bodyPr>
          <a:lstStyle/>
          <a:p>
            <a:pPr algn="just">
              <a:lnSpc>
                <a:spcPct val="124000"/>
              </a:lnSpc>
            </a:pPr>
            <a:r>
              <a:rPr lang="en-US" b="0" i="0" dirty="0">
                <a:solidFill>
                  <a:srgbClr val="333333"/>
                </a:solidFill>
                <a:effectLst/>
                <a:latin typeface="Roboto" panose="02000000000000000000" pitchFamily="2" charset="0"/>
              </a:rPr>
              <a:t>The Rio Carnival is a world-famous event that takes place in Rio de Janeiro, Brazil, over five days starting on the Friday before Ash Wednesday. It is an annual celebration before the start of Lent, a period of abstinence and reflection for Christians. The carnival is a joyful opportunity to celebrate Brazilian culture, music, and dance, and attracts people from all over the world to participate in the festivities. The carnival is known for its vibrant, energetic, and colorful atmosphere. During the carnival, people dress up in colorful costumes, dance, sing, and participate in street parties and music concerts throughout the city. The highlight of the event is the parade of samba schools, which features elaborate floats, costumes, and dancing. If you love music, dance, and a lively atmosphere, the Rio Carnival is the perfect event to experience. Don't miss the chance to participate in one of the world's most vibrant and energetic cultural events, and to experience the joy of Brazilian culture first-hand.</a:t>
            </a:r>
            <a:endParaRPr lang="en-US" dirty="0"/>
          </a:p>
        </p:txBody>
      </p:sp>
      <p:sp>
        <p:nvSpPr>
          <p:cNvPr id="4" name="TextBox 3">
            <a:extLst>
              <a:ext uri="{FF2B5EF4-FFF2-40B4-BE49-F238E27FC236}">
                <a16:creationId xmlns:a16="http://schemas.microsoft.com/office/drawing/2014/main" id="{12600B87-C836-4200-9610-59715DFC9CD5}"/>
              </a:ext>
            </a:extLst>
          </p:cNvPr>
          <p:cNvSpPr txBox="1"/>
          <p:nvPr/>
        </p:nvSpPr>
        <p:spPr>
          <a:xfrm>
            <a:off x="1261241" y="1103053"/>
            <a:ext cx="4109545" cy="523220"/>
          </a:xfrm>
          <a:prstGeom prst="rect">
            <a:avLst/>
          </a:prstGeom>
          <a:noFill/>
        </p:spPr>
        <p:txBody>
          <a:bodyPr wrap="square" rtlCol="0">
            <a:spAutoFit/>
          </a:bodyPr>
          <a:lstStyle/>
          <a:p>
            <a:r>
              <a:rPr lang="en-GB" sz="2800" b="1" dirty="0">
                <a:solidFill>
                  <a:srgbClr val="0070C0"/>
                </a:solidFill>
              </a:rPr>
              <a:t>SAMPLE PARAGRAPH</a:t>
            </a:r>
            <a:endParaRPr lang="en-US" sz="2800" b="1" dirty="0">
              <a:solidFill>
                <a:srgbClr val="0070C0"/>
              </a:solidFill>
            </a:endParaRPr>
          </a:p>
        </p:txBody>
      </p:sp>
    </p:spTree>
    <p:extLst>
      <p:ext uri="{BB962C8B-B14F-4D97-AF65-F5344CB8AC3E}">
        <p14:creationId xmlns:p14="http://schemas.microsoft.com/office/powerpoint/2010/main" val="1668139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C0F1-DF96-4AE1-A250-956FB1BDE0BF}"/>
              </a:ext>
            </a:extLst>
          </p:cNvPr>
          <p:cNvSpPr>
            <a:spLocks noGrp="1"/>
          </p:cNvSpPr>
          <p:nvPr>
            <p:ph type="title"/>
          </p:nvPr>
        </p:nvSpPr>
        <p:spPr/>
        <p:txBody>
          <a:bodyPr/>
          <a:lstStyle/>
          <a:p>
            <a:r>
              <a:rPr lang="en-GB" sz="6600" b="1" dirty="0">
                <a:solidFill>
                  <a:srgbClr val="0070C0"/>
                </a:solidFill>
              </a:rPr>
              <a:t>F</a:t>
            </a:r>
            <a:r>
              <a:rPr lang="en-GB" dirty="0">
                <a:solidFill>
                  <a:srgbClr val="0070C0"/>
                </a:solidFill>
              </a:rPr>
              <a:t> – exchange paragraph</a:t>
            </a:r>
            <a:endParaRPr lang="en-US" dirty="0">
              <a:solidFill>
                <a:srgbClr val="0070C0"/>
              </a:solidFill>
            </a:endParaRPr>
          </a:p>
        </p:txBody>
      </p:sp>
      <p:pic>
        <p:nvPicPr>
          <p:cNvPr id="4" name="Content Placeholder 3">
            <a:extLst>
              <a:ext uri="{FF2B5EF4-FFF2-40B4-BE49-F238E27FC236}">
                <a16:creationId xmlns:a16="http://schemas.microsoft.com/office/drawing/2014/main" id="{874848AD-533C-4461-B7CA-45506A09FC0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717260" y="2013887"/>
            <a:ext cx="5675094" cy="3735003"/>
          </a:xfrm>
          <a:prstGeom prst="rect">
            <a:avLst/>
          </a:prstGeom>
        </p:spPr>
      </p:pic>
      <p:sp>
        <p:nvSpPr>
          <p:cNvPr id="5" name="TextBox 4">
            <a:extLst>
              <a:ext uri="{FF2B5EF4-FFF2-40B4-BE49-F238E27FC236}">
                <a16:creationId xmlns:a16="http://schemas.microsoft.com/office/drawing/2014/main" id="{10F2878F-E408-4890-824F-E1F1E2837DD5}"/>
              </a:ext>
            </a:extLst>
          </p:cNvPr>
          <p:cNvSpPr txBox="1"/>
          <p:nvPr/>
        </p:nvSpPr>
        <p:spPr>
          <a:xfrm>
            <a:off x="876984" y="2228194"/>
            <a:ext cx="3779100" cy="1384995"/>
          </a:xfrm>
          <a:prstGeom prst="rect">
            <a:avLst/>
          </a:prstGeom>
          <a:noFill/>
        </p:spPr>
        <p:txBody>
          <a:bodyPr wrap="square" rtlCol="0">
            <a:spAutoFit/>
          </a:bodyPr>
          <a:lstStyle/>
          <a:p>
            <a:pPr algn="just"/>
            <a:r>
              <a:rPr lang="en-GB" sz="2800" dirty="0">
                <a:solidFill>
                  <a:srgbClr val="00B050"/>
                </a:solidFill>
              </a:rPr>
              <a:t>Use the check-list to help you review and correct your partner’s writing</a:t>
            </a:r>
            <a:endParaRPr lang="en-US" sz="2800" dirty="0">
              <a:solidFill>
                <a:srgbClr val="00B050"/>
              </a:solidFill>
            </a:endParaRPr>
          </a:p>
        </p:txBody>
      </p:sp>
    </p:spTree>
    <p:extLst>
      <p:ext uri="{BB962C8B-B14F-4D97-AF65-F5344CB8AC3E}">
        <p14:creationId xmlns:p14="http://schemas.microsoft.com/office/powerpoint/2010/main" val="3361083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D8E4-D48D-413D-A024-9849499EDE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B13C77-36EB-4745-9DFE-484DED2D0C0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8A8B1BF-CB4D-43F8-8AB2-FF50CD67A675}"/>
              </a:ext>
            </a:extLst>
          </p:cNvPr>
          <p:cNvPicPr>
            <a:picLocks noChangeAspect="1"/>
          </p:cNvPicPr>
          <p:nvPr/>
        </p:nvPicPr>
        <p:blipFill>
          <a:blip r:embed="rId2"/>
          <a:stretch>
            <a:fillRect/>
          </a:stretch>
        </p:blipFill>
        <p:spPr>
          <a:xfrm>
            <a:off x="1542414" y="351995"/>
            <a:ext cx="9107171" cy="6154009"/>
          </a:xfrm>
          <a:prstGeom prst="rect">
            <a:avLst/>
          </a:prstGeom>
        </p:spPr>
      </p:pic>
    </p:spTree>
    <p:extLst>
      <p:ext uri="{BB962C8B-B14F-4D97-AF65-F5344CB8AC3E}">
        <p14:creationId xmlns:p14="http://schemas.microsoft.com/office/powerpoint/2010/main" val="3466362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36</TotalTime>
  <Words>479</Words>
  <Application>Microsoft Office PowerPoint</Application>
  <PresentationFormat>Widescreen</PresentationFormat>
  <Paragraphs>14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Roboto</vt:lpstr>
      <vt:lpstr>Tw Cen MT</vt:lpstr>
      <vt:lpstr>Tw Cen MT Condensed</vt:lpstr>
      <vt:lpstr>Wingdings 3</vt:lpstr>
      <vt:lpstr>Integral</vt:lpstr>
      <vt:lpstr>Writing </vt:lpstr>
      <vt:lpstr>Warm-up: mixed letters</vt:lpstr>
      <vt:lpstr>Lim Festival</vt:lpstr>
      <vt:lpstr>E – write a paragraph</vt:lpstr>
      <vt:lpstr>F – exchange paragraph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17</cp:revision>
  <dcterms:created xsi:type="dcterms:W3CDTF">2023-08-16T18:36:49Z</dcterms:created>
  <dcterms:modified xsi:type="dcterms:W3CDTF">2023-08-21T04:04:03Z</dcterms:modified>
</cp:coreProperties>
</file>