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2" r:id="rId2"/>
    <p:sldId id="311" r:id="rId3"/>
    <p:sldId id="312" r:id="rId4"/>
    <p:sldId id="308" r:id="rId5"/>
    <p:sldId id="309" r:id="rId6"/>
    <p:sldId id="313" r:id="rId7"/>
    <p:sldId id="314" r:id="rId8"/>
    <p:sldId id="315" r:id="rId9"/>
    <p:sldId id="310" r:id="rId10"/>
    <p:sldId id="307" r:id="rId11"/>
    <p:sldId id="281" r:id="rId12"/>
    <p:sldId id="316" r:id="rId13"/>
    <p:sldId id="30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27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78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0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7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3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2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11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6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44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A64433F-5C4F-4DA9-BCA5-CBC91503C903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1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76798A-591E-475E-AB48-6E17EDE71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COMPARISON WITH AS…AS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6A158DC1-E69B-48D3-B4D2-966461BE55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GRAMMAR – UNIT 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22F2F1-5477-436F-9A9E-853FE00BADB2}"/>
              </a:ext>
            </a:extLst>
          </p:cNvPr>
          <p:cNvSpPr/>
          <p:nvPr/>
        </p:nvSpPr>
        <p:spPr>
          <a:xfrm>
            <a:off x="2895600" y="4612640"/>
            <a:ext cx="1727200" cy="436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B9923BD-DD54-4362-A130-F7B2F60399AE}"/>
              </a:ext>
            </a:extLst>
          </p:cNvPr>
          <p:cNvSpPr txBox="1">
            <a:spLocks/>
          </p:cNvSpPr>
          <p:nvPr/>
        </p:nvSpPr>
        <p:spPr>
          <a:xfrm>
            <a:off x="679696" y="429768"/>
            <a:ext cx="3200400" cy="146304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922D9-121B-4721-8EDA-EFDAF76F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2456"/>
            <a:ext cx="9720072" cy="149961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EBE82-AFBD-47C7-8527-4CE66E1BC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93240"/>
            <a:ext cx="9720073" cy="402336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C95F0-53E8-4D81-A84D-D0F306764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86" y="0"/>
            <a:ext cx="11479227" cy="510611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29B36B-BBCC-41E2-B6D2-1D224EEE2860}"/>
              </a:ext>
            </a:extLst>
          </p:cNvPr>
          <p:cNvSpPr/>
          <p:nvPr/>
        </p:nvSpPr>
        <p:spPr>
          <a:xfrm>
            <a:off x="436880" y="92456"/>
            <a:ext cx="1010920" cy="5323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UNIT 12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4CF6CC-6642-48D1-8FF9-CAB492FC9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5" y="4958560"/>
            <a:ext cx="11479227" cy="18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84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3906-501D-4EA7-851F-2EE3D2CC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7E0FE-077F-434C-A801-D513936D6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BF086-29AA-4645-96B8-4871ACB0B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3712" y="296141"/>
            <a:ext cx="10424160" cy="35773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7370DD-FCF7-4766-AB3F-57B398A14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392" y="3998544"/>
            <a:ext cx="3939662" cy="22155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001445-DB39-4511-8689-B79E1CC06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792" y="3968817"/>
            <a:ext cx="4379414" cy="224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5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3698B-0B21-4E13-87FB-8BC5E7B86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FURTHER EXAMPLES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E2B07-20DD-4730-9572-8F432DD46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907C4B-FDDE-40D6-A04B-F07BBEC9A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786" y="1935571"/>
            <a:ext cx="5534806" cy="28375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789429-9E8F-4CC8-83E8-2F7B56F51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14" y="1910080"/>
            <a:ext cx="5248368" cy="29514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ADD822-E4C2-4502-80D7-64C98A7D169F}"/>
              </a:ext>
            </a:extLst>
          </p:cNvPr>
          <p:cNvSpPr txBox="1"/>
          <p:nvPr/>
        </p:nvSpPr>
        <p:spPr>
          <a:xfrm>
            <a:off x="3282175" y="3657600"/>
            <a:ext cx="95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AE4872-3564-43CB-AD9F-7A107EA2134C}"/>
              </a:ext>
            </a:extLst>
          </p:cNvPr>
          <p:cNvSpPr/>
          <p:nvPr/>
        </p:nvSpPr>
        <p:spPr>
          <a:xfrm>
            <a:off x="779793" y="5933460"/>
            <a:ext cx="7152640" cy="843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Is a Pug as cute as a French Bulldog?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F50085-6415-4E50-B32E-0B05C0E198E4}"/>
              </a:ext>
            </a:extLst>
          </p:cNvPr>
          <p:cNvSpPr/>
          <p:nvPr/>
        </p:nvSpPr>
        <p:spPr>
          <a:xfrm>
            <a:off x="779793" y="4974336"/>
            <a:ext cx="7152640" cy="843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Be + S + as + adj + as + complement?</a:t>
            </a:r>
          </a:p>
        </p:txBody>
      </p:sp>
    </p:spTree>
    <p:extLst>
      <p:ext uri="{BB962C8B-B14F-4D97-AF65-F5344CB8AC3E}">
        <p14:creationId xmlns:p14="http://schemas.microsoft.com/office/powerpoint/2010/main" val="305503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A1ECF-B39B-466C-BAAA-EFEAF1C9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29616"/>
            <a:ext cx="9720072" cy="1499616"/>
          </a:xfrm>
        </p:spPr>
        <p:txBody>
          <a:bodyPr/>
          <a:lstStyle/>
          <a:p>
            <a:r>
              <a:rPr lang="en-US" dirty="0"/>
              <a:t>EXTRA EXERCISES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9ED0EC-6AED-417C-9B03-071AC1B12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0" y="1173355"/>
            <a:ext cx="4014907" cy="37029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7C7F6E-6621-48C1-A38F-50E7300CA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554" y="427273"/>
            <a:ext cx="3643448" cy="3666267"/>
          </a:xfrm>
          <a:prstGeom prst="rect">
            <a:avLst/>
          </a:prstGeom>
        </p:spPr>
      </p:pic>
      <p:pic>
        <p:nvPicPr>
          <p:cNvPr id="22" name="Content Placeholder 17" descr="Checkmark with solid fill">
            <a:extLst>
              <a:ext uri="{FF2B5EF4-FFF2-40B4-BE49-F238E27FC236}">
                <a16:creationId xmlns:a16="http://schemas.microsoft.com/office/drawing/2014/main" id="{945236DE-C4A8-450D-8BEB-13E403F27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1743" y="3686939"/>
            <a:ext cx="406601" cy="406601"/>
          </a:xfrm>
          <a:prstGeom prst="rect">
            <a:avLst/>
          </a:prstGeom>
        </p:spPr>
      </p:pic>
      <p:pic>
        <p:nvPicPr>
          <p:cNvPr id="24" name="Content Placeholder 17" descr="Checkmark with solid fill">
            <a:extLst>
              <a:ext uri="{FF2B5EF4-FFF2-40B4-BE49-F238E27FC236}">
                <a16:creationId xmlns:a16="http://schemas.microsoft.com/office/drawing/2014/main" id="{B291A322-65FA-4A67-8D09-738DF9EA9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5685" y="3014819"/>
            <a:ext cx="319591" cy="31959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2C7381-B6A0-4056-AD0F-5DC05BC20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3826" y="2466999"/>
            <a:ext cx="3972864" cy="3862977"/>
          </a:xfrm>
          <a:prstGeom prst="rect">
            <a:avLst/>
          </a:prstGeom>
        </p:spPr>
      </p:pic>
      <p:pic>
        <p:nvPicPr>
          <p:cNvPr id="27" name="Content Placeholder 17" descr="Checkmark with solid fill">
            <a:extLst>
              <a:ext uri="{FF2B5EF4-FFF2-40B4-BE49-F238E27FC236}">
                <a16:creationId xmlns:a16="http://schemas.microsoft.com/office/drawing/2014/main" id="{A7B99E57-5A55-4F84-88AB-D0B3CE23E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1699" y="5164185"/>
            <a:ext cx="319591" cy="31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5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A1ECF-B39B-466C-BAAA-EFEAF1C9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29616"/>
            <a:ext cx="9720072" cy="1499616"/>
          </a:xfrm>
        </p:spPr>
        <p:txBody>
          <a:bodyPr/>
          <a:lstStyle/>
          <a:p>
            <a:r>
              <a:rPr lang="en-US" dirty="0"/>
              <a:t>EXTRA EXERCISES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383498A-4066-4095-830A-B63E60733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A6D76A-E7FC-4C1F-B135-30673B746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57" y="2319684"/>
            <a:ext cx="3835820" cy="3728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DAA0F4-6459-408D-B4A7-FE094AD7F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673" y="431186"/>
            <a:ext cx="4109489" cy="3967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48C8F5-D7EA-4FD2-80C4-1D028AFD3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3264" y="2168545"/>
            <a:ext cx="4429743" cy="4258269"/>
          </a:xfrm>
          <a:prstGeom prst="rect">
            <a:avLst/>
          </a:prstGeom>
        </p:spPr>
      </p:pic>
      <p:pic>
        <p:nvPicPr>
          <p:cNvPr id="13" name="Content Placeholder 17" descr="Checkmark with solid fill">
            <a:extLst>
              <a:ext uri="{FF2B5EF4-FFF2-40B4-BE49-F238E27FC236}">
                <a16:creationId xmlns:a16="http://schemas.microsoft.com/office/drawing/2014/main" id="{E623475A-B2F0-4CE7-8AF6-5F8C0DE63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4332" y="4069567"/>
            <a:ext cx="319591" cy="319591"/>
          </a:xfrm>
          <a:prstGeom prst="rect">
            <a:avLst/>
          </a:prstGeom>
        </p:spPr>
      </p:pic>
      <p:pic>
        <p:nvPicPr>
          <p:cNvPr id="14" name="Content Placeholder 17" descr="Checkmark with solid fill">
            <a:extLst>
              <a:ext uri="{FF2B5EF4-FFF2-40B4-BE49-F238E27FC236}">
                <a16:creationId xmlns:a16="http://schemas.microsoft.com/office/drawing/2014/main" id="{C5CF8040-D407-40B2-907F-D33DAC711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2522" y="3109409"/>
            <a:ext cx="319591" cy="319591"/>
          </a:xfrm>
          <a:prstGeom prst="rect">
            <a:avLst/>
          </a:prstGeom>
        </p:spPr>
      </p:pic>
      <p:pic>
        <p:nvPicPr>
          <p:cNvPr id="15" name="Content Placeholder 17" descr="Checkmark with solid fill">
            <a:extLst>
              <a:ext uri="{FF2B5EF4-FFF2-40B4-BE49-F238E27FC236}">
                <a16:creationId xmlns:a16="http://schemas.microsoft.com/office/drawing/2014/main" id="{6E6E7211-ACD9-4125-905B-1CB023C96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2" y="5888701"/>
            <a:ext cx="319591" cy="31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4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A1ECF-B39B-466C-BAAA-EFEAF1C9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29616"/>
            <a:ext cx="9720072" cy="1499616"/>
          </a:xfrm>
        </p:spPr>
        <p:txBody>
          <a:bodyPr/>
          <a:lstStyle/>
          <a:p>
            <a:r>
              <a:rPr lang="en-US" dirty="0"/>
              <a:t>EXTRA EXERCISES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383498A-4066-4095-830A-B63E60733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3C984F-701C-4165-9DF4-797041676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24" y="1334814"/>
            <a:ext cx="3652762" cy="357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EC9B33-1A92-4064-A9DC-424E05DA3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545" y="142458"/>
            <a:ext cx="3771386" cy="3608475"/>
          </a:xfrm>
          <a:prstGeom prst="rect">
            <a:avLst/>
          </a:prstGeom>
        </p:spPr>
      </p:pic>
      <p:pic>
        <p:nvPicPr>
          <p:cNvPr id="14" name="Content Placeholder 17" descr="Checkmark with solid fill">
            <a:extLst>
              <a:ext uri="{FF2B5EF4-FFF2-40B4-BE49-F238E27FC236}">
                <a16:creationId xmlns:a16="http://schemas.microsoft.com/office/drawing/2014/main" id="{8404B3EC-823D-473B-B2C8-0F91ADBE4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292" y="4380674"/>
            <a:ext cx="319591" cy="319591"/>
          </a:xfrm>
          <a:prstGeom prst="rect">
            <a:avLst/>
          </a:prstGeom>
        </p:spPr>
      </p:pic>
      <p:pic>
        <p:nvPicPr>
          <p:cNvPr id="15" name="Content Placeholder 17" descr="Checkmark with solid fill">
            <a:extLst>
              <a:ext uri="{FF2B5EF4-FFF2-40B4-BE49-F238E27FC236}">
                <a16:creationId xmlns:a16="http://schemas.microsoft.com/office/drawing/2014/main" id="{709D5C7D-9F82-44D9-89D3-025B5AEDA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1263" y="2594946"/>
            <a:ext cx="319591" cy="3195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A3A7-C5D3-4FBE-847E-9B67866EE8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0931" y="489627"/>
            <a:ext cx="4391638" cy="4210638"/>
          </a:xfrm>
          <a:prstGeom prst="rect">
            <a:avLst/>
          </a:prstGeom>
        </p:spPr>
      </p:pic>
      <p:pic>
        <p:nvPicPr>
          <p:cNvPr id="19" name="Content Placeholder 17" descr="Checkmark with solid fill">
            <a:extLst>
              <a:ext uri="{FF2B5EF4-FFF2-40B4-BE49-F238E27FC236}">
                <a16:creationId xmlns:a16="http://schemas.microsoft.com/office/drawing/2014/main" id="{A6232152-FF17-406A-883F-3971AB276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46339" y="4202766"/>
            <a:ext cx="319591" cy="3195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305393-8A27-4070-BC70-627F1BCA3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3463" y="2695008"/>
            <a:ext cx="3652762" cy="351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3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A1ECF-B39B-466C-BAAA-EFEAF1C96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29616"/>
            <a:ext cx="9720072" cy="1499616"/>
          </a:xfrm>
        </p:spPr>
        <p:txBody>
          <a:bodyPr/>
          <a:lstStyle/>
          <a:p>
            <a:r>
              <a:rPr lang="en-US" dirty="0"/>
              <a:t>EXTRA EXERCISES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383498A-4066-4095-830A-B63E60733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C85A8-6A7D-432A-ACFB-A03B2BACC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796" y="229616"/>
            <a:ext cx="4142414" cy="37538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470185-031A-4598-AC52-BCA18C2E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210" y="370673"/>
            <a:ext cx="3755790" cy="37538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2F6E69-F2FC-47ED-85B5-AD1EE4AFA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02" y="2038130"/>
            <a:ext cx="4094719" cy="3868684"/>
          </a:xfrm>
          <a:prstGeom prst="rect">
            <a:avLst/>
          </a:prstGeom>
        </p:spPr>
      </p:pic>
      <p:pic>
        <p:nvPicPr>
          <p:cNvPr id="14" name="Content Placeholder 17" descr="Checkmark with solid fill">
            <a:extLst>
              <a:ext uri="{FF2B5EF4-FFF2-40B4-BE49-F238E27FC236}">
                <a16:creationId xmlns:a16="http://schemas.microsoft.com/office/drawing/2014/main" id="{2944E4EF-73C8-4BA7-9665-E2D58A8F77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4128" y="5400125"/>
            <a:ext cx="406601" cy="406601"/>
          </a:xfrm>
          <a:prstGeom prst="rect">
            <a:avLst/>
          </a:prstGeom>
        </p:spPr>
      </p:pic>
      <p:pic>
        <p:nvPicPr>
          <p:cNvPr id="15" name="Content Placeholder 17" descr="Checkmark with solid fill">
            <a:extLst>
              <a:ext uri="{FF2B5EF4-FFF2-40B4-BE49-F238E27FC236}">
                <a16:creationId xmlns:a16="http://schemas.microsoft.com/office/drawing/2014/main" id="{6E2E5775-C03F-4FEC-A639-225DC789E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5154" y="3429000"/>
            <a:ext cx="406601" cy="406601"/>
          </a:xfrm>
          <a:prstGeom prst="rect">
            <a:avLst/>
          </a:prstGeom>
        </p:spPr>
      </p:pic>
      <p:pic>
        <p:nvPicPr>
          <p:cNvPr id="16" name="Content Placeholder 17" descr="Checkmark with solid fill">
            <a:extLst>
              <a:ext uri="{FF2B5EF4-FFF2-40B4-BE49-F238E27FC236}">
                <a16:creationId xmlns:a16="http://schemas.microsoft.com/office/drawing/2014/main" id="{02449CEC-D276-4A7A-9A23-7B53D7A93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6443" y="2861877"/>
            <a:ext cx="406601" cy="40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0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11E61-F5F2-4F4E-A95F-247DF3D3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291603"/>
            <a:ext cx="9720072" cy="1499616"/>
          </a:xfrm>
        </p:spPr>
        <p:txBody>
          <a:bodyPr/>
          <a:lstStyle/>
          <a:p>
            <a:r>
              <a:rPr lang="en-GB" dirty="0">
                <a:solidFill>
                  <a:schemeClr val="accent5"/>
                </a:solidFill>
              </a:rPr>
              <a:t>Write sentence using (not) as + </a:t>
            </a:r>
            <a:r>
              <a:rPr lang="en-GB" dirty="0" err="1">
                <a:solidFill>
                  <a:schemeClr val="accent5"/>
                </a:solidFill>
              </a:rPr>
              <a:t>adj</a:t>
            </a:r>
            <a:r>
              <a:rPr lang="en-GB" dirty="0">
                <a:solidFill>
                  <a:schemeClr val="accent5"/>
                </a:solidFill>
              </a:rPr>
              <a:t> + as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D189C89-FA0C-48B9-844A-DFE7424B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D17A403-F45A-4CC7-AE8A-C761E529F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50" y="1712679"/>
            <a:ext cx="6096851" cy="49251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833FE6-53F8-4F7B-91A5-F9257A5E9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360" y="1581789"/>
            <a:ext cx="6020640" cy="493463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030F4DE-DEB1-4CCA-A2BE-7742ABAACF49}"/>
              </a:ext>
            </a:extLst>
          </p:cNvPr>
          <p:cNvSpPr/>
          <p:nvPr/>
        </p:nvSpPr>
        <p:spPr>
          <a:xfrm>
            <a:off x="1828800" y="1986455"/>
            <a:ext cx="2375338" cy="504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 as tall as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C276FC0-782F-4695-9892-9547AD1676D8}"/>
              </a:ext>
            </a:extLst>
          </p:cNvPr>
          <p:cNvSpPr/>
          <p:nvPr/>
        </p:nvSpPr>
        <p:spPr>
          <a:xfrm>
            <a:off x="2296668" y="2970556"/>
            <a:ext cx="2686232" cy="504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isn’t as big as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6D914A-17B3-4990-A4F3-1BDAD904EAAB}"/>
              </a:ext>
            </a:extLst>
          </p:cNvPr>
          <p:cNvSpPr/>
          <p:nvPr/>
        </p:nvSpPr>
        <p:spPr>
          <a:xfrm>
            <a:off x="1413640" y="3975633"/>
            <a:ext cx="2149365" cy="504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am as old as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94838F-5C2B-449C-B1A0-766223766C96}"/>
              </a:ext>
            </a:extLst>
          </p:cNvPr>
          <p:cNvSpPr/>
          <p:nvPr/>
        </p:nvSpPr>
        <p:spPr>
          <a:xfrm>
            <a:off x="2296667" y="4971584"/>
            <a:ext cx="2790339" cy="504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isn’t as fast as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895655A-2BD6-4A55-8056-DE5307BA5B5E}"/>
              </a:ext>
            </a:extLst>
          </p:cNvPr>
          <p:cNvSpPr/>
          <p:nvPr/>
        </p:nvSpPr>
        <p:spPr>
          <a:xfrm>
            <a:off x="2759857" y="5976661"/>
            <a:ext cx="2369189" cy="504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 as long as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1B3DB1-FEC8-4498-AD3B-2E2F19D31D98}"/>
              </a:ext>
            </a:extLst>
          </p:cNvPr>
          <p:cNvSpPr/>
          <p:nvPr/>
        </p:nvSpPr>
        <p:spPr>
          <a:xfrm>
            <a:off x="7800890" y="1986456"/>
            <a:ext cx="2562310" cy="5044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are as happy as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1C9895-9C17-4BE9-83B0-FA9517D86F1D}"/>
              </a:ext>
            </a:extLst>
          </p:cNvPr>
          <p:cNvSpPr/>
          <p:nvPr/>
        </p:nvSpPr>
        <p:spPr>
          <a:xfrm>
            <a:off x="7959697" y="2983028"/>
            <a:ext cx="3097185" cy="4920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isn’t as dangerous as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A13E401-3386-4F11-A44D-078061692177}"/>
              </a:ext>
            </a:extLst>
          </p:cNvPr>
          <p:cNvSpPr/>
          <p:nvPr/>
        </p:nvSpPr>
        <p:spPr>
          <a:xfrm>
            <a:off x="7800889" y="3991399"/>
            <a:ext cx="3097185" cy="4802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 as intelligent as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6A060A1-4948-49C6-9C70-8582B89F5FF1}"/>
              </a:ext>
            </a:extLst>
          </p:cNvPr>
          <p:cNvSpPr/>
          <p:nvPr/>
        </p:nvSpPr>
        <p:spPr>
          <a:xfrm>
            <a:off x="8335764" y="4954816"/>
            <a:ext cx="2562310" cy="5044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are as good as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2A5354-C019-4C09-928B-BE8469E79A63}"/>
              </a:ext>
            </a:extLst>
          </p:cNvPr>
          <p:cNvSpPr/>
          <p:nvPr/>
        </p:nvSpPr>
        <p:spPr>
          <a:xfrm>
            <a:off x="8288955" y="5911782"/>
            <a:ext cx="2694355" cy="5044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isn’t as hot as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5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E856-E9C4-43AB-A507-4A2925D8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A9598-21BF-4E22-9137-CA818A7A9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25E6E-44E7-46EA-BCB5-99CE5D4D9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600" y="0"/>
            <a:ext cx="8534461" cy="39424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0F0F3D-5E31-4F0B-AAE6-AB5D5BA88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" y="3846614"/>
            <a:ext cx="10517068" cy="30865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2B3D0-C4BB-4AF2-AA81-EBEDFC9B8B7F}"/>
              </a:ext>
            </a:extLst>
          </p:cNvPr>
          <p:cNvSpPr/>
          <p:nvPr/>
        </p:nvSpPr>
        <p:spPr>
          <a:xfrm>
            <a:off x="3860800" y="4328160"/>
            <a:ext cx="4460240" cy="3860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89679C-AB45-49A0-9963-B8382AFF6297}"/>
              </a:ext>
            </a:extLst>
          </p:cNvPr>
          <p:cNvSpPr/>
          <p:nvPr/>
        </p:nvSpPr>
        <p:spPr>
          <a:xfrm>
            <a:off x="1351280" y="4864608"/>
            <a:ext cx="7122160" cy="3373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C41FF8-6254-4192-8834-8769BC80BEE6}"/>
              </a:ext>
            </a:extLst>
          </p:cNvPr>
          <p:cNvSpPr/>
          <p:nvPr/>
        </p:nvSpPr>
        <p:spPr>
          <a:xfrm>
            <a:off x="1351280" y="5330932"/>
            <a:ext cx="7680960" cy="3732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5D02B9-19E2-4583-B4C3-F938CDD271B5}"/>
              </a:ext>
            </a:extLst>
          </p:cNvPr>
          <p:cNvSpPr/>
          <p:nvPr/>
        </p:nvSpPr>
        <p:spPr>
          <a:xfrm>
            <a:off x="1391920" y="5818612"/>
            <a:ext cx="7680960" cy="3732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432F27-5088-4F35-8172-401CEFA1E81A}"/>
              </a:ext>
            </a:extLst>
          </p:cNvPr>
          <p:cNvSpPr/>
          <p:nvPr/>
        </p:nvSpPr>
        <p:spPr>
          <a:xfrm>
            <a:off x="1371600" y="6306292"/>
            <a:ext cx="7863840" cy="3732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2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3DE2-54A3-4A83-BD1F-7BBD5F45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81C36"/>
                </a:solidFill>
                <a:effectLst/>
                <a:latin typeface="SegoeuiPc"/>
              </a:rPr>
              <a:t>Correct the mistake in each sentence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9B026-6C07-4C63-9283-8AC3C2D64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600" b="0" i="0" dirty="0">
                <a:solidFill>
                  <a:srgbClr val="081C36"/>
                </a:solidFill>
                <a:effectLst/>
                <a:latin typeface="SegoeuiPc"/>
              </a:rPr>
              <a:t>1.</a:t>
            </a:r>
            <a:r>
              <a:rPr lang="en-US" b="0" i="0" dirty="0">
                <a:solidFill>
                  <a:srgbClr val="081C36"/>
                </a:solidFill>
                <a:effectLst/>
                <a:latin typeface="SegoeuiPc"/>
              </a:rPr>
              <a:t> </a:t>
            </a:r>
            <a:r>
              <a:rPr lang="en-US" sz="2800" b="0" i="0" dirty="0">
                <a:solidFill>
                  <a:srgbClr val="081C36"/>
                </a:solidFill>
                <a:effectLst/>
                <a:latin typeface="SegoeuiPc"/>
              </a:rPr>
              <a:t>The Day of the Dead is as well known </a:t>
            </a:r>
            <a:r>
              <a:rPr lang="en-US" sz="2800" b="0" i="0" dirty="0" err="1">
                <a:solidFill>
                  <a:srgbClr val="081C36"/>
                </a:solidFill>
                <a:effectLst/>
                <a:latin typeface="SegoeuiPc"/>
              </a:rPr>
              <a:t>thans</a:t>
            </a:r>
            <a:r>
              <a:rPr lang="en-US" sz="2800" b="0" i="0" dirty="0">
                <a:solidFill>
                  <a:srgbClr val="081C36"/>
                </a:solidFill>
                <a:effectLst/>
                <a:latin typeface="SegoeuiPc"/>
              </a:rPr>
              <a:t> Halloween around the world. </a:t>
            </a:r>
          </a:p>
          <a:p>
            <a:pPr algn="just">
              <a:lnSpc>
                <a:spcPct val="150000"/>
              </a:lnSpc>
            </a:pPr>
            <a:r>
              <a:rPr lang="en-US" sz="2800" b="0" i="0" dirty="0">
                <a:solidFill>
                  <a:srgbClr val="081C36"/>
                </a:solidFill>
                <a:effectLst/>
                <a:latin typeface="SegoeuiPc"/>
              </a:rPr>
              <a:t>2. For children, Three Kings' Day is most exciting as Christmas. </a:t>
            </a:r>
          </a:p>
          <a:p>
            <a:pPr algn="just">
              <a:lnSpc>
                <a:spcPct val="150000"/>
              </a:lnSpc>
            </a:pPr>
            <a:r>
              <a:rPr lang="en-US" sz="2800" b="0" i="0" dirty="0">
                <a:solidFill>
                  <a:srgbClr val="081C36"/>
                </a:solidFill>
                <a:effectLst/>
                <a:latin typeface="SegoeuiPc"/>
              </a:rPr>
              <a:t>3. The New Year's crowd in Trafalgar Square, London, is as bigger as the crowd in Times in Square, New York. </a:t>
            </a:r>
          </a:p>
          <a:p>
            <a:pPr algn="just">
              <a:lnSpc>
                <a:spcPct val="150000"/>
              </a:lnSpc>
            </a:pPr>
            <a:r>
              <a:rPr lang="en-US" sz="2800" b="0" i="0" dirty="0">
                <a:solidFill>
                  <a:srgbClr val="081C36"/>
                </a:solidFill>
                <a:effectLst/>
                <a:latin typeface="SegoeuiPc"/>
              </a:rPr>
              <a:t>4. The traditions in one culture are as important the it traditions in another culture. </a:t>
            </a:r>
          </a:p>
          <a:p>
            <a:pPr algn="just">
              <a:lnSpc>
                <a:spcPct val="150000"/>
              </a:lnSpc>
            </a:pPr>
            <a:r>
              <a:rPr lang="en-US" sz="2800" b="0" i="0" dirty="0">
                <a:solidFill>
                  <a:srgbClr val="081C36"/>
                </a:solidFill>
                <a:effectLst/>
                <a:latin typeface="SegoeuiPc"/>
              </a:rPr>
              <a:t>5. Old celebrations are as more important as new celebrations</a:t>
            </a:r>
            <a:r>
              <a:rPr lang="en-US" b="0" i="0" dirty="0">
                <a:solidFill>
                  <a:srgbClr val="081C36"/>
                </a:solidFill>
                <a:effectLst/>
                <a:latin typeface="SegoeuiPc"/>
              </a:rPr>
              <a:t>.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4E3720-C4C9-4DE6-809E-AE07091D6B86}"/>
              </a:ext>
            </a:extLst>
          </p:cNvPr>
          <p:cNvCxnSpPr/>
          <p:nvPr/>
        </p:nvCxnSpPr>
        <p:spPr>
          <a:xfrm>
            <a:off x="6096000" y="2590800"/>
            <a:ext cx="701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C1ED73B-A64E-4B06-A007-A1216260D316}"/>
              </a:ext>
            </a:extLst>
          </p:cNvPr>
          <p:cNvSpPr/>
          <p:nvPr/>
        </p:nvSpPr>
        <p:spPr>
          <a:xfrm>
            <a:off x="5956212" y="1912130"/>
            <a:ext cx="840828" cy="4775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as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263A65-47F8-4231-BFFB-5A4C4A2041D7}"/>
              </a:ext>
            </a:extLst>
          </p:cNvPr>
          <p:cNvCxnSpPr/>
          <p:nvPr/>
        </p:nvCxnSpPr>
        <p:spPr>
          <a:xfrm>
            <a:off x="5394960" y="3230880"/>
            <a:ext cx="701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AC085BC-F5DD-424B-A98C-33D5C94B201E}"/>
              </a:ext>
            </a:extLst>
          </p:cNvPr>
          <p:cNvSpPr/>
          <p:nvPr/>
        </p:nvSpPr>
        <p:spPr>
          <a:xfrm>
            <a:off x="5394960" y="2594899"/>
            <a:ext cx="840828" cy="4775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as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ACDC47-5859-4599-9CCF-5AFFF02FC008}"/>
              </a:ext>
            </a:extLst>
          </p:cNvPr>
          <p:cNvCxnSpPr/>
          <p:nvPr/>
        </p:nvCxnSpPr>
        <p:spPr>
          <a:xfrm>
            <a:off x="9005264" y="3814204"/>
            <a:ext cx="701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83E760C-54CD-4D7B-BD57-52C593660FA2}"/>
              </a:ext>
            </a:extLst>
          </p:cNvPr>
          <p:cNvSpPr/>
          <p:nvPr/>
        </p:nvSpPr>
        <p:spPr>
          <a:xfrm>
            <a:off x="8865476" y="3230880"/>
            <a:ext cx="840828" cy="4775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big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1E3B5A-DB49-4432-9FBE-AEE4FBC68440}"/>
              </a:ext>
            </a:extLst>
          </p:cNvPr>
          <p:cNvSpPr/>
          <p:nvPr/>
        </p:nvSpPr>
        <p:spPr>
          <a:xfrm>
            <a:off x="6835928" y="4224110"/>
            <a:ext cx="840828" cy="4775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as</a:t>
            </a:r>
          </a:p>
        </p:txBody>
      </p:sp>
      <p:pic>
        <p:nvPicPr>
          <p:cNvPr id="14" name="Graphic 13" descr="Line arrow: Clockwise curve with solid fill">
            <a:extLst>
              <a:ext uri="{FF2B5EF4-FFF2-40B4-BE49-F238E27FC236}">
                <a16:creationId xmlns:a16="http://schemas.microsoft.com/office/drawing/2014/main" id="{ECCF36A6-CFF5-4583-8EFC-9A71B4816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420" y="4616670"/>
            <a:ext cx="739928" cy="4572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4F5620-12EB-46FA-931A-0D351713FC80}"/>
              </a:ext>
            </a:extLst>
          </p:cNvPr>
          <p:cNvCxnSpPr/>
          <p:nvPr/>
        </p:nvCxnSpPr>
        <p:spPr>
          <a:xfrm>
            <a:off x="4322906" y="5921528"/>
            <a:ext cx="701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68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AD5B4-4BF3-4F39-81C8-1996E97A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AB29C-DCE3-4BEB-AC47-5850109C2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2D1AE-EFDB-4EE7-A26E-57915BEBA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3660"/>
            <a:ext cx="12192000" cy="484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28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BE904-0AA3-47E6-9B96-A8D80A11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9F769-B527-4158-B717-888D9DD14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CCDBF5-12F5-4C59-8CAD-A821F0900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91" y="1745659"/>
            <a:ext cx="10621857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07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183</TotalTime>
  <Words>192</Words>
  <Application>Microsoft Office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SegoeuiPc</vt:lpstr>
      <vt:lpstr>Tw Cen MT</vt:lpstr>
      <vt:lpstr>Tw Cen MT Condensed</vt:lpstr>
      <vt:lpstr>Wingdings 3</vt:lpstr>
      <vt:lpstr>Integral</vt:lpstr>
      <vt:lpstr>COMPARISON WITH AS…AS</vt:lpstr>
      <vt:lpstr>PowerPoint Presentation</vt:lpstr>
      <vt:lpstr>PowerPoint Presentation</vt:lpstr>
      <vt:lpstr>FURTHER EXAMPLES</vt:lpstr>
      <vt:lpstr>EXTRA EXERCISES</vt:lpstr>
      <vt:lpstr>EXTRA EXERCISES</vt:lpstr>
      <vt:lpstr>EXTRA EXERCISES</vt:lpstr>
      <vt:lpstr>EXTRA EXERCISES</vt:lpstr>
      <vt:lpstr>Write sentence using (not) as + adj + as</vt:lpstr>
      <vt:lpstr>PowerPoint Presentation</vt:lpstr>
      <vt:lpstr>Correct the mistake in each sentence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</dc:title>
  <dc:creator>Lương Thị Minh Phương</dc:creator>
  <cp:lastModifiedBy>Lương Thị Minh Phương</cp:lastModifiedBy>
  <cp:revision>33</cp:revision>
  <dcterms:created xsi:type="dcterms:W3CDTF">2023-08-13T14:12:30Z</dcterms:created>
  <dcterms:modified xsi:type="dcterms:W3CDTF">2023-08-14T08:04:48Z</dcterms:modified>
</cp:coreProperties>
</file>