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1" r:id="rId1"/>
  </p:sld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  <p:sldId id="269" r:id="rId9"/>
    <p:sldId id="268" r:id="rId10"/>
    <p:sldId id="270" r:id="rId11"/>
    <p:sldId id="271" r:id="rId12"/>
    <p:sldId id="272" r:id="rId13"/>
    <p:sldId id="258" r:id="rId14"/>
    <p:sldId id="259" r:id="rId15"/>
    <p:sldId id="261" r:id="rId16"/>
    <p:sldId id="276" r:id="rId17"/>
    <p:sldId id="277" r:id="rId18"/>
    <p:sldId id="273" r:id="rId19"/>
    <p:sldId id="278" r:id="rId20"/>
    <p:sldId id="279" r:id="rId21"/>
    <p:sldId id="280" r:id="rId22"/>
    <p:sldId id="257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EA6D5DC8-01EB-49F7-9BDE-D0B799751F7C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38D7-72DB-4294-8E38-C2EC057EB89C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7660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D5DC8-01EB-49F7-9BDE-D0B799751F7C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38D7-72DB-4294-8E38-C2EC057EB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793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D5DC8-01EB-49F7-9BDE-D0B799751F7C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38D7-72DB-4294-8E38-C2EC057EB89C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0743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D5DC8-01EB-49F7-9BDE-D0B799751F7C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38D7-72DB-4294-8E38-C2EC057EB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283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D5DC8-01EB-49F7-9BDE-D0B799751F7C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38D7-72DB-4294-8E38-C2EC057EB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272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D5DC8-01EB-49F7-9BDE-D0B799751F7C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38D7-72DB-4294-8E38-C2EC057EB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163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D5DC8-01EB-49F7-9BDE-D0B799751F7C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38D7-72DB-4294-8E38-C2EC057EB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47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D5DC8-01EB-49F7-9BDE-D0B799751F7C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38D7-72DB-4294-8E38-C2EC057EB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926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D5DC8-01EB-49F7-9BDE-D0B799751F7C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38D7-72DB-4294-8E38-C2EC057EB89C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6770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D5DC8-01EB-49F7-9BDE-D0B799751F7C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38D7-72DB-4294-8E38-C2EC057EB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394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D5DC8-01EB-49F7-9BDE-D0B799751F7C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38D7-72DB-4294-8E38-C2EC057EB89C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6750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EA6D5DC8-01EB-49F7-9BDE-D0B799751F7C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DD938D7-72DB-4294-8E38-C2EC057EB89C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6624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7E6F6-A20F-4962-825B-B7A8C41868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Language expansion 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>&amp; grammar 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21CA72-BA08-4C79-A34B-A40E1AA4BB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UNIT 12 – CELEBRATIONS</a:t>
            </a:r>
          </a:p>
        </p:txBody>
      </p:sp>
    </p:spTree>
    <p:extLst>
      <p:ext uri="{BB962C8B-B14F-4D97-AF65-F5344CB8AC3E}">
        <p14:creationId xmlns:p14="http://schemas.microsoft.com/office/powerpoint/2010/main" val="1490824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A040C-BBB1-46ED-A6C9-9C4F8C921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Warm-up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EBD389-3E8B-4925-8C31-97F832EB5D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219675-E157-44AC-A9DB-072D271F8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375" y="1757680"/>
            <a:ext cx="11823250" cy="45516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20F0D9-B93D-472B-9202-B4B8D6D345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8559" y="5430519"/>
            <a:ext cx="600159" cy="509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882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2A591-42FF-4918-A25E-4DD9A83E9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Warm-up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6B05CE-94C3-4CCA-90F0-04506754D8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57D511-70BD-4585-9EF0-1C495CB07E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35706"/>
            <a:ext cx="12192000" cy="45480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48AA7D8-DBA5-46F2-9071-4DAF3B82F1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4079" y="5278119"/>
            <a:ext cx="600159" cy="509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11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ABB5A-654D-4AB3-B232-2B0302E6A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Warm-up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1383D9-5EAE-40A8-86CF-D173D97F2F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D0EC61-DF46-4AD0-9226-60F84FFD9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49494"/>
            <a:ext cx="12192000" cy="50423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F332418-A76B-40DC-9458-7EAD025750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719" y="5763125"/>
            <a:ext cx="600159" cy="509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40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ABB5A-654D-4AB3-B232-2B0302E6A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Warm-up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1383D9-5EAE-40A8-86CF-D173D97F2F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84A5FB-BD68-48CB-85B3-241EBC6E1F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38960"/>
            <a:ext cx="12192000" cy="46943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45FEF55-B5FB-46DB-9BB6-2F4DD803D8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5920" y="5656868"/>
            <a:ext cx="600159" cy="509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779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ABB5A-654D-4AB3-B232-2B0302E6A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Warm-up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1383D9-5EAE-40A8-86CF-D173D97F2F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55A598-2D0B-44BD-926B-ACDE440F77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1592"/>
            <a:ext cx="12192000" cy="46762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8E40A9C-65A2-4A8A-84FA-F055D3661D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4079" y="5166359"/>
            <a:ext cx="600159" cy="509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945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ABB5A-654D-4AB3-B232-2B0302E6A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-75184"/>
            <a:ext cx="9720072" cy="1499616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Warm-up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1383D9-5EAE-40A8-86CF-D173D97F2F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1C6AF1-B91D-499D-8C3E-938EA1EAB5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466" y="1123150"/>
            <a:ext cx="9793067" cy="57348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8771EC3-E91B-4C28-8C4B-2ECCE1D64E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59" y="5799701"/>
            <a:ext cx="600159" cy="509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28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35134-99FC-422D-AFC6-A7FE6BD06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229616"/>
            <a:ext cx="9720072" cy="1499616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Warm-up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AE9FC2-1014-4369-B3B5-6F24DB46CF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D852C0-3026-4089-8631-CEBE9769F2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35585"/>
            <a:ext cx="12192000" cy="49889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B5A031-47C2-4CA6-9C3D-7827560713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9519" y="5702439"/>
            <a:ext cx="600159" cy="509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63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ABB5A-654D-4AB3-B232-2B0302E6A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Warm-up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1383D9-5EAE-40A8-86CF-D173D97F2F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CF9329-8D0D-48D4-9851-E4E22A1183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07116"/>
            <a:ext cx="12192000" cy="45022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DC8081E-C3E4-400D-9D92-766C53F42D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7119" y="5379719"/>
            <a:ext cx="600159" cy="509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311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ABB5A-654D-4AB3-B232-2B0302E6A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Warm-up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1383D9-5EAE-40A8-86CF-D173D97F2F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A9C916-3AD3-49F8-8837-303B583041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80" y="1706188"/>
            <a:ext cx="12192000" cy="51829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C12BA5C-E030-4C90-BF4D-DE8034C676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6959" y="6000869"/>
            <a:ext cx="600159" cy="509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009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ABB5A-654D-4AB3-B232-2B0302E6A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-44704"/>
            <a:ext cx="9720072" cy="1499616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Warm-up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1383D9-5EAE-40A8-86CF-D173D97F2F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7B39B2-EE5E-4806-976D-2272AAB16A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203" y="1105145"/>
            <a:ext cx="10707594" cy="55824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258A27-16E6-4A8E-85CB-832E8ACF2B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1199" y="5799701"/>
            <a:ext cx="600159" cy="509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493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9749F-1CEE-4818-BE1F-CC2AE8CDA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85043-8F50-42B1-9D0D-649EE496F8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5C99AF-2307-4C30-9ABD-F73872A36C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180" y="410042"/>
            <a:ext cx="10910620" cy="603791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B4BB655-953D-4C9D-97A3-AB5DE5854562}"/>
              </a:ext>
            </a:extLst>
          </p:cNvPr>
          <p:cNvSpPr/>
          <p:nvPr/>
        </p:nvSpPr>
        <p:spPr>
          <a:xfrm>
            <a:off x="3901440" y="701040"/>
            <a:ext cx="7183120" cy="5283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What do you say to someone when they get married? 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BA92A3-EAD3-44A2-B60D-CB3CEF5A1E37}"/>
              </a:ext>
            </a:extLst>
          </p:cNvPr>
          <p:cNvSpPr/>
          <p:nvPr/>
        </p:nvSpPr>
        <p:spPr>
          <a:xfrm>
            <a:off x="5273040" y="1568704"/>
            <a:ext cx="5191760" cy="57869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What about on somebody’s birthday?</a:t>
            </a:r>
            <a:endParaRPr lang="en-US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399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E2CE0-38EA-405B-A5A8-C8CB1E088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848" y="163954"/>
            <a:ext cx="9720072" cy="1499616"/>
          </a:xfrm>
        </p:spPr>
        <p:txBody>
          <a:bodyPr>
            <a:normAutofit/>
          </a:bodyPr>
          <a:lstStyle/>
          <a:p>
            <a:r>
              <a:rPr lang="en-US" sz="2800" b="1" i="0" dirty="0">
                <a:solidFill>
                  <a:srgbClr val="0086CB"/>
                </a:solidFill>
                <a:effectLst/>
                <a:latin typeface="HelveticaLTStd-Bold"/>
              </a:rPr>
              <a:t>Language Expansion: </a:t>
            </a:r>
            <a:br>
              <a:rPr lang="en-US" sz="2800" b="1" i="0" dirty="0">
                <a:solidFill>
                  <a:srgbClr val="0086CB"/>
                </a:solidFill>
                <a:effectLst/>
                <a:latin typeface="HelveticaLTStd-Bold"/>
              </a:rPr>
            </a:br>
            <a:r>
              <a:rPr lang="en-US" sz="2800" b="1" i="0" dirty="0">
                <a:solidFill>
                  <a:srgbClr val="FF0000"/>
                </a:solidFill>
                <a:effectLst/>
                <a:latin typeface="HelveticaLTStd-Roman"/>
              </a:rPr>
              <a:t>Expressions for Celebrations</a:t>
            </a:r>
            <a:r>
              <a:rPr lang="en-US" sz="66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0ED480-5A28-4F6D-9BE1-07105975C5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F63A1D-260C-4CFF-9664-C1899FB08F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7040" y="1381760"/>
            <a:ext cx="11944160" cy="515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5856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3C9D8B-E4A4-4086-958A-42A46DED3D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0129" y="883920"/>
            <a:ext cx="5035184" cy="1686560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200" b="1" dirty="0"/>
              <a:t>Happy birthday! Thanks for having/inviting us!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b="1" dirty="0"/>
              <a:t>Thank you! You’re welcome!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997066-C488-48D8-8097-523275C242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4164" y="256032"/>
            <a:ext cx="5997302" cy="33848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CADA676-8D96-4F15-A592-4E974E9E80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534" y="3398521"/>
            <a:ext cx="5494779" cy="3117325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3DF0FF6-8178-4F24-A4C7-5F12F3797A98}"/>
              </a:ext>
            </a:extLst>
          </p:cNvPr>
          <p:cNvSpPr txBox="1">
            <a:spLocks/>
          </p:cNvSpPr>
          <p:nvPr/>
        </p:nvSpPr>
        <p:spPr>
          <a:xfrm>
            <a:off x="6297168" y="4287520"/>
            <a:ext cx="5584298" cy="1686560"/>
          </a:xfrm>
          <a:prstGeom prst="rect">
            <a:avLst/>
          </a:prstGeom>
        </p:spPr>
        <p:txBody>
          <a:bodyPr vert="horz" lIns="45720" tIns="45720" rIns="45720" bIns="45720" rtlCol="0">
            <a:normAutofit fontScale="925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3200" b="1" dirty="0"/>
              <a:t>Congratulations on your promotion!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b="1" dirty="0"/>
              <a:t>It’s very kind of you! Thank you! </a:t>
            </a:r>
          </a:p>
        </p:txBody>
      </p:sp>
    </p:spTree>
    <p:extLst>
      <p:ext uri="{BB962C8B-B14F-4D97-AF65-F5344CB8AC3E}">
        <p14:creationId xmlns:p14="http://schemas.microsoft.com/office/powerpoint/2010/main" val="1087693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645EB-DD03-42F2-B9D5-794227FEC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A5DE30-2F9E-4767-9771-0EB626DB16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8E7B0D-AA29-4C73-B3AF-B9CAFA2E80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269" y="585215"/>
            <a:ext cx="11529848" cy="584711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ADE386E-1088-45CC-A0A2-01CE7C068895}"/>
              </a:ext>
            </a:extLst>
          </p:cNvPr>
          <p:cNvCxnSpPr>
            <a:cxnSpLocks/>
          </p:cNvCxnSpPr>
          <p:nvPr/>
        </p:nvCxnSpPr>
        <p:spPr>
          <a:xfrm>
            <a:off x="7108146" y="2880535"/>
            <a:ext cx="2414226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B799749F-5AB0-432E-8E9B-441552081FBE}"/>
              </a:ext>
            </a:extLst>
          </p:cNvPr>
          <p:cNvSpPr/>
          <p:nvPr/>
        </p:nvSpPr>
        <p:spPr>
          <a:xfrm>
            <a:off x="9522372" y="2893691"/>
            <a:ext cx="1422400" cy="47750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B050"/>
                </a:solidFill>
              </a:rPr>
              <a:t>one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AC145E-B748-4F63-9188-0521797F0FFC}"/>
              </a:ext>
            </a:extLst>
          </p:cNvPr>
          <p:cNvSpPr/>
          <p:nvPr/>
        </p:nvSpPr>
        <p:spPr>
          <a:xfrm>
            <a:off x="6949090" y="2378209"/>
            <a:ext cx="2573282" cy="484650"/>
          </a:xfrm>
          <a:prstGeom prst="rect">
            <a:avLst/>
          </a:prstGeom>
          <a:solidFill>
            <a:schemeClr val="lt1"/>
          </a:solidFill>
          <a:ln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I’d rather have</a:t>
            </a:r>
          </a:p>
        </p:txBody>
      </p:sp>
    </p:spTree>
    <p:extLst>
      <p:ext uri="{BB962C8B-B14F-4D97-AF65-F5344CB8AC3E}">
        <p14:creationId xmlns:p14="http://schemas.microsoft.com/office/powerpoint/2010/main" val="4069130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1760712"/>
            <a:ext cx="9720073" cy="4023360"/>
          </a:xfrm>
        </p:spPr>
        <p:txBody>
          <a:bodyPr>
            <a:normAutofit fontScale="92500" lnSpcReduction="20000"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Would rather </a:t>
            </a:r>
            <a:r>
              <a:rPr lang="en-US" sz="3600" dirty="0"/>
              <a:t>is used to show </a:t>
            </a:r>
            <a:r>
              <a:rPr lang="en-US" sz="3600" dirty="0">
                <a:solidFill>
                  <a:srgbClr val="00B050"/>
                </a:solidFill>
              </a:rPr>
              <a:t>a choice </a:t>
            </a:r>
            <a:r>
              <a:rPr lang="en-US" sz="3600" dirty="0"/>
              <a:t>from different options.</a:t>
            </a:r>
          </a:p>
          <a:p>
            <a:br>
              <a:rPr lang="en-US" sz="3600" dirty="0">
                <a:solidFill>
                  <a:srgbClr val="0070C0"/>
                </a:solidFill>
              </a:rPr>
            </a:br>
            <a:r>
              <a:rPr lang="en-US" sz="3600" dirty="0">
                <a:solidFill>
                  <a:srgbClr val="0070C0"/>
                </a:solidFill>
              </a:rPr>
              <a:t>Would you rather eat pizza or pasta?</a:t>
            </a:r>
          </a:p>
          <a:p>
            <a:br>
              <a:rPr lang="en-US" sz="3600" dirty="0">
                <a:solidFill>
                  <a:srgbClr val="0070C0"/>
                </a:solidFill>
              </a:rPr>
            </a:br>
            <a:r>
              <a:rPr lang="en-US" sz="3600" dirty="0">
                <a:solidFill>
                  <a:srgbClr val="0070C0"/>
                </a:solidFill>
              </a:rPr>
              <a:t>I would rather eat pizza.</a:t>
            </a:r>
            <a:br>
              <a:rPr lang="en-US" sz="3600" dirty="0">
                <a:solidFill>
                  <a:srgbClr val="0070C0"/>
                </a:solidFill>
              </a:rPr>
            </a:br>
            <a:endParaRPr lang="en-US" sz="3600" dirty="0">
              <a:solidFill>
                <a:srgbClr val="0070C0"/>
              </a:solidFill>
            </a:endParaRPr>
          </a:p>
          <a:p>
            <a:pPr>
              <a:buNone/>
            </a:pPr>
            <a:br>
              <a:rPr lang="en-US" sz="3600" dirty="0"/>
            </a:br>
            <a:endParaRPr lang="en-US" sz="3600" dirty="0"/>
          </a:p>
        </p:txBody>
      </p:sp>
      <p:sp>
        <p:nvSpPr>
          <p:cNvPr id="2050" name="AutoShape 2" descr="data:image/jpeg;base64,/9j/4AAQSkZJRgABAQAAAQABAAD/2wCEAAkGBxQSEhUUExQWFhUWGBwXGBgXGR8bFxwcGhgYGhgdHB8ZHCggHRolGxgXITEiJSkrLi4uGB8zODMsNygtLisBCgoKDg0OGxAQGy8mHyQvLzA0NDc0LDQ0LC8sLCwsLCwxLDQsLCwsLCwsLCwsLCwsLCwsLCwsLCwsLCwsLCwsLP/AABEIALgBEgMBIgACEQEDEQH/xAAcAAACAgMBAQAAAAAAAAAAAAAFBgMEAAIHAQj/xABCEAABAwIEAwYDBgUCBQQDAAABAgMRACEEBRIxBkFREyJhcYGRMqGxB0JSwdHwFCNi4fFyghUWM5KiJENTslSU0v/EABoBAAMBAQEBAAAAAAAAAAAAAAIDBAEFAAb/xAAvEQACAgEDAgQFBAIDAAAAAAABAgARAxIhMQQTIkFRYRQycZHwgbHB0QWhI1Lh/9oADAMBAAIRAxEAPwC6z3gPKp04UHefpVnDgaR0i1qnCx+K3n+lfCFz5T6ypR/hOgJ963RgSOg9P71O4+ARH79zWisUrcJPt+tetp6YnDxzM+H9q8/g+eketaHFkfhHrJ9hUanydyr2CR/5V4AzZaDcC6h6VuFtjmT8/pVALk/d+az8hFSlSo5geYQPzNeKz1zk/FFnlR1P1oJNMHFTUPK8z48zQAivrOm3xifNZxTma1Ywp3NQkVK1tTyJMZs45RHLQVyJiBNDUNzUrayjalsoM8VuFMVhNKSdVxVEORVd7FE7mvGElSgACSbAUBWhG48cndfvNN/2f4ghxZIJSUxPjIgfWtMo4abSAp7vK/D90fr9Kb8sw7ZEJATGwFh7VyOq6pHU40F+87/Sf45sZ7j7e00xvDj2LX2gVAAgJj+9DsXkjzVife1dFypxISL7VLmWlxMGhHTntijxKF61kyadO05CccttUKBSaaMj4rKQAraqePaSoqQsSJ2/MHkaVMxaUwuAZSbpPh4+NKx05obNOq2NMq0wnUnsxZeG4B6irGBfQhBJI1TvXJWs0Iq9hMct0hCVb+Nh50RR1Oo1J26AadIO0b8x4g1qLYEnrQBzBqWqdQHWtXFpYWUk96x1EfTwqVl/UrwFTuW+aUJjXGPBxDGBw6wgJSNcc4P61uH1osUR4gUxZEylKBrFz41LmOWpUCUKv0NH8ISmrznMbqk7hVht6xZS4FX3+v8AapUgT8M+d/rQ/FJKFH7qh+/WtU5taNKrbxtUugnYR2THpF+ULb8reZ/KK8UoJG4A8IFDRmY20q9qgezRAMaTPiK8MTHyidQl13MEcpV5An57VTxGbrA7rR9SB9K8cxNpUNIoap1TsgWT1503HjHJG0FmnpzpzomsrUYRvqK9qi8X/WB4/WGjixCfiNrbD6yflWzayfu+8n9BWzaRAhLh/wBI0/SK3DU/+0r/AHK/uakJAhi5H2qh94J9Up+kmtA4D96fRS/zj5VKllU91ptI6m5+Qqz2bh+8B5D9awsPz8M9UgShRsErPmQgfK9efwKuQbT4mVH51N/DdVqPmYHsIqs7l6ea1Hwm3tWqRfM2pI4lKf8AqPHyEAewrVOIYGySrxM/nQ1xTSTCUKUfE2r1Lizs2E+f96f2dr/oReuKnHDf81R0wDceo/tSkRT5xhhFFoLUoEpMQOhpVyzJ3sSrQy2paugG3mdh613ehYdoe04vWL/yGUSmwrZFhTs39luPKZ0tjwK7/IR86WM6yDEYQw82pPjuk+otVoKngyIqRKSbCtH12qJS6hcVW6J4T1IKiALk2FO+R5alrSTdXM/kKV+HWNTknlTW9iYsK5vXEk9sT6L/ABOBQvdYb+UJv4rpVROaqQqxoS7iprTtBUC9OBzO+CI7ZXxCUmTcUYxXEloSN65kjExV1rHH0ojjdRsYpsGNmsiHsXjtSpqjmrXaNkcxcedVkPzW/bWqftlWBEeAIsdtRfI39B1daEu4cqeKBzM+QNNWBwjKEgaQo9VfpsKt6llCV6wEYm7nrqC8tKlbJEecbUQLCkp1JFutRYnEhM7TtbpVVnNNNpMdK59M442m71Las3c21H3q1guJXE2KtQ8aCYhwKuKordpyJ6TxRGFERpxWZdqb70NW4eRIoYxiYqx280PaINzCg06fKFsI7IubjxqHDjvqUeXPyrTDq7qup586lQklISB5x+7mh01fvOMdjR8pmrWdSrJGwmtyv+yR+dXG8tdWANMD+q3y3q0nISLrV/2j9aWWUTd4H1/1I9jWUxDLGP6/f+1ZQd1ZtGaYErgazV1S58qEoRiFASpDQgef516MAlR77y1+CQYoDjBNk/aeDe0IKfQN1j3qA5kNkoWrxAgV4jBJTdKDPmAf1rQ7W0k+JKjXgizSxmfxqiR8CZ6nUr0Apjy/g/tYU+tcH7gt79PrVPIUpaHauAavuACI8fOreG4vIUUqTJEWTffbe1dTpenQUzTn9Rnc2qRjY4YwqRAaHmSZ95pY4t4VUEleHJMCS2bk/wCk/kaLr4hDjfQ+BmKosZ4r790wZM1bm7J20iSYu6N7nIMP2mMfThkgyswSfugfESPCu1cO5WzhG0tNJgDc81HmSeZpDw7jTeYPuNAS42g+RJVq99KSaaMHjDMzQ9wCgBtCZS25jr/FpoVnuEbebUhaQpJEQarYfGA1sMySFmdhamnLcSMdTjOa/Zliy8oYZlS2t0klKY8O8RNK+e8M4nCEDEMrbnYkSk+ShKSfCa+psFmaFixrfNsI280pDqA4hQhSVCQRVqP4Lu5Oy+Lip8ucLt3VV7FyDV7iPJf+HYlQRJaUToncf0nr4HnQ517Veufl8WTUODPpOhasIX0lQqrAqtFmsFeqdBWk7YmrSWFAbVWwxg1cexpiKAiHqNyFL9eqxJqopVRrcrO3ccHAkyXO+TztU4xZ60GaxMqV51ZSujbF6xWPqVcWvvC2IxZNVQ9UKDXhoBjA2h64QbWoi1eJdvep8mfSAQqqmO+IxQhd4ByWanjrkGt2n71UUqa3Y+IURUVC17TpGQ5ehTSVqEkzueQJ2Ao4ww2gyABWmTsaWG0RfSJv1vy86m0X5mPKPlXDckmctjbGbOG/0qPtBtXqx4jwFaapFxv6Uup4TUq/0+9ZXnZN+HtWV6hNlVDEAQEiw+7f/wAorcgjcn3/AMD51C0smImIHKB8yBUwRGybn0+YAHzptQblWLyJ8dh8zqrZok7GR/q29qkdSkblPnY/WfrVV3GISD8R8dh87UYUnymEyrneaEGAY6UupzVQUe8aizXGgncGLWoEt28zbnXaxLYnOao+ZTmWsgFQSDuTsB1NO2T4ZCknTBTycIknrpSdvOuM4HFmZG29dFZzzSBBiPahZKMAxty3gvBIUV6FKWo3Klq9oBAHtRVXDTP3dSfIz9ZpGRxaQbE0fyjitKt1ed6cpQ7MIhg/IMvO5EtHwHUOmxoQ58RbUIUORpmRnKVCQoRsfPlVPMXW3QVCO0SJHXy8jS8uNOVMPG78MJRytaEGFG4piRj0lNq5avM5VqB3q+xnAF52nn13+lex5yBUJ8FmV/tUwaXWpG6biuPs4iul8Q8QBxpc+IFcldc75I5mn4V1gxozHCRCmua2Bqk2le+hXsa37Y863ROgnVirMvocr1bk1UaClfClR8gT9KuNZc+rZpfqCPrQFQvJj16sHiQrVVV5R5UaTw1ilGOyI8yB8pmiK+GFoABQoEiRMQfWYoe9jXzBis2Z32UGJLLRBmrra6Oo4Yec1dmlKyncBQn51T/5bxUauyEeC0ct/vUw5UbkiS4S2LajKwVWwVUS8K6kSW1gbzpMe8RUKXqzRfEuXqh5y6DXqnJqoH63Suh0GOGdTJxRjhfLi++kRKRdXkN/0oQwNRAHOul8NtM4drSCFLVdSgPkJ5CpepfQvuYL5RVCHltxt/b5V609+Iz5C1Un8XOwHvNV33pF7+FcioioSexrad1AeW/yk1UxGbAiEhR+Q/WqCo9qiLwHOiCCDLRzFX4fr+lZVPtk+FZRdsek25ZbxBCRKgDHL+8A+9aOPHoTPP8AzH1rVtBAGlJ28E/S/wA6gxoWlBUA2kxue8R497zohuYFTx3Ekbb9d/8A6j86VuIMS4dpHpH96NYnKkud514uAgROrSIv8KYE3N/lRXgjFsKH8MttJVKtKlJB1JBtv4VZ04UGxvE5gwW5yZ5KupqqoLPM13/HcKYJUhTbQkWGlKD6KSAqkZnIcNrPZpKrkRdWmN50zaR610PjFUbiRDAcnBiFgXlt8iR0/SiuHzsqse75mukp4ZZCVFQXAHJASD5a6UcwyRvWYQSJga1CL/6QJ+XnS06lM3IhHEcfBlBGNJvy8Knw+aafvEe9O3D3BiFtgOKgHkj6SoVde+zTDKVAedT0B0n56a9qW6ntQ84psZ5oTqC58jer2WZ04slQBDYF1LnSNtzzo/g/s+wrCwXEFd91lSpt+FMJ9xR3H8PsPMKbRZJFyBBt6flSCysa/fn7RmoKLr8+s5TljaHXHAnEKMKJsnSCCZEaiSAPL0q1jX04YoL7SS0oSFNuqUVAb3MJm3QC+/OmXC/ZzhmyDrWDzIVpPkDvVPPOCGWm0rUp11lvUdJcQ2kFXMqKZJk+J8KrBwsPP8+knBzlgF/PvLycvwLqQ62ylbekEatjb70mBXi28M1oSzhg5rP3RECCTogDUfQjxoBgc0GFTpw+spIH/VglMSQEkEWncwJqN/iJ9Rs4UknlMef9ornHGt1ZIndx9M9A1GTOcUw2IckxcIsBf1+XP0obhs2YcKUoZCyfu6NV/UT7UCK1lYDgnwUIkb79KYOGBhUudqspCkEFISSE+J/KNqWMeMeZEPJj0JdXGrK8mL6ZU0GhsUqkH/tEWoyzw2gJ0qXbfupA/I1IxmKMRAaOrnqFEnMYltMrUPUiTVS4cQFnj1nCy58wNce0BJ4OaSoLSSTcmYuT4gChmbcMulChLQTcwRb1tHrTs05qEm01DmGJDaCqZgbVrdPjYaoK9XlBomcwynDdkk6W1LWZhxq6bWG3OjENoaU6VhWgd5CEhSzJAk6xO5ohkuZIfQdA7ybKTzH+aW+L8tSylasM2O0Ke+pKu+QrcEcxFTJjUgk8y05SzASVjOcH8Kkugz8JAUm56WAv4VK9gsOSpam0JNv/AG/hHL4ZBkzcik7JsY2vV2iTqI7ySJkiIUm/SbVeTjNC/wCUlxN/iKhtEGJv0sQedEcK1Rl/aB3WGP4LBLuXESORCQfGyU+FV8TkmWlBASFL5RKZvtKQII/c1RzXMcIQCpOl7eWyUkHmSE93xiL86oYDMGVrDZQZUQCpHdII+8Ei3jEgb1ox6eGMDtk/NsP0lv8A5DbWv/076geQUpJ9Nkmp08OvtEp1hyLd0x6R1or/AMuvF3uqbLY3cJ5eR5+wq0vOEtrSylReH9KQADYbmZF+tC75OLuJK478MD/w60kBQWD0VIJ9KkTg1HqPWm7MXUspQH4IXOgrBIFpABSN/SqJYbUSpLyJG4TBSTyAvIM0pwwgqwMBHLzzP79a9TgUjr7frV/ENuIEqRoH4l7VAtPUlR6JED9+tLtvOM2kPYp6V5Un8Of/AIx/3VlZc9KTIWRdw7bJAFVWEqW4QlRPI2CiQPPYXMefjXmIcUlsklVkzsAPDevMsxy0tjSohVyUosOhVPM+PLwiKYFNEzF3MbMHgpaKFSJEkIIn3ixPQbUtYzKUYR5p1OsImYUD3YIBk7xBNMGS4pS2wkLtyF9Q596SdQ8Z515xAkrRpWP5ZUlIuLTuT1TawFexsUNAwWu957h8x/jCS2wkt/D2joHe/FpEGBRjJ8qaYns0KBUZJUqTa25vFrCqTTa2UIDBQkJACdQJSOpIkcp570LzDj8IcU3pLqkkJKgYBMT3QkGwk+xq449R8P8AEgOShXl+sMcUYIlBKJnc3pNezFt1AQuELAhUmJPUfpWuZcYYl9QQ0C0m6eck73IHhtFa4ZntHEtvpC0ud1Lqk31GNlQSN7WPlSkxODYG0rGK1pjvLXD+POGlIBUSRCg53T1sSYJ8B1rprbfaNoKu6ogGJkg0nZNgsPhVKLbLaQg6O1PeWpeytJ5JBtPWbCmhhSnBq1BKY5/4pr5rbTpsyRsBXe9oRWhJTpUZFUA+0jupWn3mgb+NSrE/w7S5lJ1KkyFGYF/IiPGqSsqxAlOkDoQq3pagfISLrf7xbo2NgN6O8N5tlIxRaggBKpMH4gNhG3maDZ7w+pxWoLUsAylKjKR/pG1HsvStKESFJUE7JuSZvYxa/wAqlwStKgFmIlQMd60ggi/StZLUe8djzvjPhPE5Bn+E7AnUgpPQggEeHUVLlisOtxspXoEypDhkf7VAbeY966/xJkjeMbCHARF0qF4t9KRWvs7YDo76xA+AwDPIg3keFN7YQUZuTqsuUAhiKjZ/y9h8UyFRykFO994oSPs6wxSpLa3ESAFgKJ2uJC5IB8DBFXeF3H2UqQ4hQSgkSQQCOoncbVVxGZ4j+LSppClJghVxpFx1InahBWga+v8AcxTlJK6vpDLcYHD6Q2SBsUAkm3l15eNIvE/EQxSexaYRJUJW9CCFTNrz4ePrXRU4469KhuJ09LbeVA81ytl0yG06yq8Wmbb8rxTlyKlCJChmJeZlONGBwKEBwulIJunQlMkmCVWCQTzqDhnGOY1xbi8QyoEAdmlXeT/tIHvUKuDHipKi6ylKSSEufzPKZF6F8Q8EvKlxC2XNI+BCQk+kW6WrzarsiMTp8D7a6P5+czXiHI8ThHlO4YqEz8NxG8EUsY/ih5YKXsOlSwIC4IKZ3uk/WpcBisRg3gB2qTuppUpChB3B3HjFP2RZhhscVJWwlJ0gzzPWSBt50jWFPErzdG+Jbux6icae7ZBGokg3kfvesXhcUElaULUgbrA1AA9eld4xnBGEdRpUFR0C1ctudW8h4dRhBpaUQg7pN58yaoV+LX9pAeoyAeFjPnLCYgrUG1d4LUBqTvc2rr2R/Z+y02F9q6l1Q5aTbmbi1M2O4ZwyFF9lhsPCSDH7ilxzM8W1iVLU0VogIKAU6hAmU7BQkq2J3oM2S30oP6jFyZHUF2/uXGeFRIL2IcdCT3UWCfUDfbyojjnnkpAbYQpIsEkJSB8opfy/OXFPatLoG2hSVIG55rSEkkQRfres4pz7V3WnVgbHszF9xqIudiLUqisZjxNlaoy5Pmpd1Ifw6UqT3RJTBteATPMUu5vw6yh0qU+GJUCiZNzuO6QeniKUW8IXnCUupSkESSLk89IAuAfGYvRQcOpuRihe4JSocucc6IajyBKh0wx8OftDGPyjGaNaMQH0pINlFU9QUqvtymr6khSCoQnkNRKT+f0pWedcYUWy4t1MfE3OoCwvcRzN/c3qyMRihCtStJmCrcRuFAm5jmOhvS8+HWAVAgopTk3DiMKqB3R7n9ayhieJ1AAdio+REeknasrndjL6SijBuepjCqBuCUC34itOm52vHnUOXNJ06EypUd6wJPgFRIg8hyorniQcMpRBVpAO0QZF/TelRzMIQEpJCAYVHNXMCN7cqfjUulD1irpo64chDc6RqFim2oSI5+lt9qkfw4U0S8FJGmCoqmOhgH4h50JyvGqWwEg9yY2IUJFyobKtO9Fuy0JCAnVqAHMp8CUzEVOVCt7xpsjeJ6s4fJUyh0rAuDABI0357RyoJkp7HErU5cqEcwEkkHnF4FjtfoaJZjh1M4pSV8ydhYjwHMRyHtVNWFS6kKSh1ZUZVvpk9T+VdrG4CfWS5cS6gRCWFbDz50t6zGlCCqNSu9PMWNzv1saYHGmsAjViVI7RV0soEjVaFq3nTAI5CBzgBfW4WbBEzyIIO87nbwiK2zHEl9SVuhBUkQCRqMdCLA3ned6HvrW8p7QLWDQnQMixjK0ICFJ0gbzYDrVHjriNkI7BhadRHeULgDwIHxePKkLD4RImDbokR79aiKUoI12E2m0+guaWuQ7gCCvS4UbW78QpkTyy4gt95yU+4NpmupZ5mJaCYGsWUQm5HJUjc8qUuA84y9tcLeQlwkBOoFKb2+IjTzA3p4znhhrEKCySlQg6kn9NjBiRejHTuVJIq5J1PV4smQAcCLuOztrEHsy4WtQGlxNr2kE7TYfKRVtSXEsKulakadBVGogbiesGZ51cbwyGgW0pT0vz8TP51RzLL1KUhSVARv8AhIja1IXI3DRZ0njiS4Pi5LiUgpgqBBjcRvbwqpmWHSXS425CUiVJO8k/dPSkbOMSvDOAK/HBV1Ebjnv9Kvf8bB0kGxtJ228POjdmYUwsQhiC7rG5rOCvuFW1UcXiSi0AoPUAx7+tJmAzA/xKzyNj0kAR61a4h4iDSJJ8AOpryqT4fWCw0GxD2FzfvJE3Bj0q47h8Q7qU2mEgSCoEBUz8PXb6Uj8P5kl/EtNqSWirQDqVOrUr4hyFlAR4V2NWLQCG0RCQAkeAA+VC2HT4W2mHNZDKLnO2MbjWnRqZkD7xFvUk0aVxe8FaQ2yR+IqGk7cwZ68htXnHUS0ouuJAPeCYCSeRrmufY9KFK7AkJFpmSTuY/CL7DpTk1XpUwMucZW+UCdUwOZJxSyp9pjQ0kK7VKilTZMjc2AseY3qPAZ7gMMSGi2BP3TMgmJJSSTXJm8uffwySHDocWABMo1jVMgHkkDvQd6J4HhV0WddTcXDYMnbc2E+Ok0ZKKPG249pinI1AfLO2AuLBLZbuJQZVHhIihjrOYACzZP8ASTp+ZBr3gjFpDCWQZU2SgAnvQkAgHyBj0qxxLnXYtKupKokWsfDUbA+BNbSMtzULq+kKD9YGxJxyO+5iGWRGxEj1sPrSJxHxO86S2XUuNpjvIbASSeYJBIP96p5/nTjyj2pJiCEyYE+W9udBVYkQe6Nv34E0AQek6SIAbev0Ff7hfLcQ5pVLrwSOSFKKlEzAABtPkdjV/Cuvvdk68hSQnShaj3dxKZNoNr+dKeU5m4ziWnFHQNYO/IEdLgR8q6DmPErailK9CioE90khQMwYieotWulEXufKRN1NMWxDaY5lSWrtkpS5yWRBsOvST8t5qtluZsuJUjEBDcAhCjIJVpMBSgeoG9r7iwqJ3JStvW2pQEWSsKMX2EcgL1UyTDj+KbacUFAkhV9MSIBBUQJmO7N4IodJO9S/F1GPT4m3ltKDqSGHG1CApUH4Y+IXkxc2HWbVEwlTjzbaCkkGDAmTzuFK68oHhXVcu4fwjQGnDNawLkgG/mqk7Ns0xeKfLDGnDAToG2qLE6gkn0EUfYYjmolv8ml7Jf2jajIGYEtj51lJJybPP/yEf/sH/wDmspvYPrOX8Q3rAHGWcnsgEK7pABuO9MWkcqT2n5MmUoSkxeCTFz6mfOgS192CbdKmaxIWAlViOnPz9qZ2EVaQQ0yvq8Rj5lHFDaWwkqgm2pU90ctpJHpNPWW5sgtgnSR+Lmeukjz5+Nq480+G0RAOokDrA/vRvLcz0gBKlDbTpE7C/wA58q5ufpR8yidBM2oU0csyyZt9zvOq0aZEJBVcQZN7RzNURi8PgQUpeU6QJS3aJ6mB9aqjiQlKEFRJueQtyBMm+3O3nVzt2nAGsUgnpYEgRYpUDqA9xSV1KNLDaNoHzmmW8bKWnQ62j/VpkDxI3O9R4XHMunXiAAkfAltATq3Em5Vy6xWY3hNqSphRULjSvxB25mLWPStcFwi460Q0/wDzk7NLTpkdAZvz99qejY8hpWi8ydtLQRjyTFYZTiUFkoSowlR8ib9NutKX2uZMcLiG3kA9msEA8gR9N/lQvLRiWXNWhYWhRiQoyQYIFjPOm7MM8Zx+B7J2QoR5hQ8/anq4wEFhY9ZEcWTIvO8hw3AeExmAQ6wpScQG5+KUrO8FJmOYtV37MOLXG2jhsRqWUq7pJ+FsJIIvyBTb/VXO04LFtjs2nSWlbEGBBM+lHeHmxg9Wo6lrgEztvH7/AEp3UZtOM6TZ8onBgLP4hOw47GtqRYbiR6+VDMPmKA2ALJiw/wA0hK4qH/TBnlM2FXU4tRb1cgK5utybYVKziCigZtxa02+kFVlJIv1BNx+fpSNgsUFvqbQf5SASD5QN+k1c4mzZS0kI+EDSTzP4o+lB8lUEhWkfFF/D9mq8eMjGSf0mNkulHlCeQ4oq1qM6CrV7SB8jQHOcYrEP6U7A6Uj6mmjAiWzJ2mYpUYT2eICkwrvEwDcXvT+nrWxreT57IEaMmyBbOIZWDqUkyQbiwMD0pvzTPXcO4ld1WhSZ+h61VyYhZBJAnYzJB8fCts9yTEOFICCpJN1CCI9KlytryAt5RmIUtQLm3EasYIWNCBuZtNKmIAkgEkAm45jrXUf+Re2QlJUlkC9hqUfO4A59aX824IWw5pBQ6kiQsRpA2lV4TB6m9PRgBYjsOHGzbkXBWQ4x1oAtAQnaQTe5tAn50WxfGzy9PahpaBAUAkCd7G5taf3e7w9l6UAFwgJJUqAkaBEgo1KlW5ERPuRQrFqbL57JAiyTMaAUmZ1BR3UkGT1NYSp3MuXCNVBRtHzgXHsuO6mnClUHU2RMyQZCib89gPSKc8/y9GIaIJEiCN4kXEwQY5b7GuI4MKQtrslgLkAESADyMxJk+ForoOd8YhjDpkjt1EoCQe7qSYWT/TINtz4b0OPIRagXck6zpzjZcgNfxAPFOCQ8wW0MKQ82SUltoqbXbYLA2g/eiDSS5lKk6e0T8WyJhRI8pim8P5s4gYhodq1cgI7PkYMpifczRjhzNmMWvs8WwG3wIIUCkKjexuhQ3i9ufQiuZauqivi0KlRE5PB5JbMaJ0qMq17fKNqecv4eYT3kNI1ERq3897C/SKut8JMlUtOOhI/qBHpIJ/KhfEqXcMpCEuvdmogSjs5TJiT3ZA8QPWl62b6RFKOJtxRiUYVCUqBK1qFgLAbmeW3I0GcyAOrLjP8AMCkhRKYnTNgRPxCOpmpeL3kowgDBV2kn41FSlaviVHNWn5Clbgl/EYNbb7jakhRUUa5T2g7ki/3d4O0madjQqNQM8v8AyHRXrCKOI+xWEIdccggaYJIMxEEiTa4j1p+4typeKwAUEqbeQnWgg6VAxcGDsehrZ3KcM+pGNZQBrHeI7qknmoRIDg2MiguJzNIKkpD5WqACvtLgKhcjUATsBp3JEE0WutxGJ0wyceXM5eWcZ/8AOT46z+le10IYIiwZegbbD6qryvd9vQfaV/A4fU/cTkOY4YJ3sTb0oSTBtXRMVwbi1XLBWki2gpcI8AG1E/KlnNcgxDZlbDiBa5aUgbRfugbCrFNTkE3KGFxtweY5GiDOLO4UUk2ttHh0pfIjY1ZwmIA3JoXxA7iNx5d6MacLjFpWkhIKlCATcp8b0zYfFqSiEqSsnTrvc7ERbbz3pFwbi1KASJMWE26imvKcBpjeSJUrx51zepxipamSoRQ478au6onZO0XMG2/jXiszW0iZVI56jfzNS4jV3SkAo5zv41XxTepJm9RdoXvHfEtLQztRbtGomVKB7xtYT0pXzUK7QrBVe9/H9mp2WAnnAH61HmWMQnV94o0mNt4j61RiBVqXcQncVZm2DxK0Nm8pAJg2i8zUP8f2gc0nvJQSDHQcqqvYjUwpz8RQnyMq1R4QB71Vyd7+ckdQR8jVYxWCTyJI+bellViygehB6866U0/qagXkW9a5w+3oWpPQkfpTRws/3FDofyr3UpqAaKQ1tKbOHMKSr4h+z+tQOM9mmwo1mLMwpJhQ5daruJKkzB/Q0Csb9prVzBLGNKVQNlWP60BcQtKu98W/n40aebWpYCEKUf6QT9OVM2QYRggF9KXVC4QlOqPEkwPSao7gxb+sX2mzceUXOFk4x13/ANM2twzdKRDfqTCU+ciu45Rl2K0AOJCCBcagr2Iqnk3ErIVpV/LAjSCIEeYsIpxezJAbUpJSVR3QDJJi0DrS2KZTq4nmx5MXhInKeLn32nILyiOaUoKUp81Tf92pVczZbqiNekFQOkfDI2MbT410HMuInVSkOJckDuBOkLmJE3KhcjYbVzBWF0qJIjytzjakgDfedjEMgQBVF/n0hbD4p4NKdhSgVEaQYHMFR572rTLswhR7XD6gfEwPHSFRT5wxlTacOh9xR0m8Lnfa0WNxbraiTWPZUpMMoAncATHjynwqe7BsfvIMuXMxIJqLvC6GMTiQh1CdISSEjugkRO3hJ9KbM64EweISkKSUAWBSqD7nf1qyxliVOa0stpEXUBCiT008otRDEOBA2mPMj5UWNCm4H6+cn1OVCMxM51iOA8TgwVsY5SUbfCZ8JKVCtW8pdDZV2alLHe17q1EQe8JsZM8r+3RmTKdUafDmKGPtOuEpSrWmRMECIN5CbkxHKnO2XIKP5+fSYuFCear8/N4tYXE4hkaljQBurUCP/Ekn2qjnnFCnglBkgqjUABNjJjwtTY64yClCngBJAASqJ5jUpRM+FqHZt9nIxEKZf0iZiARB6bGfOaX0/ShT/FzzroIo7e4i7k+AbxoB7Q9oidIPQ/eFoJ8OXjvUee8NYtaQAVOqRtqkH09BRdn7KFtmQ8SRstCihU+s/s1XxOPxeGU6wtCgr7jpOlBOkwpxXIWm3QCwNV5EcEaRY/aDiy6WsGAsp4kxmD1IXrbn4goAjoCQrfzBHnV9fEbgRqUQ6tQ0hcaVIAk2iwsRaeVMXAr5xupOKZQXUpSrVpuUzHem+4BHIztam9eVM6dHZpSAZ7oAI9qUdXlLx1WMHxLvOYDGrN+2aE3jtdp5fEPpWU8q4JwZJOhV/GsoLb0/3KPjMHqft/7Pnn+OWn4FqT/pUR9DV7C8W41v4MS6PNZV/wDaaEun9ioj+5roCcggGMGJ4seeEPoZf8XGkk/9wg/OhuIew698KhB6tLWPkoqFUfM1hNbZmaRLeXvIZWFI12OyoNudxF6eMFjAoJKCDq5H865yVVs2+pPwkjyNKyYde8INQqPmNzhKSQCFFKSSJsY5T1pcxPEbyiYVANgABt7UE1HeTWA/v/FCnTqvO8I5CYRRmCjqSoyFAj15fT51uk6wCb6m1I9Ud4fIIoalVFcA2SFJi4KXUjmRsoD0PyomUKNp4MTzPEuxgyOr3tCZqrlaodR5/kassMhTbjQupKtYHWLGPSqDdiDzBolAIYQTyIYzPDhSyqYJjyq3lbugaRuaI4HhXF4j4GlBJ+8uEj/yufQU8cOcBJYAU4QtfU3A8hHzqVsg06eY4gcxcyjIHX1hShpQOfXwA3NdLyzLEoRpKQoAWBAt5UlZ5xAUuLw+GISluApSB3yTvBVOkDaRexvRHLsDmOHHcU2+3vLhUFAbnvXJtztWLjYi2oSd2F0IVzV0KQ42lOndJBtNuXhXKXsueYcKkyIPiPeK65wvmwxwdlBSprTIMEd6diPI2qu9iIC9QnQY0gXA6xz86V2smM+tyrF1K1URm8YFtAuIcU6DAKEqPObHbYcwedG8mwTzzR7JK5jUQCUoM/ECCQNqIZbnKniUJbWlI+8qL+U7j6VcyTNzh3yhU6VXHKx3jyrQpLAE1Gv1lL4VizlWMYddLOIYLSwJkBTagAd95I2vcVVzvKUtlLbLnaEqlI3UdUySE7kAGT0pt4ixGh0AquQS2YkFFpAgGLWNCcoy9QWt8NFEuJJUtJSCjSAYPLvCeV/Kjel2MDH1TA6xDOLyYussttANlpIjVIJhOm/qdiKEYDIOxeR2zai5rKirWrTpACUjTZJE3m+1NWHZKlg606SAJFyR0TaNovQr7R2n2tL6VAIjQrqL2NKUuFNRIOthq84yqxo0xIrwZgdJkCBF97frauK5tj3yPjXMdYpbXxFikyntlj1+h5U/FjyPuKEU+lNjO9J4uZWSk2SDoJNkhXTwNB8dk74WXsG8rSoytAXBvzBPdUI67da4g1mTqVqWlxQUbqJVOrz5H1pp4e46eYIgiOhEpJ8pB9jT8mFxvzDwZFvbY+/BnRsDkeIJUCCDcd7RC0qG6u93iDvfyorgMmfQUEOJZ/Egr1exMkX8TSqv7QVPtKSEgKjeTAJm8xa8b0UfebT2LyVLWkwV6FEydPwqTJ+8bwLW5GpxXEsbuOLNfv8AzH5vF9mn+atPvel3O+I8IAoKBK9OpBUkkG8WMUMxeNTjW1dg0rWg6b2E9FBYgiguI4ffcGIdc1EJToTI1HVa4CZsn+md/A0w5L2ko6YBSzGj6Qrk/Fl9RZbB21JsqPMb+1MDuZFxwELMBPwxebRMjp71y/KnVoKQGySRISqQD5WMiuj5OC4UO9ipuQAZsIHSYJoQxEU6A8S1/wATV0NZU68QmT/Lc36CvazVB7Zny0V/v/FazWJSa2CashTUe1ak1uofv/Fakfv/ABWz01rUmvVH9/4rQmiEwz0n9/4rya8r0VsySJNMHDxcJCAiZukm0c9zyNT5FkaNHaPW27sTZQkc4gi8075TlDChoaIkjeLD9yRB5Vzup6lfkAuV4cW2omUMNwIt1SXAtKDMnTeRz9YpzyPgvDtL7XQFOfiVePIbT40Xaw5YQABISNx0FRNZ2i6r6RA2JufLlS9dbMYshm3Ah7Dsx0qRbOsWkTzj9RUeEzZlQtf2/WranCod0pIHLb58vam6QR6xFkGIWYfZs3iHFOFa23Oa2z8XmI35Wrxn7M3U90455TX4Yj3vFP6QSkEGPD61MHUkQFT9adi8KAXFuba6g3B5ejCNBDaR0JAufPruasYTDIUdUJJIgkEg+RHMVdSgf5rUoSgEge1HW+o8Qb2oQAjCNt9qkBIAJMWm+0DpQPG4JLoCUyXJAQY5+nLrQLiDPofUp9LiEzCVX0FMmLp3PWatZdnjYdaWhxK1TZO5M2tF5iuezCwfKXrjNe8ZneDy6lAcdUCgyQk909Rcc/pNS5wsYFtSyuUfgOx2+fKmRD0pCo3ExzpN+0LDpdDPaGEBRKkqUE6oEhIJtJNvKaoz41KgrzFdIS2QK3EE5RxcrEOLC9SEBIKUNkJkGZkkgnltV7LFt4txYeWrs1XaIWoIIgRsQNU6pm80FxeHaW3LQaZcIOkOgDupAiCm1rwtM/pXBx8dojs0pCSoISgQdM6raBKpvyJmhAqhOm+JWB0eGVM44SeVilBKlKQk6krc2sLIncgmRIFEMJlWFdHZYnClKuShKT/tUnf9zVN/M1KWheJ7N+e7oALTqD/SCQBcwSbW3tTVlmaMtAIUrWoE2WtB0nkJUQq3iPU0xW35k/UYTp3E5RnXAyk4l1lhUwntGkqN1p+8kE7rB9xz62GPsxxvYNvBuSoT2f3xe0z4Xrpr5wnaa3nW+0JBSNQ7t57sGee9HsvzYGyDII7quR8uRpxzGgDOe2L0E+f0Pu4RwpUFNuJspKhB8QQdwR6EUx5CF41wNIauLqLcixtG+kA8xYGKL8RYxOKxQDyQkJVCCEpCtouoi432nlQl/JuzcUGklfPuOaVJm5lJIm3va94pDBMnnRmY0yYW1KTOpI4dbW2G3pAAEpQrSkkczzHkDVzNMYGWpQQYgAfICa44MM4EyULQDupxXU2IBV6XHtRpnFJRCWl98QI0/ESJiBaN7n32oSi4xsd4/U+Q73UcGeKiCO0ZJIEym/sR+VMGR5ynEgw2tEfjSRPlIFBU45pmA4tCVKAOlRSDHpE0Lxn2gIZUQhtCo/q+fj7UxH2uLOPWaWdF0iva5kOO3jcNt3v8B5/7qyt+IWF8FknBk7fsCt4NZWU4zRPCm1RqV4VlZWieM0UKiNqyspggGbMtFagkbkxRTKCht5PaGUTJj9zXtZS8m50+0ZjFbw9i8cpDhDSu6Bbn3VHYTMWjyvTLgcSlxSezWoFIAcXAjYQIAueprKyuZnUBNUsQ71LZzvQ6UqUXdJIGo6RI2sCRFvlPOpG89ASJ0yR3TO1+s7iTvtXlZSXwK1XKsewk2Hw2okgKGrnJAPqNyDTBlGMLUhIcMEd5UwbePKeZNZWVNizMp28ovMgbmWs6YfcSXWnlDkW7GfETz/SlXC8SPsqUFuBUcynSeu07VlZXRU2Rcnw4w1g+UJYTjpzu69CwraDJ9vyMGj+A40ZV3TIUfuqJB9NQ+lZWU02FsQcmBLqHcO+0tNpg/dMfnao0NMtqKylKSP6RPuBWVlKOQ6NUmCeKrhFOLQRIUCKpZ7lacUyUKE7EEbggyCJtXlZVONzlOk+kUw7RDLyDFXM3W2FBGIaLYNg8Up0WI+IpJKeW9qxWOY0hRfRokgKSsCIA2ve8W8RWVlBq3I9J18GPuY1cnmA8SrDYgkJU84rWLtqGoHkYUNJEief6Dsdl7Q7jgcQpRA1LAbgRuRJQRPSN7VlZXgAwsw2Yo+gGA81yVDLiOzeJSo2OhSSBaSFfCq5A7trinHIWMY0xpShOknuhR1Eeh2ve1ZWVN1LEGpj5CUF7yyjIlvPTiQ0lJuoIKtRMbwDAPj5VPjuHsK1JS084qB3gpRPQDeOVeVlBrINSOr3lVOU4dpgYjEN2mAgrny39/eiuX5jhX2CGmw3BiEgHnEyP1rKymhtKX+cTzIGF+8D4jhtovKceeOm2k6u8QAABHSpBgsCDpDSHVTYm/wC/WsrKRkztVRyYhWq5bOOAsGrDxH61lZWVz7PrK+2s/9k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2" name="Picture 4" descr="http://upload.wikimedia.org/wikipedia/commons/d/d3/Supreme_pizz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4907" y="4373238"/>
            <a:ext cx="3041175" cy="2037588"/>
          </a:xfrm>
          <a:prstGeom prst="rect">
            <a:avLst/>
          </a:prstGeom>
          <a:noFill/>
        </p:spPr>
      </p:pic>
      <p:pic>
        <p:nvPicPr>
          <p:cNvPr id="2054" name="Picture 6" descr="http://www.weightlossmethods.net/wp-content/uploads/2013/04/pasta-die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264204" y="4408639"/>
            <a:ext cx="3426334" cy="2287077"/>
          </a:xfrm>
          <a:prstGeom prst="rect">
            <a:avLst/>
          </a:prstGeom>
          <a:noFill/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70E2FFD-675F-4406-8BB6-C5B9C1C16FF1}"/>
              </a:ext>
            </a:extLst>
          </p:cNvPr>
          <p:cNvSpPr/>
          <p:nvPr/>
        </p:nvSpPr>
        <p:spPr>
          <a:xfrm>
            <a:off x="4791260" y="4950371"/>
            <a:ext cx="1114096" cy="57806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</a:rPr>
              <a:t>v.s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ABB3B0-0A48-41CA-8BA4-661F34F2F7DF}"/>
              </a:ext>
            </a:extLst>
          </p:cNvPr>
          <p:cNvSpPr/>
          <p:nvPr/>
        </p:nvSpPr>
        <p:spPr>
          <a:xfrm>
            <a:off x="3289737" y="849068"/>
            <a:ext cx="8124497" cy="57806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Subject  +  Would    Rather  +  Base Verb</a:t>
            </a: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AD6FF86B-F65F-4A65-AF6E-34B28A1D7FD7}"/>
              </a:ext>
            </a:extLst>
          </p:cNvPr>
          <p:cNvSpPr/>
          <p:nvPr/>
        </p:nvSpPr>
        <p:spPr>
          <a:xfrm rot="10800000">
            <a:off x="6264204" y="1427137"/>
            <a:ext cx="265386" cy="25773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80C713-479D-4EB2-9A5E-78FBA5DF5280}"/>
              </a:ext>
            </a:extLst>
          </p:cNvPr>
          <p:cNvSpPr/>
          <p:nvPr/>
        </p:nvSpPr>
        <p:spPr>
          <a:xfrm>
            <a:off x="3289736" y="2313598"/>
            <a:ext cx="8124497" cy="57806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7030A0"/>
                </a:solidFill>
              </a:rPr>
              <a:t>Would  Rather  +  Subject  +  Base Verb?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79F03AB1-AE02-4B5D-9B57-F589F2973058}"/>
              </a:ext>
            </a:extLst>
          </p:cNvPr>
          <p:cNvSpPr/>
          <p:nvPr/>
        </p:nvSpPr>
        <p:spPr>
          <a:xfrm rot="20756999">
            <a:off x="2948263" y="2734194"/>
            <a:ext cx="816800" cy="1785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  <p:bldP spid="10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941FC-44D9-4C40-8CB0-903B66997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Would rather …than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B11601-D0C8-41A7-BC4B-FA36F7A540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He would rather wear T-shirts than shirts.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She would rather have studied online than offline. 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E3AF8265-499E-4436-812E-ADC75D645C8C}"/>
              </a:ext>
            </a:extLst>
          </p:cNvPr>
          <p:cNvSpPr/>
          <p:nvPr/>
        </p:nvSpPr>
        <p:spPr>
          <a:xfrm>
            <a:off x="6390290" y="1166648"/>
            <a:ext cx="767255" cy="36786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792C17-31EE-471F-82A9-7318D69C0E70}"/>
              </a:ext>
            </a:extLst>
          </p:cNvPr>
          <p:cNvSpPr/>
          <p:nvPr/>
        </p:nvSpPr>
        <p:spPr>
          <a:xfrm>
            <a:off x="7315200" y="882873"/>
            <a:ext cx="3993931" cy="83031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show </a:t>
            </a:r>
            <a:r>
              <a:rPr lang="en-US" sz="3200" b="1" dirty="0">
                <a:solidFill>
                  <a:srgbClr val="FF0000"/>
                </a:solidFill>
              </a:rPr>
              <a:t>PREFERENCE</a:t>
            </a:r>
          </a:p>
        </p:txBody>
      </p:sp>
    </p:spTree>
    <p:extLst>
      <p:ext uri="{BB962C8B-B14F-4D97-AF65-F5344CB8AC3E}">
        <p14:creationId xmlns:p14="http://schemas.microsoft.com/office/powerpoint/2010/main" val="1390077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9C0DB-99A7-4480-8984-FFA7E292F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31EA31-219B-4F51-8B0B-4B8DF5BE14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DC5CF7-B881-4BD4-95B3-E64855D29D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290" y="1937458"/>
            <a:ext cx="11603420" cy="410598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73C37B5-CB47-4EF4-AE37-3263D40364C8}"/>
              </a:ext>
            </a:extLst>
          </p:cNvPr>
          <p:cNvSpPr/>
          <p:nvPr/>
        </p:nvSpPr>
        <p:spPr>
          <a:xfrm>
            <a:off x="5298965" y="3381703"/>
            <a:ext cx="6682828" cy="48465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I’d rather eat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at home than in a restaurant.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2136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30CEB-7163-403E-AC2A-10693FAAA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-24383"/>
            <a:ext cx="9720072" cy="1499616"/>
          </a:xfrm>
        </p:spPr>
        <p:txBody>
          <a:bodyPr>
            <a:normAutofit/>
          </a:bodyPr>
          <a:lstStyle/>
          <a:p>
            <a:r>
              <a:rPr lang="en-US" dirty="0"/>
              <a:t>Extra exercise</a:t>
            </a:r>
            <a:br>
              <a:rPr lang="en-US" dirty="0"/>
            </a:br>
            <a:r>
              <a:rPr lang="en-US" sz="1800" dirty="0">
                <a:solidFill>
                  <a:srgbClr val="444444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Rewrite sentences using</a:t>
            </a:r>
            <a:r>
              <a:rPr lang="en-US" sz="1800" b="1" dirty="0">
                <a:solidFill>
                  <a:srgbClr val="444444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would rather/ ‘d rather: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8B2A34-B0D5-49C6-A330-B119100708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983" y="1229712"/>
            <a:ext cx="10768479" cy="5108026"/>
          </a:xfrm>
        </p:spPr>
        <p:txBody>
          <a:bodyPr>
            <a:noAutofit/>
          </a:bodyPr>
          <a:lstStyle/>
          <a:p>
            <a:pPr marL="342900" lvl="0" indent="-342900" algn="just" fontAlgn="base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300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(drive motorbike/walk home) </a:t>
            </a:r>
            <a:endParaRPr lang="en-US" sz="3000" dirty="0">
              <a:solidFill>
                <a:srgbClr val="444444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3000" dirty="0" err="1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Mike’d</a:t>
            </a:r>
            <a:r>
              <a:rPr lang="en-US" sz="300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rather ……………………………………………………</a:t>
            </a:r>
            <a:endParaRPr lang="en-US" sz="3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 startAt="2"/>
              <a:tabLst>
                <a:tab pos="457200" algn="l"/>
              </a:tabLst>
            </a:pPr>
            <a:r>
              <a:rPr lang="en-US" sz="300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(leave now/wait a few minutes)</a:t>
            </a:r>
            <a:endParaRPr lang="en-US" sz="3000" dirty="0">
              <a:solidFill>
                <a:srgbClr val="444444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300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I’d rather …………………………………………………………</a:t>
            </a:r>
            <a:endParaRPr lang="en-US" sz="3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 startAt="3"/>
              <a:tabLst>
                <a:tab pos="457200" algn="l"/>
              </a:tabLst>
            </a:pPr>
            <a:r>
              <a:rPr lang="en-US" sz="300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(play tennis/go for a swim) </a:t>
            </a:r>
            <a:endParaRPr lang="en-US" sz="3000" dirty="0">
              <a:solidFill>
                <a:srgbClr val="444444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300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I’d rather …………………………………………………………</a:t>
            </a:r>
            <a:endParaRPr lang="en-US" sz="3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 startAt="4"/>
              <a:tabLst>
                <a:tab pos="457200" algn="l"/>
              </a:tabLst>
            </a:pPr>
            <a:r>
              <a:rPr lang="en-US" sz="300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(think about this problem for a while/appreciate now) </a:t>
            </a:r>
            <a:endParaRPr lang="en-US" sz="3000" dirty="0">
              <a:solidFill>
                <a:srgbClr val="444444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300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He’d rather ………………………………………………………</a:t>
            </a:r>
            <a:endParaRPr lang="en-US" sz="3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 startAt="5"/>
              <a:tabLst>
                <a:tab pos="457200" algn="l"/>
              </a:tabLst>
            </a:pPr>
            <a:r>
              <a:rPr lang="en-US" sz="300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(eat at home/go to a restaurant) </a:t>
            </a:r>
            <a:endParaRPr lang="en-US" sz="3000" dirty="0">
              <a:solidFill>
                <a:srgbClr val="444444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300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I’d rather……………………………………………………………</a:t>
            </a:r>
            <a:endParaRPr lang="en-US" sz="3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1047A2-F4B7-4743-80E8-97808951C1D7}"/>
              </a:ext>
            </a:extLst>
          </p:cNvPr>
          <p:cNvSpPr/>
          <p:nvPr/>
        </p:nvSpPr>
        <p:spPr>
          <a:xfrm>
            <a:off x="3417613" y="1742087"/>
            <a:ext cx="6682828" cy="484650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defRPr/>
            </a:pPr>
            <a:r>
              <a:rPr lang="en-US" sz="3200" dirty="0">
                <a:solidFill>
                  <a:srgbClr val="00B050"/>
                </a:solidFill>
              </a:rPr>
              <a:t>drive a motorbike than walk home.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w Cen MT" panose="020B0602020104020603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92BAD7-B46B-4DEA-8B87-57C919175A8D}"/>
              </a:ext>
            </a:extLst>
          </p:cNvPr>
          <p:cNvSpPr/>
          <p:nvPr/>
        </p:nvSpPr>
        <p:spPr>
          <a:xfrm>
            <a:off x="2542750" y="2803758"/>
            <a:ext cx="6682828" cy="484650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defRPr/>
            </a:pPr>
            <a:r>
              <a:rPr lang="en-US" sz="3200" dirty="0">
                <a:solidFill>
                  <a:srgbClr val="00B050"/>
                </a:solidFill>
              </a:rPr>
              <a:t>leave now than wait for more.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w Cen MT" panose="020B0602020104020603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93DDE8-6925-4CB6-88DB-A10DA9E7E260}"/>
              </a:ext>
            </a:extLst>
          </p:cNvPr>
          <p:cNvSpPr/>
          <p:nvPr/>
        </p:nvSpPr>
        <p:spPr>
          <a:xfrm>
            <a:off x="2560827" y="3889077"/>
            <a:ext cx="6682828" cy="484650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defRPr/>
            </a:pPr>
            <a:r>
              <a:rPr lang="en-US" sz="3200" dirty="0">
                <a:solidFill>
                  <a:srgbClr val="00B050"/>
                </a:solidFill>
              </a:rPr>
              <a:t>play tennis than go for a swim.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w Cen MT" panose="020B0602020104020603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1EC2C6-ADC8-4272-A4D5-7F7114615000}"/>
              </a:ext>
            </a:extLst>
          </p:cNvPr>
          <p:cNvSpPr/>
          <p:nvPr/>
        </p:nvSpPr>
        <p:spPr>
          <a:xfrm>
            <a:off x="2814707" y="4961258"/>
            <a:ext cx="8694122" cy="484650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defRPr/>
            </a:pPr>
            <a:r>
              <a:rPr lang="en-US" sz="3200" dirty="0">
                <a:solidFill>
                  <a:srgbClr val="00B050"/>
                </a:solidFill>
              </a:rPr>
              <a:t>think about this problem for a while than appreciate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w Cen MT" panose="020B0602020104020603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55B325-99EB-40D5-9DC5-CD8CCF575EF5}"/>
              </a:ext>
            </a:extLst>
          </p:cNvPr>
          <p:cNvSpPr/>
          <p:nvPr/>
        </p:nvSpPr>
        <p:spPr>
          <a:xfrm>
            <a:off x="10201795" y="5407173"/>
            <a:ext cx="2226443" cy="484650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defRPr/>
            </a:pPr>
            <a:r>
              <a:rPr lang="en-US" sz="3200" dirty="0">
                <a:solidFill>
                  <a:srgbClr val="00B050"/>
                </a:solidFill>
              </a:rPr>
              <a:t>it now.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w Cen MT" panose="020B0602020104020603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D223F79-2D23-4608-B5E4-F2D402801376}"/>
              </a:ext>
            </a:extLst>
          </p:cNvPr>
          <p:cNvSpPr/>
          <p:nvPr/>
        </p:nvSpPr>
        <p:spPr>
          <a:xfrm>
            <a:off x="2560827" y="6022929"/>
            <a:ext cx="6682828" cy="484650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defRPr/>
            </a:pPr>
            <a:r>
              <a:rPr lang="en-US" sz="3200" dirty="0">
                <a:solidFill>
                  <a:srgbClr val="00B050"/>
                </a:solidFill>
              </a:rPr>
              <a:t>eat at home than go to a restaurant.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w Cen MT" panose="020B0602020104020603"/>
            </a:endParaRPr>
          </a:p>
        </p:txBody>
      </p:sp>
    </p:spTree>
    <p:extLst>
      <p:ext uri="{BB962C8B-B14F-4D97-AF65-F5344CB8AC3E}">
        <p14:creationId xmlns:p14="http://schemas.microsoft.com/office/powerpoint/2010/main" val="2896230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7E887-F17E-4D6D-9793-C2D3BE1CD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323929"/>
            <a:ext cx="9720072" cy="1499616"/>
          </a:xfrm>
        </p:spPr>
        <p:txBody>
          <a:bodyPr/>
          <a:lstStyle/>
          <a:p>
            <a:r>
              <a:rPr lang="en-US" dirty="0"/>
              <a:t>CHOOSE A CORRECT OPTION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FEBE36-4CC1-4178-9CEA-994C660092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963" y="1823545"/>
            <a:ext cx="9720073" cy="4023360"/>
          </a:xfrm>
        </p:spPr>
        <p:txBody>
          <a:bodyPr>
            <a:noAutofit/>
          </a:bodyPr>
          <a:lstStyle/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452438" algn="l"/>
              </a:tabLst>
            </a:pPr>
            <a:r>
              <a:rPr lang="en-US" sz="240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	I would rather . . . at home tonight.</a:t>
            </a: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1344613" algn="l"/>
              </a:tabLst>
            </a:pPr>
            <a:r>
              <a:rPr lang="en-US" sz="240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A.	stay		B. stayed 		C. had stayed</a:t>
            </a: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452438" algn="l"/>
              </a:tabLst>
            </a:pPr>
            <a:r>
              <a:rPr lang="en-US" sz="240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en-US" sz="2400" dirty="0" err="1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Chris’d</a:t>
            </a:r>
            <a:r>
              <a:rPr lang="en-US" sz="240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rather . . . to the cinema this evening.</a:t>
            </a: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1344613" algn="l"/>
              </a:tabLst>
            </a:pPr>
            <a:r>
              <a:rPr lang="en-US" sz="240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4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	go 	</a:t>
            </a:r>
            <a:r>
              <a:rPr lang="en-US" sz="240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B. went 		C. had gone</a:t>
            </a: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452438" algn="l"/>
              </a:tabLst>
            </a:pPr>
            <a:r>
              <a:rPr lang="en-US" sz="240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	I’d rather come with you . . . here alone.</a:t>
            </a: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1344613" algn="l"/>
              </a:tabLst>
            </a:pPr>
            <a:r>
              <a:rPr lang="en-US" sz="240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A.	than staying	B. than stay	 	C. to stay</a:t>
            </a:r>
          </a:p>
          <a:p>
            <a:pPr marL="0" lvl="0" indent="0" defTabSz="452438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	I’d rather go in July . . . in June.</a:t>
            </a: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1250950" algn="l"/>
              </a:tabLst>
            </a:pPr>
            <a:r>
              <a:rPr lang="en-US" sz="240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A.	to			B. that 			C. than </a:t>
            </a: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452438" algn="l"/>
              </a:tabLst>
            </a:pPr>
            <a:r>
              <a:rPr lang="en-US" sz="240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	I would rather . . . her go for a walk than stay at home.</a:t>
            </a: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1250950" algn="l"/>
              </a:tabLst>
            </a:pPr>
            <a:r>
              <a:rPr lang="en-US" sz="240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A.	has invited 		B. invite 		C. invites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4E0EF23-9725-4A5C-BB41-96A6DC22F3AF}"/>
              </a:ext>
            </a:extLst>
          </p:cNvPr>
          <p:cNvSpPr/>
          <p:nvPr/>
        </p:nvSpPr>
        <p:spPr>
          <a:xfrm>
            <a:off x="2154621" y="2438400"/>
            <a:ext cx="315310" cy="294290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3319E96-85FC-4763-ACE2-085A1FB13C65}"/>
              </a:ext>
            </a:extLst>
          </p:cNvPr>
          <p:cNvSpPr/>
          <p:nvPr/>
        </p:nvSpPr>
        <p:spPr>
          <a:xfrm>
            <a:off x="2154621" y="3341239"/>
            <a:ext cx="315310" cy="294290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4A0DE5D-8CD2-4398-B422-A38ACA76BAB8}"/>
              </a:ext>
            </a:extLst>
          </p:cNvPr>
          <p:cNvSpPr/>
          <p:nvPr/>
        </p:nvSpPr>
        <p:spPr>
          <a:xfrm>
            <a:off x="4903076" y="4260894"/>
            <a:ext cx="315310" cy="294290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877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7E887-F17E-4D6D-9793-C2D3BE1CD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323929"/>
            <a:ext cx="9720072" cy="1499616"/>
          </a:xfrm>
        </p:spPr>
        <p:txBody>
          <a:bodyPr/>
          <a:lstStyle/>
          <a:p>
            <a:r>
              <a:rPr lang="en-US" dirty="0"/>
              <a:t>CHOOSE A CORRECT OPTION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FEBE36-4CC1-4178-9CEA-994C660092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963" y="1823545"/>
            <a:ext cx="9720073" cy="4023360"/>
          </a:xfrm>
        </p:spPr>
        <p:txBody>
          <a:bodyPr>
            <a:noAutofit/>
          </a:bodyPr>
          <a:lstStyle/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452438" algn="l"/>
              </a:tabLst>
            </a:pPr>
            <a:r>
              <a:rPr lang="en-US" sz="240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	I would rather . . . at home tonight.</a:t>
            </a: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1344613" algn="l"/>
              </a:tabLst>
            </a:pPr>
            <a:r>
              <a:rPr lang="en-US" sz="240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A.	stay		B. stayed 		C. had stayed</a:t>
            </a: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452438" algn="l"/>
              </a:tabLst>
            </a:pPr>
            <a:r>
              <a:rPr lang="en-US" sz="240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en-US" sz="2400" dirty="0" err="1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Chris’d</a:t>
            </a:r>
            <a:r>
              <a:rPr lang="en-US" sz="240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rather . . . to the cinema this evening.</a:t>
            </a: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1344613" algn="l"/>
              </a:tabLst>
            </a:pPr>
            <a:r>
              <a:rPr lang="en-US" sz="240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24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	go 	</a:t>
            </a:r>
            <a:r>
              <a:rPr lang="en-US" sz="240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B. went 		C. had gone</a:t>
            </a: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452438" algn="l"/>
              </a:tabLst>
            </a:pPr>
            <a:r>
              <a:rPr lang="en-US" sz="240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	I’d rather come with you . . . here alone.</a:t>
            </a: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1344613" algn="l"/>
              </a:tabLst>
            </a:pPr>
            <a:r>
              <a:rPr lang="en-US" sz="240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A.	than staying	B. than stay	 	C. to stay</a:t>
            </a:r>
          </a:p>
          <a:p>
            <a:pPr marL="0" lvl="0" indent="0" defTabSz="452438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	I’d rather go in July . . . in June.</a:t>
            </a: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1250950" algn="l"/>
              </a:tabLst>
            </a:pPr>
            <a:r>
              <a:rPr lang="en-US" sz="240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A.	to			B. that 			C. than </a:t>
            </a: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452438" algn="l"/>
              </a:tabLst>
            </a:pPr>
            <a:r>
              <a:rPr lang="en-US" sz="240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	I would rather . . . her go for a walk than stay at home.</a:t>
            </a:r>
          </a:p>
          <a:p>
            <a:pPr marL="0" lvl="0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1250950" algn="l"/>
              </a:tabLst>
            </a:pPr>
            <a:r>
              <a:rPr lang="en-US" sz="240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A.	has invited 		B. invite 		C. invites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4E0EF23-9725-4A5C-BB41-96A6DC22F3AF}"/>
              </a:ext>
            </a:extLst>
          </p:cNvPr>
          <p:cNvSpPr/>
          <p:nvPr/>
        </p:nvSpPr>
        <p:spPr>
          <a:xfrm>
            <a:off x="2154621" y="2438400"/>
            <a:ext cx="315310" cy="294290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3319E96-85FC-4763-ACE2-085A1FB13C65}"/>
              </a:ext>
            </a:extLst>
          </p:cNvPr>
          <p:cNvSpPr/>
          <p:nvPr/>
        </p:nvSpPr>
        <p:spPr>
          <a:xfrm>
            <a:off x="2154621" y="3341239"/>
            <a:ext cx="315310" cy="294290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4A0DE5D-8CD2-4398-B422-A38ACA76BAB8}"/>
              </a:ext>
            </a:extLst>
          </p:cNvPr>
          <p:cNvSpPr/>
          <p:nvPr/>
        </p:nvSpPr>
        <p:spPr>
          <a:xfrm>
            <a:off x="4903076" y="4260894"/>
            <a:ext cx="315310" cy="294290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DEAF876-10AC-434B-B64F-BD103F6A41E4}"/>
              </a:ext>
            </a:extLst>
          </p:cNvPr>
          <p:cNvSpPr/>
          <p:nvPr/>
        </p:nvSpPr>
        <p:spPr>
          <a:xfrm>
            <a:off x="7662042" y="5191060"/>
            <a:ext cx="315310" cy="294290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3E13E56-7468-4547-BC7C-EC56E47522E4}"/>
              </a:ext>
            </a:extLst>
          </p:cNvPr>
          <p:cNvSpPr/>
          <p:nvPr/>
        </p:nvSpPr>
        <p:spPr>
          <a:xfrm>
            <a:off x="4871546" y="6103880"/>
            <a:ext cx="315310" cy="294290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664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41E24-40CE-415A-9409-9385D9C17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2B323-4224-419A-A856-30CFB8F035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756F19-439F-4755-ACBD-4D4937C250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791" y="1745659"/>
            <a:ext cx="10621857" cy="3915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7071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226</TotalTime>
  <Words>602</Words>
  <Application>Microsoft Office PowerPoint</Application>
  <PresentationFormat>Widescreen</PresentationFormat>
  <Paragraphs>74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HelveticaLTStd-Bold</vt:lpstr>
      <vt:lpstr>HelveticaLTStd-Roman</vt:lpstr>
      <vt:lpstr>Open Sans</vt:lpstr>
      <vt:lpstr>Times New Roman</vt:lpstr>
      <vt:lpstr>Tw Cen MT</vt:lpstr>
      <vt:lpstr>Tw Cen MT Condensed</vt:lpstr>
      <vt:lpstr>Wingdings</vt:lpstr>
      <vt:lpstr>Wingdings 3</vt:lpstr>
      <vt:lpstr>Integral</vt:lpstr>
      <vt:lpstr>Language expansion  &amp; grammar </vt:lpstr>
      <vt:lpstr>Warm-up</vt:lpstr>
      <vt:lpstr>Warm-up</vt:lpstr>
      <vt:lpstr>Warm-up</vt:lpstr>
      <vt:lpstr>Warm-up</vt:lpstr>
      <vt:lpstr>Warm-up</vt:lpstr>
      <vt:lpstr>Warm-up</vt:lpstr>
      <vt:lpstr>Warm-up</vt:lpstr>
      <vt:lpstr>Warm-up</vt:lpstr>
      <vt:lpstr>Warm-up</vt:lpstr>
      <vt:lpstr>Warm-up</vt:lpstr>
      <vt:lpstr>PowerPoint Presentation</vt:lpstr>
      <vt:lpstr>Language Expansion:  Expressions for Celebrations </vt:lpstr>
      <vt:lpstr>PowerPoint Presentation</vt:lpstr>
      <vt:lpstr>PowerPoint Presentation</vt:lpstr>
      <vt:lpstr>Use</vt:lpstr>
      <vt:lpstr>Would rather …than </vt:lpstr>
      <vt:lpstr>practice</vt:lpstr>
      <vt:lpstr>Extra exercise Rewrite sentences using would rather/ ‘d rather:</vt:lpstr>
      <vt:lpstr>CHOOSE A CORRECT OPTION</vt:lpstr>
      <vt:lpstr>CHOOSE A CORRECT OPTION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Language expansion expressions for celebrations</dc:title>
  <dc:creator>Lương Thị Minh Phương</dc:creator>
  <cp:lastModifiedBy>Lương Thị Minh Phương</cp:lastModifiedBy>
  <cp:revision>22</cp:revision>
  <dcterms:created xsi:type="dcterms:W3CDTF">2023-08-14T04:02:40Z</dcterms:created>
  <dcterms:modified xsi:type="dcterms:W3CDTF">2023-08-14T08:09:57Z</dcterms:modified>
</cp:coreProperties>
</file>