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2" r:id="rId4"/>
    <p:sldId id="257" r:id="rId5"/>
    <p:sldId id="258" r:id="rId6"/>
    <p:sldId id="263" r:id="rId7"/>
    <p:sldId id="25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D9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05444934-4742-45E7-975B-9FD36C1BDD00}"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088140-5E6E-4483-B775-F64714965237}"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299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444934-4742-45E7-975B-9FD36C1BDD00}"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088140-5E6E-4483-B775-F64714965237}" type="slidenum">
              <a:rPr lang="en-US" smtClean="0"/>
              <a:t>‹#›</a:t>
            </a:fld>
            <a:endParaRPr lang="en-US"/>
          </a:p>
        </p:txBody>
      </p:sp>
    </p:spTree>
    <p:extLst>
      <p:ext uri="{BB962C8B-B14F-4D97-AF65-F5344CB8AC3E}">
        <p14:creationId xmlns:p14="http://schemas.microsoft.com/office/powerpoint/2010/main" val="1799269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444934-4742-45E7-975B-9FD36C1BDD00}"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088140-5E6E-4483-B775-F64714965237}"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2424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444934-4742-45E7-975B-9FD36C1BDD00}"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088140-5E6E-4483-B775-F64714965237}" type="slidenum">
              <a:rPr lang="en-US" smtClean="0"/>
              <a:t>‹#›</a:t>
            </a:fld>
            <a:endParaRPr lang="en-US"/>
          </a:p>
        </p:txBody>
      </p:sp>
    </p:spTree>
    <p:extLst>
      <p:ext uri="{BB962C8B-B14F-4D97-AF65-F5344CB8AC3E}">
        <p14:creationId xmlns:p14="http://schemas.microsoft.com/office/powerpoint/2010/main" val="3145666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444934-4742-45E7-975B-9FD36C1BDD00}" type="datetimeFigureOut">
              <a:rPr lang="en-US" smtClean="0"/>
              <a:t>8/14/2023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088140-5E6E-4483-B775-F64714965237}" type="slidenum">
              <a:rPr lang="en-US" smtClean="0"/>
              <a:t>‹#›</a:t>
            </a:fld>
            <a:endParaRPr lang="en-US"/>
          </a:p>
        </p:txBody>
      </p:sp>
    </p:spTree>
    <p:extLst>
      <p:ext uri="{BB962C8B-B14F-4D97-AF65-F5344CB8AC3E}">
        <p14:creationId xmlns:p14="http://schemas.microsoft.com/office/powerpoint/2010/main" val="3824558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444934-4742-45E7-975B-9FD36C1BDD00}" type="datetimeFigureOut">
              <a:rPr lang="en-US" smtClean="0"/>
              <a:t>8/14/2023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088140-5E6E-4483-B775-F64714965237}" type="slidenum">
              <a:rPr lang="en-US" smtClean="0"/>
              <a:t>‹#›</a:t>
            </a:fld>
            <a:endParaRPr lang="en-US"/>
          </a:p>
        </p:txBody>
      </p:sp>
    </p:spTree>
    <p:extLst>
      <p:ext uri="{BB962C8B-B14F-4D97-AF65-F5344CB8AC3E}">
        <p14:creationId xmlns:p14="http://schemas.microsoft.com/office/powerpoint/2010/main" val="4219393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444934-4742-45E7-975B-9FD36C1BDD00}" type="datetimeFigureOut">
              <a:rPr lang="en-US" smtClean="0"/>
              <a:t>8/14/2023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088140-5E6E-4483-B775-F64714965237}" type="slidenum">
              <a:rPr lang="en-US" smtClean="0"/>
              <a:t>‹#›</a:t>
            </a:fld>
            <a:endParaRPr lang="en-US"/>
          </a:p>
        </p:txBody>
      </p:sp>
    </p:spTree>
    <p:extLst>
      <p:ext uri="{BB962C8B-B14F-4D97-AF65-F5344CB8AC3E}">
        <p14:creationId xmlns:p14="http://schemas.microsoft.com/office/powerpoint/2010/main" val="3259432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444934-4742-45E7-975B-9FD36C1BDD00}"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088140-5E6E-4483-B775-F64714965237}" type="slidenum">
              <a:rPr lang="en-US" smtClean="0"/>
              <a:t>‹#›</a:t>
            </a:fld>
            <a:endParaRPr lang="en-US"/>
          </a:p>
        </p:txBody>
      </p:sp>
    </p:spTree>
    <p:extLst>
      <p:ext uri="{BB962C8B-B14F-4D97-AF65-F5344CB8AC3E}">
        <p14:creationId xmlns:p14="http://schemas.microsoft.com/office/powerpoint/2010/main" val="16405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444934-4742-45E7-975B-9FD36C1BDD00}"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088140-5E6E-4483-B775-F64714965237}"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5229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444934-4742-45E7-975B-9FD36C1BDD00}"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088140-5E6E-4483-B775-F64714965237}" type="slidenum">
              <a:rPr lang="en-US" smtClean="0"/>
              <a:t>‹#›</a:t>
            </a:fld>
            <a:endParaRPr lang="en-US"/>
          </a:p>
        </p:txBody>
      </p:sp>
    </p:spTree>
    <p:extLst>
      <p:ext uri="{BB962C8B-B14F-4D97-AF65-F5344CB8AC3E}">
        <p14:creationId xmlns:p14="http://schemas.microsoft.com/office/powerpoint/2010/main" val="340658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444934-4742-45E7-975B-9FD36C1BDD00}"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088140-5E6E-4483-B775-F64714965237}"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4727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444934-4742-45E7-975B-9FD36C1BDD00}" type="datetimeFigureOut">
              <a:rPr lang="en-US" smtClean="0"/>
              <a:t>8/14/2023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1088140-5E6E-4483-B775-F64714965237}"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612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4EC1-1090-47CB-B57E-8C0B0F9DCFF5}"/>
              </a:ext>
            </a:extLst>
          </p:cNvPr>
          <p:cNvSpPr>
            <a:spLocks noGrp="1"/>
          </p:cNvSpPr>
          <p:nvPr>
            <p:ph type="ctrTitle"/>
          </p:nvPr>
        </p:nvSpPr>
        <p:spPr/>
        <p:txBody>
          <a:bodyPr/>
          <a:lstStyle/>
          <a:p>
            <a:r>
              <a:rPr lang="en-US" dirty="0"/>
              <a:t>Writing </a:t>
            </a:r>
          </a:p>
        </p:txBody>
      </p:sp>
      <p:sp>
        <p:nvSpPr>
          <p:cNvPr id="3" name="Subtitle 2">
            <a:extLst>
              <a:ext uri="{FF2B5EF4-FFF2-40B4-BE49-F238E27FC236}">
                <a16:creationId xmlns:a16="http://schemas.microsoft.com/office/drawing/2014/main" id="{DF7EBF84-DDA4-4690-8389-76B22827ADA5}"/>
              </a:ext>
            </a:extLst>
          </p:cNvPr>
          <p:cNvSpPr>
            <a:spLocks noGrp="1"/>
          </p:cNvSpPr>
          <p:nvPr>
            <p:ph type="subTitle" idx="1"/>
          </p:nvPr>
        </p:nvSpPr>
        <p:spPr/>
        <p:txBody>
          <a:bodyPr/>
          <a:lstStyle/>
          <a:p>
            <a:r>
              <a:rPr lang="en-US" dirty="0"/>
              <a:t>UNIT 12 - CELEBRATIONS</a:t>
            </a:r>
          </a:p>
        </p:txBody>
      </p:sp>
    </p:spTree>
    <p:extLst>
      <p:ext uri="{BB962C8B-B14F-4D97-AF65-F5344CB8AC3E}">
        <p14:creationId xmlns:p14="http://schemas.microsoft.com/office/powerpoint/2010/main" val="2737520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539C81-806D-49E9-ACE6-9D7889A72503}"/>
              </a:ext>
            </a:extLst>
          </p:cNvPr>
          <p:cNvSpPr txBox="1">
            <a:spLocks noChangeArrowheads="1"/>
          </p:cNvSpPr>
          <p:nvPr/>
        </p:nvSpPr>
        <p:spPr bwMode="auto">
          <a:xfrm>
            <a:off x="1749426" y="620714"/>
            <a:ext cx="5715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200" dirty="0">
                <a:latin typeface="Arial Rounded MT Bold" panose="020F0704030504030204" pitchFamily="34" charset="0"/>
              </a:rPr>
              <a:t>WRITING A PARAGRAPH </a:t>
            </a:r>
            <a:endParaRPr lang="en-US" altLang="en-US" sz="3200" dirty="0">
              <a:latin typeface="Arial Rounded MT Bold" panose="020F0704030504030204" pitchFamily="34" charset="0"/>
            </a:endParaRPr>
          </a:p>
        </p:txBody>
      </p:sp>
      <p:sp>
        <p:nvSpPr>
          <p:cNvPr id="6" name="TextBox 5">
            <a:extLst>
              <a:ext uri="{FF2B5EF4-FFF2-40B4-BE49-F238E27FC236}">
                <a16:creationId xmlns:a16="http://schemas.microsoft.com/office/drawing/2014/main" id="{5B4AB9A8-E63A-49E5-B716-E362A6C3C17C}"/>
              </a:ext>
            </a:extLst>
          </p:cNvPr>
          <p:cNvSpPr txBox="1"/>
          <p:nvPr/>
        </p:nvSpPr>
        <p:spPr>
          <a:xfrm>
            <a:off x="2024063" y="2143126"/>
            <a:ext cx="4857750" cy="3662363"/>
          </a:xfrm>
          <a:prstGeom prst="rect">
            <a:avLst/>
          </a:prstGeom>
          <a:noFill/>
        </p:spPr>
        <p:txBody>
          <a:bodyPr>
            <a:spAutoFit/>
          </a:bodyPr>
          <a:lstStyle/>
          <a:p>
            <a:pPr>
              <a:defRPr/>
            </a:pPr>
            <a:endParaRPr lang="en-GB" sz="2800" dirty="0">
              <a:latin typeface="Comic Sans MS" pitchFamily="66" charset="0"/>
            </a:endParaRPr>
          </a:p>
          <a:p>
            <a:pPr>
              <a:defRPr/>
            </a:pPr>
            <a:r>
              <a:rPr lang="en-GB" sz="3200" dirty="0">
                <a:solidFill>
                  <a:srgbClr val="7030A0"/>
                </a:solidFill>
                <a:latin typeface="Berlin Sans FB" pitchFamily="34" charset="0"/>
              </a:rPr>
              <a:t>I enjoy going to college for so many reasons.</a:t>
            </a:r>
            <a:r>
              <a:rPr lang="en-GB" sz="2800" dirty="0">
                <a:solidFill>
                  <a:srgbClr val="7030A0"/>
                </a:solidFill>
                <a:latin typeface="Comic Sans MS" pitchFamily="66" charset="0"/>
              </a:rPr>
              <a:t> </a:t>
            </a:r>
            <a:r>
              <a:rPr lang="en-GB" sz="2800" dirty="0">
                <a:solidFill>
                  <a:srgbClr val="00B0F0"/>
                </a:solidFill>
                <a:latin typeface="Comic Sans MS" pitchFamily="66" charset="0"/>
              </a:rPr>
              <a:t>You get to meet new people and make friends. I find the subject I’m studying quite challenging, but interesting. </a:t>
            </a:r>
            <a:r>
              <a:rPr lang="en-GB" sz="2800" b="1" dirty="0">
                <a:solidFill>
                  <a:srgbClr val="FF33CC"/>
                </a:solidFill>
                <a:latin typeface="Comic Sans MS" pitchFamily="66" charset="0"/>
              </a:rPr>
              <a:t>I really enjoy it!</a:t>
            </a:r>
            <a:endParaRPr lang="en-US" sz="2800" b="1" dirty="0">
              <a:solidFill>
                <a:srgbClr val="FF33CC"/>
              </a:solidFill>
              <a:latin typeface="Comic Sans MS" pitchFamily="66" charset="0"/>
            </a:endParaRPr>
          </a:p>
        </p:txBody>
      </p:sp>
      <p:sp>
        <p:nvSpPr>
          <p:cNvPr id="7" name="Oval Callout 6">
            <a:extLst>
              <a:ext uri="{FF2B5EF4-FFF2-40B4-BE49-F238E27FC236}">
                <a16:creationId xmlns:a16="http://schemas.microsoft.com/office/drawing/2014/main" id="{C42FC23E-4680-4F23-B126-179F08A5DCEA}"/>
              </a:ext>
            </a:extLst>
          </p:cNvPr>
          <p:cNvSpPr/>
          <p:nvPr/>
        </p:nvSpPr>
        <p:spPr>
          <a:xfrm>
            <a:off x="4367213" y="1341439"/>
            <a:ext cx="3643312" cy="1000125"/>
          </a:xfrm>
          <a:prstGeom prst="wedgeEllipseCallout">
            <a:avLst>
              <a:gd name="adj1" fmla="val -19106"/>
              <a:gd name="adj2" fmla="val 78047"/>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400" b="1">
                <a:solidFill>
                  <a:srgbClr val="02303E"/>
                </a:solidFill>
              </a:rPr>
              <a:t>Topic sentence</a:t>
            </a:r>
            <a:endParaRPr lang="en-GB" altLang="en-US" sz="2400">
              <a:solidFill>
                <a:srgbClr val="FFFFFF"/>
              </a:solidFill>
              <a:latin typeface="Constantia" panose="02030602050306030303" pitchFamily="18" charset="0"/>
            </a:endParaRPr>
          </a:p>
        </p:txBody>
      </p:sp>
      <p:sp>
        <p:nvSpPr>
          <p:cNvPr id="24" name="TextBox 23">
            <a:extLst>
              <a:ext uri="{FF2B5EF4-FFF2-40B4-BE49-F238E27FC236}">
                <a16:creationId xmlns:a16="http://schemas.microsoft.com/office/drawing/2014/main" id="{568AB7CA-3BE3-448D-BBD9-CCB7C2CA31F3}"/>
              </a:ext>
            </a:extLst>
          </p:cNvPr>
          <p:cNvSpPr txBox="1">
            <a:spLocks noChangeArrowheads="1"/>
          </p:cNvSpPr>
          <p:nvPr/>
        </p:nvSpPr>
        <p:spPr bwMode="auto">
          <a:xfrm>
            <a:off x="7535863" y="5300663"/>
            <a:ext cx="22860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sz="2800" b="1">
              <a:solidFill>
                <a:srgbClr val="7030A0"/>
              </a:solidFill>
              <a:latin typeface="Comic Sans MS" panose="030F0702030302020204" pitchFamily="66" charset="0"/>
            </a:endParaRPr>
          </a:p>
          <a:p>
            <a:pPr eaLnBrk="1" hangingPunct="1"/>
            <a:endParaRPr lang="en-US" altLang="en-US">
              <a:latin typeface="Constantia" panose="02030602050306030303" pitchFamily="18" charset="0"/>
            </a:endParaRPr>
          </a:p>
        </p:txBody>
      </p:sp>
      <p:pic>
        <p:nvPicPr>
          <p:cNvPr id="8206" name="Picture 14">
            <a:extLst>
              <a:ext uri="{FF2B5EF4-FFF2-40B4-BE49-F238E27FC236}">
                <a16:creationId xmlns:a16="http://schemas.microsoft.com/office/drawing/2014/main" id="{40B6ED04-E85E-4B2E-ACA6-BD6765CB4F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1044191"/>
            <a:ext cx="1828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07" name="AutoShape 15">
            <a:extLst>
              <a:ext uri="{FF2B5EF4-FFF2-40B4-BE49-F238E27FC236}">
                <a16:creationId xmlns:a16="http://schemas.microsoft.com/office/drawing/2014/main" id="{23F4C8A0-2CAB-4D93-B7A7-997A5A1FE984}"/>
              </a:ext>
            </a:extLst>
          </p:cNvPr>
          <p:cNvSpPr>
            <a:spLocks noChangeArrowheads="1"/>
          </p:cNvSpPr>
          <p:nvPr/>
        </p:nvSpPr>
        <p:spPr bwMode="auto">
          <a:xfrm>
            <a:off x="6881813" y="3284538"/>
            <a:ext cx="2447925" cy="1079500"/>
          </a:xfrm>
          <a:prstGeom prst="wedgeRoundRectCallout">
            <a:avLst>
              <a:gd name="adj1" fmla="val -45199"/>
              <a:gd name="adj2" fmla="val 70000"/>
              <a:gd name="adj3" fmla="val 16667"/>
            </a:avLst>
          </a:prstGeom>
          <a:solidFill>
            <a:srgbClr val="6DD9FF"/>
          </a:solidFill>
          <a:ln w="9525">
            <a:solidFill>
              <a:schemeClr val="tx1"/>
            </a:solidFill>
            <a:miter lim="800000"/>
            <a:headEnd/>
            <a:tailEnd/>
          </a:ln>
          <a:effectLst/>
        </p:spPr>
        <p:txBody>
          <a:bodyPr/>
          <a:lstStyle/>
          <a:p>
            <a:pPr algn="ctr"/>
            <a:r>
              <a:rPr lang="en-GB" altLang="en-US" sz="2400" b="1" dirty="0">
                <a:solidFill>
                  <a:srgbClr val="02303E"/>
                </a:solidFill>
              </a:rPr>
              <a:t>Supporting sentences</a:t>
            </a:r>
          </a:p>
        </p:txBody>
      </p:sp>
      <p:sp>
        <p:nvSpPr>
          <p:cNvPr id="8208" name="AutoShape 16">
            <a:extLst>
              <a:ext uri="{FF2B5EF4-FFF2-40B4-BE49-F238E27FC236}">
                <a16:creationId xmlns:a16="http://schemas.microsoft.com/office/drawing/2014/main" id="{E45CD997-930E-4AF6-9F90-8F3BFB2B2114}"/>
              </a:ext>
            </a:extLst>
          </p:cNvPr>
          <p:cNvSpPr>
            <a:spLocks noChangeArrowheads="1"/>
          </p:cNvSpPr>
          <p:nvPr/>
        </p:nvSpPr>
        <p:spPr bwMode="auto">
          <a:xfrm>
            <a:off x="7319963" y="5157788"/>
            <a:ext cx="2590800" cy="1295400"/>
          </a:xfrm>
          <a:prstGeom prst="wedgeEllipseCallout">
            <a:avLst>
              <a:gd name="adj1" fmla="val -98407"/>
              <a:gd name="adj2" fmla="val -9315"/>
            </a:avLst>
          </a:prstGeom>
          <a:solidFill>
            <a:srgbClr val="FF33CC"/>
          </a:solidFill>
          <a:ln w="9525">
            <a:solidFill>
              <a:schemeClr val="tx1"/>
            </a:solidFill>
            <a:miter lim="800000"/>
            <a:headEnd/>
            <a:tailEnd/>
          </a:ln>
          <a:effectLst/>
        </p:spPr>
        <p:txBody>
          <a:bodyPr/>
          <a:lstStyle/>
          <a:p>
            <a:pPr algn="ctr"/>
            <a:r>
              <a:rPr lang="en-GB" altLang="en-US" sz="2400" b="1" dirty="0">
                <a:solidFill>
                  <a:schemeClr val="bg1"/>
                </a:solidFill>
                <a:latin typeface="Arial Rounded MT Bold" panose="020F0704030504030204" pitchFamily="34" charset="0"/>
              </a:rPr>
              <a:t>End sentence</a:t>
            </a:r>
          </a:p>
        </p:txBody>
      </p:sp>
      <p:sp>
        <p:nvSpPr>
          <p:cNvPr id="3" name="Arrow: Right 2">
            <a:extLst>
              <a:ext uri="{FF2B5EF4-FFF2-40B4-BE49-F238E27FC236}">
                <a16:creationId xmlns:a16="http://schemas.microsoft.com/office/drawing/2014/main" id="{0323F3E4-0AFB-47DE-8FDA-C719A08EC92B}"/>
              </a:ext>
            </a:extLst>
          </p:cNvPr>
          <p:cNvSpPr/>
          <p:nvPr/>
        </p:nvSpPr>
        <p:spPr>
          <a:xfrm rot="20144975">
            <a:off x="7319963" y="914400"/>
            <a:ext cx="531265" cy="427039"/>
          </a:xfrm>
          <a:prstGeom prst="rightArrow">
            <a:avLst/>
          </a:prstGeom>
          <a:solidFill>
            <a:srgbClr val="00B0F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Top Corners Rounded 3">
            <a:extLst>
              <a:ext uri="{FF2B5EF4-FFF2-40B4-BE49-F238E27FC236}">
                <a16:creationId xmlns:a16="http://schemas.microsoft.com/office/drawing/2014/main" id="{5F2EA82C-42C1-4583-9CD2-A3208F6A1CCC}"/>
              </a:ext>
            </a:extLst>
          </p:cNvPr>
          <p:cNvSpPr/>
          <p:nvPr/>
        </p:nvSpPr>
        <p:spPr>
          <a:xfrm>
            <a:off x="7915487" y="404812"/>
            <a:ext cx="2689451" cy="577852"/>
          </a:xfrm>
          <a:prstGeom prst="round2Same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TOPIC: </a:t>
            </a:r>
            <a:r>
              <a:rPr lang="en-US" b="1" dirty="0">
                <a:solidFill>
                  <a:schemeClr val="tx1"/>
                </a:solidFill>
              </a:rPr>
              <a:t>COLLEGE</a:t>
            </a:r>
          </a:p>
        </p:txBody>
      </p:sp>
      <p:sp>
        <p:nvSpPr>
          <p:cNvPr id="5" name="Arrow: Right 4">
            <a:extLst>
              <a:ext uri="{FF2B5EF4-FFF2-40B4-BE49-F238E27FC236}">
                <a16:creationId xmlns:a16="http://schemas.microsoft.com/office/drawing/2014/main" id="{17D3B60A-B423-4A6E-8541-B3B6EFBF78F2}"/>
              </a:ext>
            </a:extLst>
          </p:cNvPr>
          <p:cNvSpPr/>
          <p:nvPr/>
        </p:nvSpPr>
        <p:spPr>
          <a:xfrm>
            <a:off x="8097892" y="1600255"/>
            <a:ext cx="699267" cy="48249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Rectangle: Top Corners Rounded 7">
            <a:extLst>
              <a:ext uri="{FF2B5EF4-FFF2-40B4-BE49-F238E27FC236}">
                <a16:creationId xmlns:a16="http://schemas.microsoft.com/office/drawing/2014/main" id="{694659BD-A464-4907-A44D-72B2E3A0F057}"/>
              </a:ext>
            </a:extLst>
          </p:cNvPr>
          <p:cNvSpPr/>
          <p:nvPr/>
        </p:nvSpPr>
        <p:spPr>
          <a:xfrm>
            <a:off x="8965324" y="1341439"/>
            <a:ext cx="2774731" cy="1079500"/>
          </a:xfrm>
          <a:prstGeom prst="round2Same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CONTROLLING IDEA:</a:t>
            </a:r>
          </a:p>
          <a:p>
            <a:pPr algn="ctr"/>
            <a:r>
              <a:rPr lang="en-US" dirty="0">
                <a:solidFill>
                  <a:schemeClr val="tx1"/>
                </a:solidFill>
              </a:rPr>
              <a:t>(ENJOY GOING…) </a:t>
            </a:r>
            <a:r>
              <a:rPr lang="en-US" b="1" dirty="0">
                <a:solidFill>
                  <a:schemeClr val="tx1"/>
                </a:solidFill>
              </a:rPr>
              <a:t>FOR MANY REASONS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8" presetClass="entr" presetSubtype="12"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strips(downLeft)">
                                      <p:cBhvr>
                                        <p:cTn id="11" dur="500"/>
                                        <p:tgtEl>
                                          <p:spTgt spid="6">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20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20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arn(inVertical)">
                                      <p:cBhvr>
                                        <p:cTn id="28" dur="500"/>
                                        <p:tgtEl>
                                          <p:spTgt spid="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7" grpId="0" animBg="1"/>
      <p:bldP spid="8207" grpId="0" animBg="1"/>
      <p:bldP spid="8208" grpId="0" animBg="1"/>
      <p:bldP spid="3" grpId="0" animBg="1"/>
      <p:bldP spid="4" grpId="0" animBg="1"/>
      <p:bldP spid="5"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5B929-07E7-4F6B-AA00-B5D936740CCB}"/>
              </a:ext>
            </a:extLst>
          </p:cNvPr>
          <p:cNvSpPr>
            <a:spLocks noGrp="1"/>
          </p:cNvSpPr>
          <p:nvPr>
            <p:ph type="title"/>
          </p:nvPr>
        </p:nvSpPr>
        <p:spPr>
          <a:xfrm>
            <a:off x="1235964" y="-76935"/>
            <a:ext cx="9720072" cy="1499616"/>
          </a:xfrm>
        </p:spPr>
        <p:txBody>
          <a:bodyPr/>
          <a:lstStyle/>
          <a:p>
            <a:r>
              <a:rPr lang="en-US" dirty="0"/>
              <a:t>WRITING AN OPPINION PARAGRAPH</a:t>
            </a:r>
          </a:p>
        </p:txBody>
      </p:sp>
      <p:pic>
        <p:nvPicPr>
          <p:cNvPr id="5" name="Content Placeholder 4">
            <a:extLst>
              <a:ext uri="{FF2B5EF4-FFF2-40B4-BE49-F238E27FC236}">
                <a16:creationId xmlns:a16="http://schemas.microsoft.com/office/drawing/2014/main" id="{1FEFBEE9-C516-4E3F-B60E-3D4B31AD6E46}"/>
              </a:ext>
            </a:extLst>
          </p:cNvPr>
          <p:cNvPicPr>
            <a:picLocks noGrp="1" noChangeAspect="1"/>
          </p:cNvPicPr>
          <p:nvPr>
            <p:ph idx="1"/>
          </p:nvPr>
        </p:nvPicPr>
        <p:blipFill>
          <a:blip r:embed="rId2"/>
          <a:stretch>
            <a:fillRect/>
          </a:stretch>
        </p:blipFill>
        <p:spPr>
          <a:xfrm>
            <a:off x="1114097" y="1051035"/>
            <a:ext cx="8996855" cy="5696606"/>
          </a:xfrm>
        </p:spPr>
      </p:pic>
      <p:sp>
        <p:nvSpPr>
          <p:cNvPr id="6" name="Rectangle: Top Corners Rounded 5">
            <a:extLst>
              <a:ext uri="{FF2B5EF4-FFF2-40B4-BE49-F238E27FC236}">
                <a16:creationId xmlns:a16="http://schemas.microsoft.com/office/drawing/2014/main" id="{5771714B-CD7C-4C81-87B2-FFE91448DB7A}"/>
              </a:ext>
            </a:extLst>
          </p:cNvPr>
          <p:cNvSpPr/>
          <p:nvPr/>
        </p:nvSpPr>
        <p:spPr>
          <a:xfrm>
            <a:off x="3974107" y="1384424"/>
            <a:ext cx="2689451" cy="577852"/>
          </a:xfrm>
          <a:prstGeom prst="round2Same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Topic sentence</a:t>
            </a:r>
          </a:p>
        </p:txBody>
      </p:sp>
      <p:sp>
        <p:nvSpPr>
          <p:cNvPr id="7" name="Rectangle: Top Corners Rounded 6">
            <a:extLst>
              <a:ext uri="{FF2B5EF4-FFF2-40B4-BE49-F238E27FC236}">
                <a16:creationId xmlns:a16="http://schemas.microsoft.com/office/drawing/2014/main" id="{106EE428-385F-447E-83E5-954D0CFFF04E}"/>
              </a:ext>
            </a:extLst>
          </p:cNvPr>
          <p:cNvSpPr/>
          <p:nvPr/>
        </p:nvSpPr>
        <p:spPr>
          <a:xfrm>
            <a:off x="3760674" y="6169789"/>
            <a:ext cx="3703700" cy="577852"/>
          </a:xfrm>
          <a:prstGeom prst="round2Same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Concluding sentence</a:t>
            </a:r>
          </a:p>
        </p:txBody>
      </p:sp>
    </p:spTree>
    <p:extLst>
      <p:ext uri="{BB962C8B-B14F-4D97-AF65-F5344CB8AC3E}">
        <p14:creationId xmlns:p14="http://schemas.microsoft.com/office/powerpoint/2010/main" val="241633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FE645-BBAD-482B-9A2F-DAB1ED6A85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CAE5728-D0CF-48F4-AA0C-3536D999C504}"/>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07FADDA-E65F-4736-9703-844D6BEDCC2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29487" y="585216"/>
            <a:ext cx="10966441" cy="4667504"/>
          </a:xfrm>
          <a:prstGeom prst="rect">
            <a:avLst/>
          </a:prstGeom>
        </p:spPr>
      </p:pic>
    </p:spTree>
    <p:extLst>
      <p:ext uri="{BB962C8B-B14F-4D97-AF65-F5344CB8AC3E}">
        <p14:creationId xmlns:p14="http://schemas.microsoft.com/office/powerpoint/2010/main" val="234889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F17743-EAB9-4273-A3BA-38D381AB0F2E}"/>
              </a:ext>
            </a:extLst>
          </p:cNvPr>
          <p:cNvSpPr>
            <a:spLocks noGrp="1"/>
          </p:cNvSpPr>
          <p:nvPr>
            <p:ph idx="1"/>
          </p:nvPr>
        </p:nvSpPr>
        <p:spPr>
          <a:xfrm>
            <a:off x="572611" y="1035995"/>
            <a:ext cx="10894253" cy="6111766"/>
          </a:xfrm>
          <a:solidFill>
            <a:schemeClr val="tx1">
              <a:lumMod val="65000"/>
              <a:lumOff val="35000"/>
            </a:schemeClr>
          </a:solidFill>
        </p:spPr>
        <p:txBody>
          <a:bodyPr>
            <a:normAutofit fontScale="77500" lnSpcReduction="20000"/>
          </a:bodyPr>
          <a:lstStyle/>
          <a:p>
            <a:pPr algn="just">
              <a:lnSpc>
                <a:spcPct val="160000"/>
              </a:lnSpc>
            </a:pPr>
            <a:r>
              <a:rPr lang="en-US" sz="2800" b="1" dirty="0">
                <a:solidFill>
                  <a:schemeClr val="bg1"/>
                </a:solidFill>
              </a:rPr>
              <a:t>Old holiday customs are an important connection to our present and past culture, so we should not forget them. A culture is built upon a lot of values, beliefs, and practices. The customs, especially those shown in holidays and celebrations, are often the easiest parts to see in a culture. They form parts of our identities and help to distinguish one community from another. Therefore, practicing these customs is an easy way to let others know who we are. Moreover, the old customs also provide a connection between different generations. In today's busy world, members of a family may only gather during a holiday or a celebration. Then, during the preparation and practice of the old customs, we may see the older members explaining to the younger ones the meaning of the customs and the steps involved. In so doing, they not only pass on the traditional knowledge and beliefs within the customs but also strengthen the connections between the old and the young. That is why it is important to remember and practice old customs.</a:t>
            </a:r>
          </a:p>
        </p:txBody>
      </p:sp>
      <p:pic>
        <p:nvPicPr>
          <p:cNvPr id="7" name="Picture 6">
            <a:extLst>
              <a:ext uri="{FF2B5EF4-FFF2-40B4-BE49-F238E27FC236}">
                <a16:creationId xmlns:a16="http://schemas.microsoft.com/office/drawing/2014/main" id="{0CD11009-F665-4DF3-9775-D535FA598E0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25136" y="0"/>
            <a:ext cx="9583487" cy="552527"/>
          </a:xfrm>
          <a:prstGeom prst="rect">
            <a:avLst/>
          </a:prstGeom>
        </p:spPr>
      </p:pic>
      <p:sp>
        <p:nvSpPr>
          <p:cNvPr id="10" name="TextBox 9">
            <a:extLst>
              <a:ext uri="{FF2B5EF4-FFF2-40B4-BE49-F238E27FC236}">
                <a16:creationId xmlns:a16="http://schemas.microsoft.com/office/drawing/2014/main" id="{3D4615C7-F32B-478B-B46B-C025D570C2DF}"/>
              </a:ext>
            </a:extLst>
          </p:cNvPr>
          <p:cNvSpPr txBox="1"/>
          <p:nvPr/>
        </p:nvSpPr>
        <p:spPr>
          <a:xfrm>
            <a:off x="3513888" y="552527"/>
            <a:ext cx="8198069" cy="461665"/>
          </a:xfrm>
          <a:prstGeom prst="rect">
            <a:avLst/>
          </a:prstGeom>
          <a:noFill/>
        </p:spPr>
        <p:txBody>
          <a:bodyPr wrap="square" rtlCol="0">
            <a:spAutoFit/>
          </a:bodyPr>
          <a:lstStyle/>
          <a:p>
            <a:r>
              <a:rPr lang="en-US" sz="2400" b="1" i="0" dirty="0">
                <a:solidFill>
                  <a:srgbClr val="EC028D"/>
                </a:solidFill>
                <a:effectLst/>
                <a:latin typeface="TektonPro-Regular"/>
              </a:rPr>
              <a:t>It is important to remember old holiday customs.</a:t>
            </a:r>
            <a:r>
              <a:rPr lang="en-US" sz="2400" b="1" dirty="0"/>
              <a:t> </a:t>
            </a:r>
          </a:p>
        </p:txBody>
      </p:sp>
      <p:sp>
        <p:nvSpPr>
          <p:cNvPr id="12" name="Rectangle 11">
            <a:extLst>
              <a:ext uri="{FF2B5EF4-FFF2-40B4-BE49-F238E27FC236}">
                <a16:creationId xmlns:a16="http://schemas.microsoft.com/office/drawing/2014/main" id="{DB415482-69EB-48C7-8836-A238DD32A718}"/>
              </a:ext>
            </a:extLst>
          </p:cNvPr>
          <p:cNvSpPr/>
          <p:nvPr/>
        </p:nvSpPr>
        <p:spPr>
          <a:xfrm>
            <a:off x="572611" y="1035995"/>
            <a:ext cx="10894253" cy="530724"/>
          </a:xfrm>
          <a:prstGeom prst="rect">
            <a:avLst/>
          </a:prstGeom>
          <a:solidFill>
            <a:schemeClr val="lt1">
              <a:alpha val="0"/>
            </a:schemeClr>
          </a:solidFill>
          <a:ln w="6350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24FD054B-3A1A-4CE4-AD6C-8B0DE997B4BC}"/>
              </a:ext>
            </a:extLst>
          </p:cNvPr>
          <p:cNvSpPr/>
          <p:nvPr/>
        </p:nvSpPr>
        <p:spPr>
          <a:xfrm>
            <a:off x="572611" y="1582523"/>
            <a:ext cx="2941278" cy="530724"/>
          </a:xfrm>
          <a:prstGeom prst="rect">
            <a:avLst/>
          </a:prstGeom>
          <a:solidFill>
            <a:schemeClr val="lt1">
              <a:alpha val="0"/>
            </a:schemeClr>
          </a:solidFill>
          <a:ln w="6350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7A912233-F25E-405C-B26F-52615AF69EB1}"/>
              </a:ext>
            </a:extLst>
          </p:cNvPr>
          <p:cNvCxnSpPr>
            <a:cxnSpLocks/>
          </p:cNvCxnSpPr>
          <p:nvPr/>
        </p:nvCxnSpPr>
        <p:spPr>
          <a:xfrm>
            <a:off x="3731174" y="3397470"/>
            <a:ext cx="7735690" cy="0"/>
          </a:xfrm>
          <a:prstGeom prst="line">
            <a:avLst/>
          </a:prstGeom>
          <a:ln w="47625">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AD916AA-9B65-4710-BB36-67BFF1516874}"/>
              </a:ext>
            </a:extLst>
          </p:cNvPr>
          <p:cNvCxnSpPr>
            <a:cxnSpLocks/>
          </p:cNvCxnSpPr>
          <p:nvPr/>
        </p:nvCxnSpPr>
        <p:spPr>
          <a:xfrm>
            <a:off x="725136" y="3875691"/>
            <a:ext cx="819885" cy="0"/>
          </a:xfrm>
          <a:prstGeom prst="line">
            <a:avLst/>
          </a:prstGeom>
          <a:ln w="47625">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DE72168-9D32-46A7-BDDC-DB975C8E1337}"/>
              </a:ext>
            </a:extLst>
          </p:cNvPr>
          <p:cNvCxnSpPr>
            <a:cxnSpLocks/>
          </p:cNvCxnSpPr>
          <p:nvPr/>
        </p:nvCxnSpPr>
        <p:spPr>
          <a:xfrm>
            <a:off x="3421119" y="3875691"/>
            <a:ext cx="7735690" cy="0"/>
          </a:xfrm>
          <a:prstGeom prst="line">
            <a:avLst/>
          </a:prstGeom>
          <a:ln w="47625">
            <a:solidFill>
              <a:srgbClr val="FFFF00"/>
            </a:solidFill>
          </a:ln>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771C76EB-AF6F-4921-BD17-DB524EF74DBD}"/>
              </a:ext>
            </a:extLst>
          </p:cNvPr>
          <p:cNvSpPr/>
          <p:nvPr/>
        </p:nvSpPr>
        <p:spPr>
          <a:xfrm>
            <a:off x="10562976" y="5852578"/>
            <a:ext cx="861848" cy="442385"/>
          </a:xfrm>
          <a:prstGeom prst="rect">
            <a:avLst/>
          </a:prstGeom>
          <a:solidFill>
            <a:schemeClr val="lt1">
              <a:alpha val="0"/>
            </a:schemeClr>
          </a:solidFill>
          <a:ln w="6350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9398370A-7309-4FC5-9A99-569EEA6C4CFF}"/>
              </a:ext>
            </a:extLst>
          </p:cNvPr>
          <p:cNvSpPr/>
          <p:nvPr/>
        </p:nvSpPr>
        <p:spPr>
          <a:xfrm>
            <a:off x="648874" y="6247707"/>
            <a:ext cx="7002658" cy="530724"/>
          </a:xfrm>
          <a:prstGeom prst="rect">
            <a:avLst/>
          </a:prstGeom>
          <a:solidFill>
            <a:schemeClr val="lt1">
              <a:alpha val="0"/>
            </a:schemeClr>
          </a:solidFill>
          <a:ln w="63500">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0041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animBg="1"/>
      <p:bldP spid="21"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CE2D5B-313A-431B-9C0F-1CE9D6FB6D1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791B655-AEDF-404C-85E7-FE05DF79ACD1}"/>
              </a:ext>
            </a:extLst>
          </p:cNvPr>
          <p:cNvPicPr>
            <a:picLocks noChangeAspect="1"/>
          </p:cNvPicPr>
          <p:nvPr/>
        </p:nvPicPr>
        <p:blipFill>
          <a:blip r:embed="rId2"/>
          <a:stretch>
            <a:fillRect/>
          </a:stretch>
        </p:blipFill>
        <p:spPr>
          <a:xfrm>
            <a:off x="0" y="1600238"/>
            <a:ext cx="12192000" cy="5038306"/>
          </a:xfrm>
          <a:prstGeom prst="rect">
            <a:avLst/>
          </a:prstGeom>
        </p:spPr>
      </p:pic>
      <p:sp>
        <p:nvSpPr>
          <p:cNvPr id="7" name="Title 6">
            <a:extLst>
              <a:ext uri="{FF2B5EF4-FFF2-40B4-BE49-F238E27FC236}">
                <a16:creationId xmlns:a16="http://schemas.microsoft.com/office/drawing/2014/main" id="{AEC72EA9-A003-4E23-A44A-46CD17E62B2A}"/>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034BE7BD-96D8-4CDF-AF59-60415939594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0" y="93454"/>
            <a:ext cx="12192000" cy="1177600"/>
          </a:xfrm>
          <a:prstGeom prst="rect">
            <a:avLst/>
          </a:prstGeom>
        </p:spPr>
      </p:pic>
    </p:spTree>
    <p:extLst>
      <p:ext uri="{BB962C8B-B14F-4D97-AF65-F5344CB8AC3E}">
        <p14:creationId xmlns:p14="http://schemas.microsoft.com/office/powerpoint/2010/main" val="2242427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9E61-42C4-4525-B691-8EDB32A9B9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993A9FE-CD0A-4CA4-AC5A-6E5DEDAE6BF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53C5D48-D755-4B91-A6F4-4E69439A08FE}"/>
              </a:ext>
            </a:extLst>
          </p:cNvPr>
          <p:cNvPicPr>
            <a:picLocks noChangeAspect="1"/>
          </p:cNvPicPr>
          <p:nvPr/>
        </p:nvPicPr>
        <p:blipFill>
          <a:blip r:embed="rId2"/>
          <a:stretch>
            <a:fillRect/>
          </a:stretch>
        </p:blipFill>
        <p:spPr>
          <a:xfrm>
            <a:off x="2288906" y="2084832"/>
            <a:ext cx="7190516" cy="4115951"/>
          </a:xfrm>
          <a:prstGeom prst="rect">
            <a:avLst/>
          </a:prstGeom>
        </p:spPr>
      </p:pic>
    </p:spTree>
    <p:extLst>
      <p:ext uri="{BB962C8B-B14F-4D97-AF65-F5344CB8AC3E}">
        <p14:creationId xmlns:p14="http://schemas.microsoft.com/office/powerpoint/2010/main" val="11037494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175</TotalTime>
  <Words>278</Words>
  <Application>Microsoft Office PowerPoint</Application>
  <PresentationFormat>Widescreen</PresentationFormat>
  <Paragraphs>16</Paragraphs>
  <Slides>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Arial</vt:lpstr>
      <vt:lpstr>Arial Rounded MT Bold</vt:lpstr>
      <vt:lpstr>Berlin Sans FB</vt:lpstr>
      <vt:lpstr>Comic Sans MS</vt:lpstr>
      <vt:lpstr>Constantia</vt:lpstr>
      <vt:lpstr>TektonPro-Regular</vt:lpstr>
      <vt:lpstr>Tw Cen MT</vt:lpstr>
      <vt:lpstr>Tw Cen MT Condensed</vt:lpstr>
      <vt:lpstr>Wingdings 3</vt:lpstr>
      <vt:lpstr>Integral</vt:lpstr>
      <vt:lpstr>Writing </vt:lpstr>
      <vt:lpstr>PowerPoint Presentation</vt:lpstr>
      <vt:lpstr>WRITING AN OPPINION PARAGRAPH</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Lương Thị Minh Phương</dc:creator>
  <cp:lastModifiedBy>Lương Thị Minh Phương</cp:lastModifiedBy>
  <cp:revision>15</cp:revision>
  <dcterms:created xsi:type="dcterms:W3CDTF">2023-08-14T12:55:12Z</dcterms:created>
  <dcterms:modified xsi:type="dcterms:W3CDTF">2023-08-14T15:50:46Z</dcterms:modified>
</cp:coreProperties>
</file>