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1"/>
  </p:notesMasterIdLst>
  <p:sldIdLst>
    <p:sldId id="273" r:id="rId5"/>
    <p:sldId id="257" r:id="rId6"/>
    <p:sldId id="264" r:id="rId7"/>
    <p:sldId id="256" r:id="rId8"/>
    <p:sldId id="265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62" r:id="rId17"/>
    <p:sldId id="268" r:id="rId18"/>
    <p:sldId id="266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5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5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9.png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204233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11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Chính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tả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1921C4D2-5FB3-5099-7DA6-2FACD646D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12850" y="1937858"/>
            <a:ext cx="4883150" cy="37961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977345-DE4B-ED27-9EAB-CAB87FF3B4EC}"/>
              </a:ext>
            </a:extLst>
          </p:cNvPr>
          <p:cNvSpPr txBox="1"/>
          <p:nvPr/>
        </p:nvSpPr>
        <p:spPr>
          <a:xfrm>
            <a:off x="6584950" y="4928924"/>
            <a:ext cx="5092700" cy="647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=&gt; Đáp án: 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on gà trống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36D4C0-96CF-C91C-8A6C-ABFD493BC70B}"/>
              </a:ext>
            </a:extLst>
          </p:cNvPr>
          <p:cNvSpPr txBox="1"/>
          <p:nvPr/>
        </p:nvSpPr>
        <p:spPr>
          <a:xfrm>
            <a:off x="1457325" y="2746657"/>
            <a:ext cx="4394200" cy="2586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Con gì mào đỏ </a:t>
            </a:r>
            <a:b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Lông mượt </a:t>
            </a:r>
            <a:r>
              <a:rPr lang="vi-VN" sz="2800">
                <a:latin typeface="UTM Avo" panose="02040603050506020204" pitchFamily="18" charset="0"/>
                <a:cs typeface="Arial" panose="020B0604020202020204" pitchFamily="34" charset="0"/>
              </a:rPr>
              <a:t>như t</a:t>
            </a:r>
            <a:r>
              <a:rPr lang="en-US" sz="2800">
                <a:latin typeface="UTM Avo" panose="02040603050506020204" pitchFamily="18" charset="0"/>
                <a:cs typeface="Arial" panose="020B0604020202020204" pitchFamily="34" charset="0"/>
              </a:rPr>
              <a:t>ơ</a:t>
            </a:r>
            <a:r>
              <a:rPr lang="vi-VN" sz="280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b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Sáng sớm tinh mơ </a:t>
            </a:r>
            <a:b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Gọi người ta dậy?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382FF2-CD89-A734-9DD9-166C7C18AD93}"/>
              </a:ext>
            </a:extLst>
          </p:cNvPr>
          <p:cNvSpPr txBox="1"/>
          <p:nvPr/>
        </p:nvSpPr>
        <p:spPr>
          <a:xfrm>
            <a:off x="2486025" y="2233490"/>
            <a:ext cx="2336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3200" b="1" cap="all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 em</a:t>
            </a:r>
            <a:endParaRPr lang="en-US" sz="3200" cap="all" dirty="0">
              <a:solidFill>
                <a:schemeClr val="accent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2392E6-9BAA-0268-7F4B-27F6CCAB84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225" y="1868487"/>
            <a:ext cx="3121025" cy="312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816DD7A-C238-BCB2-C985-F1B63848F57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B6EB13C-BD92-57B5-44AB-7C0A0AC55A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A7539BF-6E6A-72CB-BCD8-B70EB5E590C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DF6755E2-D30B-B502-F5D1-38A3BE58D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59250" y="2103189"/>
            <a:ext cx="6873500" cy="269741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8E40D98-2AA3-E53A-8180-F8C434C065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39671" y="1966451"/>
            <a:ext cx="2834436" cy="876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947CB6-E292-F9B1-2940-4A739C4B7EA1}"/>
              </a:ext>
            </a:extLst>
          </p:cNvPr>
          <p:cNvSpPr txBox="1"/>
          <p:nvPr/>
        </p:nvSpPr>
        <p:spPr>
          <a:xfrm>
            <a:off x="2404245" y="3040001"/>
            <a:ext cx="7383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NHỚ - VIẾT</a:t>
            </a:r>
          </a:p>
        </p:txBody>
      </p:sp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DBCC67-6517-2020-DDD8-AB536A98EE80}"/>
              </a:ext>
            </a:extLst>
          </p:cNvPr>
          <p:cNvSpPr txBox="1"/>
          <p:nvPr/>
        </p:nvSpPr>
        <p:spPr>
          <a:xfrm>
            <a:off x="2561038" y="2098389"/>
            <a:ext cx="5279225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                               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Sông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chảy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xe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chạy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Lịch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Con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chim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bay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đỏ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Cờ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vẫy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gió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E03511-4AC1-FE03-8CBE-457204284053}"/>
              </a:ext>
            </a:extLst>
          </p:cNvPr>
          <p:cNvSpPr txBox="1"/>
          <p:nvPr/>
        </p:nvSpPr>
        <p:spPr>
          <a:xfrm>
            <a:off x="6324600" y="2098388"/>
            <a:ext cx="5279225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thơ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mùa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Than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lửa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cấy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lúa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Chú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thù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ru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thổi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nấu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604103-5AF0-1694-3AD4-95DFB918CC3A}"/>
              </a:ext>
            </a:extLst>
          </p:cNvPr>
          <p:cNvSpPr txBox="1"/>
          <p:nvPr/>
        </p:nvSpPr>
        <p:spPr>
          <a:xfrm>
            <a:off x="746711" y="1524000"/>
            <a:ext cx="561996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Nhớ -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866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DEF1F93-133B-1D83-6907-9C9E9700F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3556" y="2278341"/>
            <a:ext cx="10907366" cy="3392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DB43FD-6DC7-3E27-42C8-870838579F76}"/>
              </a:ext>
            </a:extLst>
          </p:cNvPr>
          <p:cNvSpPr txBox="1"/>
          <p:nvPr/>
        </p:nvSpPr>
        <p:spPr>
          <a:xfrm>
            <a:off x="1299375" y="2457828"/>
            <a:ext cx="10134600" cy="287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Lưu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ý: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ngữ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dễ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nl-NL" sz="2400" i="1" dirty="0">
                <a:latin typeface="UTM Avo" panose="02040603050506020204" pitchFamily="18" charset="0"/>
                <a:cs typeface="Arial" panose="020B0604020202020204" pitchFamily="34" charset="0"/>
              </a:rPr>
              <a:t>bận chảy, bận chạy, vẫy gió, làm lửa, thổi nấu,...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ên bài thơ có 1 tiếng, viết giữa dòng kẻ li.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Chữ đầu mỗi dòng thơ viết hoa, nên cách lề vở 5 ô li.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E12298FC-90C0-35B7-2859-3858799B67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38143" y="2098388"/>
            <a:ext cx="1354482" cy="7849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F030FB-A5C6-8A1D-D150-3A5EAB328517}"/>
              </a:ext>
            </a:extLst>
          </p:cNvPr>
          <p:cNvSpPr txBox="1"/>
          <p:nvPr/>
        </p:nvSpPr>
        <p:spPr>
          <a:xfrm>
            <a:off x="746711" y="1524000"/>
            <a:ext cx="561996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DF6755E2-D30B-B502-F5D1-38A3BE58D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59250" y="2103189"/>
            <a:ext cx="6873500" cy="269741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8E40D98-2AA3-E53A-8180-F8C434C065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39671" y="1966451"/>
            <a:ext cx="2834436" cy="876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947CB6-E292-F9B1-2940-4A739C4B7EA1}"/>
              </a:ext>
            </a:extLst>
          </p:cNvPr>
          <p:cNvSpPr txBox="1"/>
          <p:nvPr/>
        </p:nvSpPr>
        <p:spPr>
          <a:xfrm>
            <a:off x="2404245" y="3040001"/>
            <a:ext cx="7383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LÀM BÀI TẬP</a:t>
            </a:r>
          </a:p>
        </p:txBody>
      </p:sp>
    </p:spTree>
    <p:extLst>
      <p:ext uri="{BB962C8B-B14F-4D97-AF65-F5344CB8AC3E}">
        <p14:creationId xmlns:p14="http://schemas.microsoft.com/office/powerpoint/2010/main" val="204099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216DC34-7F9A-6DD5-4065-7BB8D6941A04}"/>
              </a:ext>
            </a:extLst>
          </p:cNvPr>
          <p:cNvGrpSpPr/>
          <p:nvPr/>
        </p:nvGrpSpPr>
        <p:grpSpPr>
          <a:xfrm>
            <a:off x="758220" y="1738691"/>
            <a:ext cx="7758769" cy="1000144"/>
            <a:chOff x="304800" y="723900"/>
            <a:chExt cx="16750369" cy="2159207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66A2ABA7-AC69-CCCA-847B-825EB9653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819399" y="956178"/>
              <a:ext cx="14235770" cy="1926929"/>
            </a:xfrm>
            <a:prstGeom prst="rect">
              <a:avLst/>
            </a:prstGeom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1A717C7A-A9DD-262E-90D0-2EA7D8A4A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04800" y="723900"/>
              <a:ext cx="3249338" cy="20574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740CBB-8201-5AB2-5D92-B81F3F0FCEBE}"/>
                </a:ext>
              </a:extLst>
            </p:cNvPr>
            <p:cNvSpPr txBox="1"/>
            <p:nvPr/>
          </p:nvSpPr>
          <p:spPr>
            <a:xfrm>
              <a:off x="1510369" y="1427202"/>
              <a:ext cx="8382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6AC33A-369B-75DA-864F-1041B9B02C39}"/>
                </a:ext>
              </a:extLst>
            </p:cNvPr>
            <p:cNvSpPr txBox="1"/>
            <p:nvPr/>
          </p:nvSpPr>
          <p:spPr>
            <a:xfrm>
              <a:off x="3954630" y="1359811"/>
              <a:ext cx="12192000" cy="106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Chọn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vần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phù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ô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trống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1856270-3F45-4907-00E4-96083F7093F3}"/>
              </a:ext>
            </a:extLst>
          </p:cNvPr>
          <p:cNvSpPr/>
          <p:nvPr/>
        </p:nvSpPr>
        <p:spPr>
          <a:xfrm>
            <a:off x="900773" y="3690231"/>
            <a:ext cx="3096096" cy="63546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bập b…..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FBF41D9-B077-B54F-7944-8FBB034DE3C9}"/>
              </a:ext>
            </a:extLst>
          </p:cNvPr>
          <p:cNvSpPr/>
          <p:nvPr/>
        </p:nvSpPr>
        <p:spPr>
          <a:xfrm>
            <a:off x="2199511" y="4869340"/>
            <a:ext cx="3523187" cy="63546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ch………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choạng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7793FD-D16E-A053-A6EA-F5134DF254DB}"/>
              </a:ext>
            </a:extLst>
          </p:cNvPr>
          <p:cNvSpPr/>
          <p:nvPr/>
        </p:nvSpPr>
        <p:spPr>
          <a:xfrm>
            <a:off x="4672733" y="3680288"/>
            <a:ext cx="3096096" cy="63546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cồng k…..   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71B1FD4-273F-B3F2-BF7A-01B7709EC0A4}"/>
              </a:ext>
            </a:extLst>
          </p:cNvPr>
          <p:cNvSpPr/>
          <p:nvPr/>
        </p:nvSpPr>
        <p:spPr>
          <a:xfrm>
            <a:off x="6512758" y="4869339"/>
            <a:ext cx="3096096" cy="63546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x……  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xoàng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8FCB5D-DAE6-BF35-12F4-285BFE4C1E76}"/>
              </a:ext>
            </a:extLst>
          </p:cNvPr>
          <p:cNvSpPr txBox="1"/>
          <p:nvPr/>
        </p:nvSpPr>
        <p:spPr>
          <a:xfrm>
            <a:off x="759157" y="2878641"/>
            <a:ext cx="44608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  <a:r>
              <a:rPr lang="en-US" sz="2600" i="1" dirty="0" err="1">
                <a:latin typeface="UTM Avo" panose="02040603050506020204" pitchFamily="18" charset="0"/>
                <a:cs typeface="Arial" panose="020B0604020202020204" pitchFamily="34" charset="0"/>
              </a:rPr>
              <a:t>Vần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uênh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600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ênh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13F5C2F-9DB5-5399-9601-E7DD67914DE5}"/>
              </a:ext>
            </a:extLst>
          </p:cNvPr>
          <p:cNvSpPr/>
          <p:nvPr/>
        </p:nvSpPr>
        <p:spPr>
          <a:xfrm>
            <a:off x="8516989" y="3690231"/>
            <a:ext cx="2721372" cy="63546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t….… 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toàng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508F89-69C3-B834-6CAE-822CA10CC500}"/>
              </a:ext>
            </a:extLst>
          </p:cNvPr>
          <p:cNvSpPr txBox="1"/>
          <p:nvPr/>
        </p:nvSpPr>
        <p:spPr>
          <a:xfrm>
            <a:off x="2609789" y="3776257"/>
            <a:ext cx="13277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ênh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427CB9-AFE9-7C78-A67C-CCF6E914DE82}"/>
              </a:ext>
            </a:extLst>
          </p:cNvPr>
          <p:cNvSpPr txBox="1"/>
          <p:nvPr/>
        </p:nvSpPr>
        <p:spPr>
          <a:xfrm>
            <a:off x="6432559" y="3763556"/>
            <a:ext cx="14409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ềnh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5475CC-69AF-88A8-EC3E-672D67156042}"/>
              </a:ext>
            </a:extLst>
          </p:cNvPr>
          <p:cNvSpPr txBox="1"/>
          <p:nvPr/>
        </p:nvSpPr>
        <p:spPr>
          <a:xfrm>
            <a:off x="8885739" y="3777200"/>
            <a:ext cx="10577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uềnh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EA710D-8715-2563-EE51-228EA6EA0379}"/>
              </a:ext>
            </a:extLst>
          </p:cNvPr>
          <p:cNvSpPr txBox="1"/>
          <p:nvPr/>
        </p:nvSpPr>
        <p:spPr>
          <a:xfrm>
            <a:off x="2938771" y="4940852"/>
            <a:ext cx="14829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uệnh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DDFDF3-DA87-E549-6D0E-BC3DE115D500}"/>
              </a:ext>
            </a:extLst>
          </p:cNvPr>
          <p:cNvSpPr txBox="1"/>
          <p:nvPr/>
        </p:nvSpPr>
        <p:spPr>
          <a:xfrm>
            <a:off x="7086605" y="4955366"/>
            <a:ext cx="10621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uềnh</a:t>
            </a:r>
          </a:p>
        </p:txBody>
      </p:sp>
    </p:spTree>
    <p:extLst>
      <p:ext uri="{BB962C8B-B14F-4D97-AF65-F5344CB8AC3E}">
        <p14:creationId xmlns:p14="http://schemas.microsoft.com/office/powerpoint/2010/main" val="237643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216DC34-7F9A-6DD5-4065-7BB8D6941A04}"/>
              </a:ext>
            </a:extLst>
          </p:cNvPr>
          <p:cNvGrpSpPr/>
          <p:nvPr/>
        </p:nvGrpSpPr>
        <p:grpSpPr>
          <a:xfrm>
            <a:off x="758220" y="1738691"/>
            <a:ext cx="7758769" cy="1000144"/>
            <a:chOff x="304800" y="723900"/>
            <a:chExt cx="16750369" cy="2159207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66A2ABA7-AC69-CCCA-847B-825EB9653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819399" y="956178"/>
              <a:ext cx="14235770" cy="1926929"/>
            </a:xfrm>
            <a:prstGeom prst="rect">
              <a:avLst/>
            </a:prstGeom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1A717C7A-A9DD-262E-90D0-2EA7D8A4A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04800" y="723900"/>
              <a:ext cx="3249338" cy="20574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740CBB-8201-5AB2-5D92-B81F3F0FCEBE}"/>
                </a:ext>
              </a:extLst>
            </p:cNvPr>
            <p:cNvSpPr txBox="1"/>
            <p:nvPr/>
          </p:nvSpPr>
          <p:spPr>
            <a:xfrm>
              <a:off x="1510369" y="1427202"/>
              <a:ext cx="8382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6AC33A-369B-75DA-864F-1041B9B02C39}"/>
                </a:ext>
              </a:extLst>
            </p:cNvPr>
            <p:cNvSpPr txBox="1"/>
            <p:nvPr/>
          </p:nvSpPr>
          <p:spPr>
            <a:xfrm>
              <a:off x="3954630" y="1359811"/>
              <a:ext cx="12192000" cy="106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Chọn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vần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phù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ô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trống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1856270-3F45-4907-00E4-96083F7093F3}"/>
              </a:ext>
            </a:extLst>
          </p:cNvPr>
          <p:cNvSpPr/>
          <p:nvPr/>
        </p:nvSpPr>
        <p:spPr>
          <a:xfrm>
            <a:off x="900773" y="3690231"/>
            <a:ext cx="3096096" cy="63546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trống</a:t>
            </a:r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h……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FBF41D9-B077-B54F-7944-8FBB034DE3C9}"/>
              </a:ext>
            </a:extLst>
          </p:cNvPr>
          <p:cNvSpPr/>
          <p:nvPr/>
        </p:nvSpPr>
        <p:spPr>
          <a:xfrm>
            <a:off x="2199512" y="4869340"/>
            <a:ext cx="2853162" cy="63546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rỗng</a:t>
            </a:r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t…….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7793FD-D16E-A053-A6EA-F5134DF254DB}"/>
              </a:ext>
            </a:extLst>
          </p:cNvPr>
          <p:cNvSpPr/>
          <p:nvPr/>
        </p:nvSpPr>
        <p:spPr>
          <a:xfrm>
            <a:off x="4672732" y="3680288"/>
            <a:ext cx="2642467" cy="63546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mũi</a:t>
            </a:r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h…..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71B1FD4-273F-B3F2-BF7A-01B7709EC0A4}"/>
              </a:ext>
            </a:extLst>
          </p:cNvPr>
          <p:cNvSpPr/>
          <p:nvPr/>
        </p:nvSpPr>
        <p:spPr>
          <a:xfrm>
            <a:off x="5442857" y="4869339"/>
            <a:ext cx="4165997" cy="63546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ng…….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mắt</a:t>
            </a:r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nhìn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8FCB5D-DAE6-BF35-12F4-285BFE4C1E76}"/>
              </a:ext>
            </a:extLst>
          </p:cNvPr>
          <p:cNvSpPr txBox="1"/>
          <p:nvPr/>
        </p:nvSpPr>
        <p:spPr>
          <a:xfrm>
            <a:off x="759157" y="2878641"/>
            <a:ext cx="44608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US" sz="2600" i="1" dirty="0" err="1">
                <a:latin typeface="UTM Avo" panose="02040603050506020204" pitchFamily="18" charset="0"/>
                <a:cs typeface="Arial" panose="020B0604020202020204" pitchFamily="34" charset="0"/>
              </a:rPr>
              <a:t>Vần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uêch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600" b="1" i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êch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13F5C2F-9DB5-5399-9601-E7DD67914DE5}"/>
              </a:ext>
            </a:extLst>
          </p:cNvPr>
          <p:cNvSpPr/>
          <p:nvPr/>
        </p:nvSpPr>
        <p:spPr>
          <a:xfrm>
            <a:off x="8142265" y="3690231"/>
            <a:ext cx="3396592" cy="63546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ng….…    </a:t>
            </a:r>
            <a:r>
              <a:rPr lang="en-US" sz="26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ngoạc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508F89-69C3-B834-6CAE-822CA10CC500}"/>
              </a:ext>
            </a:extLst>
          </p:cNvPr>
          <p:cNvSpPr txBox="1"/>
          <p:nvPr/>
        </p:nvSpPr>
        <p:spPr>
          <a:xfrm>
            <a:off x="2609789" y="3776257"/>
            <a:ext cx="13277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uếch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427CB9-AFE9-7C78-A67C-CCF6E914DE82}"/>
              </a:ext>
            </a:extLst>
          </p:cNvPr>
          <p:cNvSpPr txBox="1"/>
          <p:nvPr/>
        </p:nvSpPr>
        <p:spPr>
          <a:xfrm>
            <a:off x="6096000" y="3776257"/>
            <a:ext cx="10071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ếch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5475CC-69AF-88A8-EC3E-672D67156042}"/>
              </a:ext>
            </a:extLst>
          </p:cNvPr>
          <p:cNvSpPr txBox="1"/>
          <p:nvPr/>
        </p:nvSpPr>
        <p:spPr>
          <a:xfrm>
            <a:off x="8863478" y="3777200"/>
            <a:ext cx="10577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uệch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EA710D-8715-2563-EE51-228EA6EA0379}"/>
              </a:ext>
            </a:extLst>
          </p:cNvPr>
          <p:cNvSpPr txBox="1"/>
          <p:nvPr/>
        </p:nvSpPr>
        <p:spPr>
          <a:xfrm>
            <a:off x="3642310" y="4969880"/>
            <a:ext cx="14829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uếch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DDFDF3-DA87-E549-6D0E-BC3DE115D500}"/>
              </a:ext>
            </a:extLst>
          </p:cNvPr>
          <p:cNvSpPr txBox="1"/>
          <p:nvPr/>
        </p:nvSpPr>
        <p:spPr>
          <a:xfrm>
            <a:off x="6553528" y="4955366"/>
            <a:ext cx="10621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ếch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76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216DC34-7F9A-6DD5-4065-7BB8D6941A04}"/>
              </a:ext>
            </a:extLst>
          </p:cNvPr>
          <p:cNvGrpSpPr/>
          <p:nvPr/>
        </p:nvGrpSpPr>
        <p:grpSpPr>
          <a:xfrm>
            <a:off x="379110" y="1718924"/>
            <a:ext cx="11433779" cy="1000144"/>
            <a:chOff x="304800" y="723900"/>
            <a:chExt cx="24684330" cy="2159207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66A2ABA7-AC69-CCCA-847B-825EB9653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819399" y="956178"/>
              <a:ext cx="22169731" cy="1926929"/>
            </a:xfrm>
            <a:prstGeom prst="rect">
              <a:avLst/>
            </a:prstGeom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1A717C7A-A9DD-262E-90D0-2EA7D8A4A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04800" y="723900"/>
              <a:ext cx="3249338" cy="20574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740CBB-8201-5AB2-5D92-B81F3F0FCEBE}"/>
                </a:ext>
              </a:extLst>
            </p:cNvPr>
            <p:cNvSpPr txBox="1"/>
            <p:nvPr/>
          </p:nvSpPr>
          <p:spPr>
            <a:xfrm>
              <a:off x="1510368" y="1427201"/>
              <a:ext cx="838200" cy="106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6AC33A-369B-75DA-864F-1041B9B02C39}"/>
                </a:ext>
              </a:extLst>
            </p:cNvPr>
            <p:cNvSpPr txBox="1"/>
            <p:nvPr/>
          </p:nvSpPr>
          <p:spPr>
            <a:xfrm>
              <a:off x="3554136" y="1359814"/>
              <a:ext cx="21034502" cy="106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Chọn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chữ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hoặc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vần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phù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ô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trống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giải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đố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: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98FCB5D-DAE6-BF35-12F4-285BFE4C1E76}"/>
              </a:ext>
            </a:extLst>
          </p:cNvPr>
          <p:cNvSpPr txBox="1"/>
          <p:nvPr/>
        </p:nvSpPr>
        <p:spPr>
          <a:xfrm>
            <a:off x="759157" y="2878641"/>
            <a:ext cx="44608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i="1" dirty="0">
                <a:latin typeface="UTM Avo" panose="02040603050506020204" pitchFamily="18" charset="0"/>
                <a:cs typeface="Arial" panose="020B0604020202020204" pitchFamily="34" charset="0"/>
              </a:rPr>
              <a:t>a) Chữ </a:t>
            </a:r>
            <a:r>
              <a:rPr lang="pt-BR" sz="2600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</a:t>
            </a:r>
            <a:r>
              <a:rPr lang="pt-BR" sz="2600" i="1" dirty="0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pt-BR" sz="2600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</a:t>
            </a:r>
            <a:r>
              <a:rPr lang="pt-BR" sz="2600" i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1C00D2-D939-9347-3A59-663D372F6EC3}"/>
              </a:ext>
            </a:extLst>
          </p:cNvPr>
          <p:cNvSpPr/>
          <p:nvPr/>
        </p:nvSpPr>
        <p:spPr>
          <a:xfrm>
            <a:off x="-1670982" y="2985244"/>
            <a:ext cx="11977031" cy="2647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Sông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bến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Lơ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ửng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giữa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trời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ước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3CEAA3-D7C9-B231-7905-6688314F1FF7}"/>
              </a:ext>
            </a:extLst>
          </p:cNvPr>
          <p:cNvSpPr txBox="1"/>
          <p:nvPr/>
        </p:nvSpPr>
        <p:spPr>
          <a:xfrm>
            <a:off x="5409299" y="5109541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UTM Avo" panose="02040603050506020204" pitchFamily="18" charset="0"/>
                <a:cs typeface="Arial" panose="020B0604020202020204" pitchFamily="34" charset="0"/>
              </a:rPr>
              <a:t>(</a:t>
            </a:r>
            <a:r>
              <a:rPr lang="en-US" sz="2800" i="1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8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8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800" i="1" dirty="0">
                <a:latin typeface="UTM Avo" panose="02040603050506020204" pitchFamily="18" charset="0"/>
                <a:cs typeface="Arial" panose="020B0604020202020204" pitchFamily="34" charset="0"/>
              </a:rPr>
              <a:t>?)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3623E7-BE02-DAA1-211C-30C756FEC26E}"/>
              </a:ext>
            </a:extLst>
          </p:cNvPr>
          <p:cNvSpPr txBox="1"/>
          <p:nvPr/>
        </p:nvSpPr>
        <p:spPr>
          <a:xfrm>
            <a:off x="6228861" y="4379574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A48C71-63F6-6BE1-A6AB-8D2AD8288468}"/>
              </a:ext>
            </a:extLst>
          </p:cNvPr>
          <p:cNvSpPr txBox="1"/>
          <p:nvPr/>
        </p:nvSpPr>
        <p:spPr>
          <a:xfrm>
            <a:off x="1733194" y="4394088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8E76CF-CCE7-4A06-9854-E4862D2E564E}"/>
              </a:ext>
            </a:extLst>
          </p:cNvPr>
          <p:cNvSpPr txBox="1"/>
          <p:nvPr/>
        </p:nvSpPr>
        <p:spPr>
          <a:xfrm>
            <a:off x="7291353" y="5292622"/>
            <a:ext cx="4575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Quả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dừa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4870FB4-98E7-A8DE-15BF-8258BDEF03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715" y="3078939"/>
            <a:ext cx="2987819" cy="211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4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  <p:bldP spid="16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216DC34-7F9A-6DD5-4065-7BB8D6941A04}"/>
              </a:ext>
            </a:extLst>
          </p:cNvPr>
          <p:cNvGrpSpPr/>
          <p:nvPr/>
        </p:nvGrpSpPr>
        <p:grpSpPr>
          <a:xfrm>
            <a:off x="379110" y="1718924"/>
            <a:ext cx="11433779" cy="1000144"/>
            <a:chOff x="304800" y="723900"/>
            <a:chExt cx="24684330" cy="2159207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66A2ABA7-AC69-CCCA-847B-825EB9653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819399" y="956178"/>
              <a:ext cx="22169731" cy="1926929"/>
            </a:xfrm>
            <a:prstGeom prst="rect">
              <a:avLst/>
            </a:prstGeom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1A717C7A-A9DD-262E-90D0-2EA7D8A4A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04800" y="723900"/>
              <a:ext cx="3249338" cy="20574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740CBB-8201-5AB2-5D92-B81F3F0FCEBE}"/>
                </a:ext>
              </a:extLst>
            </p:cNvPr>
            <p:cNvSpPr txBox="1"/>
            <p:nvPr/>
          </p:nvSpPr>
          <p:spPr>
            <a:xfrm>
              <a:off x="1510368" y="1427201"/>
              <a:ext cx="838200" cy="106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6AC33A-369B-75DA-864F-1041B9B02C39}"/>
                </a:ext>
              </a:extLst>
            </p:cNvPr>
            <p:cNvSpPr txBox="1"/>
            <p:nvPr/>
          </p:nvSpPr>
          <p:spPr>
            <a:xfrm>
              <a:off x="3554136" y="1359814"/>
              <a:ext cx="21034502" cy="106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Chọn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chữ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hoặc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vần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phù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ô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trống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giải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đố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: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98FCB5D-DAE6-BF35-12F4-285BFE4C1E76}"/>
              </a:ext>
            </a:extLst>
          </p:cNvPr>
          <p:cNvSpPr txBox="1"/>
          <p:nvPr/>
        </p:nvSpPr>
        <p:spPr>
          <a:xfrm>
            <a:off x="759157" y="2878641"/>
            <a:ext cx="44608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US" sz="2600" i="1" dirty="0" err="1"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ac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600" b="1" i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at</a:t>
            </a:r>
            <a:r>
              <a:rPr lang="en-US" sz="2600" i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1C00D2-D939-9347-3A59-663D372F6EC3}"/>
              </a:ext>
            </a:extLst>
          </p:cNvPr>
          <p:cNvSpPr/>
          <p:nvPr/>
        </p:nvSpPr>
        <p:spPr>
          <a:xfrm>
            <a:off x="-1670982" y="2985244"/>
            <a:ext cx="11977031" cy="2647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Quả gì tên gọi kh…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 thường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Nên “buồn riêng” để ng… hương cho đời?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3CEAA3-D7C9-B231-7905-6688314F1FF7}"/>
              </a:ext>
            </a:extLst>
          </p:cNvPr>
          <p:cNvSpPr txBox="1"/>
          <p:nvPr/>
        </p:nvSpPr>
        <p:spPr>
          <a:xfrm>
            <a:off x="5409299" y="5109541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UTM Avo" panose="02040603050506020204" pitchFamily="18" charset="0"/>
                <a:cs typeface="Arial" panose="020B0604020202020204" pitchFamily="34" charset="0"/>
              </a:rPr>
              <a:t>(</a:t>
            </a:r>
            <a:r>
              <a:rPr lang="en-US" sz="2800" i="1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8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8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800" i="1" dirty="0">
                <a:latin typeface="UTM Avo" panose="02040603050506020204" pitchFamily="18" charset="0"/>
                <a:cs typeface="Arial" panose="020B0604020202020204" pitchFamily="34" charset="0"/>
              </a:rPr>
              <a:t>?)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3623E7-BE02-DAA1-211C-30C756FEC26E}"/>
              </a:ext>
            </a:extLst>
          </p:cNvPr>
          <p:cNvSpPr txBox="1"/>
          <p:nvPr/>
        </p:nvSpPr>
        <p:spPr>
          <a:xfrm>
            <a:off x="4694924" y="443622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át</a:t>
            </a:r>
            <a:endParaRPr lang="en-US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A48C71-63F6-6BE1-A6AB-8D2AD8288468}"/>
              </a:ext>
            </a:extLst>
          </p:cNvPr>
          <p:cNvSpPr txBox="1"/>
          <p:nvPr/>
        </p:nvSpPr>
        <p:spPr>
          <a:xfrm>
            <a:off x="4771857" y="3805087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ác</a:t>
            </a:r>
            <a:endParaRPr lang="en-US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8E76CF-CCE7-4A06-9854-E4862D2E564E}"/>
              </a:ext>
            </a:extLst>
          </p:cNvPr>
          <p:cNvSpPr txBox="1"/>
          <p:nvPr/>
        </p:nvSpPr>
        <p:spPr>
          <a:xfrm>
            <a:off x="7516327" y="5292622"/>
            <a:ext cx="4575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Quả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sầu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riêng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08BA25-5B4D-CE77-AFC7-D77F3B8B5D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114" y="3112170"/>
            <a:ext cx="2338184" cy="20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8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  <p:bldP spid="16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8A30956-EB1C-4074-4583-D74FC28218C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A1A36633-8144-BB64-3609-DFD5D98890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E7A1BD-CED0-4F35-9464-72145491E3A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838F7E-BA78-D005-2062-3DFE04E09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10821" y="2206798"/>
            <a:ext cx="3817347" cy="22683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482457-E2FE-A721-7CC5-3B8F879E9F27}"/>
              </a:ext>
            </a:extLst>
          </p:cNvPr>
          <p:cNvSpPr txBox="1"/>
          <p:nvPr/>
        </p:nvSpPr>
        <p:spPr>
          <a:xfrm>
            <a:off x="2324698" y="2632750"/>
            <a:ext cx="3189592" cy="1416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i="0" dirty="0">
                <a:effectLst/>
                <a:latin typeface="UTM Avo" panose="02040603050506020204" pitchFamily="18" charset="0"/>
              </a:rPr>
              <a:t>Luyện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tập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viết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chính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tả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những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từ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khó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,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vần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khó</a:t>
            </a:r>
            <a:r>
              <a:rPr lang="en-US" sz="2000" i="0" dirty="0">
                <a:effectLst/>
                <a:latin typeface="UTM Avo" panose="02040603050506020204" pitchFamily="18" charset="0"/>
              </a:rPr>
              <a:t> </a:t>
            </a:r>
            <a:r>
              <a:rPr lang="en-US" sz="2000" i="0" err="1">
                <a:effectLst/>
                <a:latin typeface="UTM Avo" panose="02040603050506020204" pitchFamily="18" charset="0"/>
              </a:rPr>
              <a:t>đã</a:t>
            </a:r>
            <a:r>
              <a:rPr lang="en-US" sz="2000" i="0">
                <a:effectLst/>
                <a:latin typeface="UTM Avo" panose="02040603050506020204" pitchFamily="18" charset="0"/>
              </a:rPr>
              <a:t> học</a:t>
            </a:r>
            <a:endParaRPr lang="en-US" sz="2000" b="1" dirty="0">
              <a:latin typeface="UTM Avo" panose="02040603050506020204" pitchFamily="18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786118DE-C986-FA9E-BA1F-074A37399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22094" y="2185283"/>
            <a:ext cx="3817347" cy="22683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1B9735-E98F-563A-643D-570CEAC6733E}"/>
              </a:ext>
            </a:extLst>
          </p:cNvPr>
          <p:cNvSpPr txBox="1"/>
          <p:nvPr/>
        </p:nvSpPr>
        <p:spPr>
          <a:xfrm>
            <a:off x="6522093" y="2691185"/>
            <a:ext cx="3817347" cy="958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Chuẩn bị</a:t>
            </a:r>
            <a:r>
              <a:rPr lang="en-US" sz="2000" i="0">
                <a:effectLst/>
                <a:latin typeface="UTM Avo" panose="02040603050506020204" pitchFamily="18" charset="0"/>
              </a:rPr>
              <a:t> </a:t>
            </a:r>
            <a:r>
              <a:rPr lang="en-US" sz="2000" i="0" dirty="0" err="1">
                <a:effectLst/>
                <a:latin typeface="UTM Avo" panose="02040603050506020204" pitchFamily="18" charset="0"/>
              </a:rPr>
              <a:t>bài</a:t>
            </a:r>
            <a:r>
              <a:rPr lang="en-US" sz="2000" i="0">
                <a:effectLst/>
                <a:latin typeface="UTM Avo" panose="02040603050506020204" pitchFamily="18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000" i="1">
                <a:latin typeface="UTM Avo" panose="02040603050506020204" pitchFamily="18" charset="0"/>
              </a:rPr>
              <a:t>Trao đổi – </a:t>
            </a:r>
            <a:r>
              <a:rPr lang="en-US" sz="2000" i="1">
                <a:effectLst/>
                <a:latin typeface="UTM Avo" panose="02040603050506020204" pitchFamily="18" charset="0"/>
              </a:rPr>
              <a:t>Quà tặng của em</a:t>
            </a:r>
            <a:endParaRPr lang="en-US" sz="2000" i="1" dirty="0">
              <a:effectLst/>
              <a:latin typeface="UTM Avo" panose="02040603050506020204" pitchFamily="18" charset="0"/>
            </a:endParaRPr>
          </a:p>
        </p:txBody>
      </p:sp>
      <p:pic>
        <p:nvPicPr>
          <p:cNvPr id="11" name="Picture 12">
            <a:extLst>
              <a:ext uri="{FF2B5EF4-FFF2-40B4-BE49-F238E27FC236}">
                <a16:creationId xmlns:a16="http://schemas.microsoft.com/office/drawing/2014/main" id="{28423CFF-ED99-18D4-E557-17F01A8B7B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195898" y="1611987"/>
            <a:ext cx="1299159" cy="1594060"/>
          </a:xfrm>
          <a:prstGeom prst="rect">
            <a:avLst/>
          </a:prstGeom>
        </p:spPr>
      </p:pic>
      <p:pic>
        <p:nvPicPr>
          <p:cNvPr id="12" name="Picture 9">
            <a:extLst>
              <a:ext uri="{FF2B5EF4-FFF2-40B4-BE49-F238E27FC236}">
                <a16:creationId xmlns:a16="http://schemas.microsoft.com/office/drawing/2014/main" id="{CE26AAF1-8D7E-F488-89E9-209A6A83F6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696943" y="3641510"/>
            <a:ext cx="973058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430</Words>
  <Application>Microsoft Office PowerPoint</Application>
  <PresentationFormat>Widescreen</PresentationFormat>
  <Paragraphs>84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14</cp:revision>
  <dcterms:created xsi:type="dcterms:W3CDTF">2023-10-19T01:35:13Z</dcterms:created>
  <dcterms:modified xsi:type="dcterms:W3CDTF">2023-10-25T09:39:48Z</dcterms:modified>
</cp:coreProperties>
</file>