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19"/>
  </p:notesMasterIdLst>
  <p:sldIdLst>
    <p:sldId id="273" r:id="rId5"/>
    <p:sldId id="257" r:id="rId6"/>
    <p:sldId id="264" r:id="rId7"/>
    <p:sldId id="260" r:id="rId8"/>
    <p:sldId id="272" r:id="rId9"/>
    <p:sldId id="275" r:id="rId10"/>
    <p:sldId id="276" r:id="rId11"/>
    <p:sldId id="278" r:id="rId12"/>
    <p:sldId id="279" r:id="rId13"/>
    <p:sldId id="280" r:id="rId14"/>
    <p:sldId id="262" r:id="rId15"/>
    <p:sldId id="268" r:id="rId16"/>
    <p:sldId id="266"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90" autoAdjust="0"/>
    <p:restoredTop sz="94660"/>
  </p:normalViewPr>
  <p:slideViewPr>
    <p:cSldViewPr snapToGrid="0">
      <p:cViewPr varScale="1">
        <p:scale>
          <a:sx n="110" d="100"/>
          <a:sy n="110" d="100"/>
        </p:scale>
        <p:origin x="69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5179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796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029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240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8057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045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438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016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7958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048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229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939889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1/1/134/78/"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1/1/134/78/"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3-tap-1/1/134/78/"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5.jpg"/><Relationship Id="rId1" Type="http://schemas.openxmlformats.org/officeDocument/2006/relationships/slideLayout" Target="../slideLayouts/slideLayout33.xml"/><Relationship Id="rId6" Type="http://schemas.openxmlformats.org/officeDocument/2006/relationships/image" Target="../media/image37.png"/><Relationship Id="rId5" Type="http://schemas.microsoft.com/office/2007/relationships/hdphoto" Target="../media/hdphoto2.wdp"/><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1866012"/>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11</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Góc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tạo</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Em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sách</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5ADEC2-6003-30F1-F45C-8372529B5794}"/>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CE500A70-66E9-272D-FC1D-3A739C4D27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F318E22-B356-D3BF-617C-77DE605020C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6D2D4982-9D56-05FB-BCA0-149B2B5B1D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5819"/>
          <a:stretch>
            <a:fillRect/>
          </a:stretch>
        </p:blipFill>
        <p:spPr>
          <a:xfrm>
            <a:off x="704821" y="2486330"/>
            <a:ext cx="2946755" cy="4373642"/>
          </a:xfrm>
          <a:prstGeom prst="rect">
            <a:avLst/>
          </a:prstGeom>
        </p:spPr>
      </p:pic>
      <p:pic>
        <p:nvPicPr>
          <p:cNvPr id="3" name="Picture 5">
            <a:extLst>
              <a:ext uri="{FF2B5EF4-FFF2-40B4-BE49-F238E27FC236}">
                <a16:creationId xmlns:a16="http://schemas.microsoft.com/office/drawing/2014/main" id="{BDDE4143-9450-4691-6460-F33D414A7ED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8931">
            <a:off x="3958923" y="1232105"/>
            <a:ext cx="7415426" cy="5837283"/>
          </a:xfrm>
          <a:prstGeom prst="rect">
            <a:avLst/>
          </a:prstGeom>
        </p:spPr>
      </p:pic>
      <p:sp>
        <p:nvSpPr>
          <p:cNvPr id="4" name="TextBox 3">
            <a:extLst>
              <a:ext uri="{FF2B5EF4-FFF2-40B4-BE49-F238E27FC236}">
                <a16:creationId xmlns:a16="http://schemas.microsoft.com/office/drawing/2014/main" id="{7FE774F0-EEFD-8C52-788B-383C416CF959}"/>
              </a:ext>
            </a:extLst>
          </p:cNvPr>
          <p:cNvSpPr txBox="1"/>
          <p:nvPr/>
        </p:nvSpPr>
        <p:spPr>
          <a:xfrm>
            <a:off x="5264008" y="1844055"/>
            <a:ext cx="4805256" cy="1121846"/>
          </a:xfrm>
          <a:prstGeom prst="rect">
            <a:avLst/>
          </a:prstGeom>
          <a:noFill/>
        </p:spPr>
        <p:txBody>
          <a:bodyPr wrap="square" rtlCol="0">
            <a:spAutoFit/>
          </a:bodyPr>
          <a:lstStyle/>
          <a:p>
            <a:pPr algn="ctr">
              <a:lnSpc>
                <a:spcPct val="150000"/>
              </a:lnSpc>
            </a:pPr>
            <a:r>
              <a:rPr lang="en-US" sz="2400" b="1" dirty="0">
                <a:latin typeface="UTM Avo" panose="02040603050506020204" pitchFamily="18" charset="0"/>
                <a:cs typeface="Arial" panose="020B0604020202020204" pitchFamily="34" charset="0"/>
              </a:rPr>
              <a:t>TRẢ BÀI</a:t>
            </a:r>
          </a:p>
          <a:p>
            <a:pPr algn="ctr">
              <a:lnSpc>
                <a:spcPct val="150000"/>
              </a:lnSpc>
            </a:pP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xin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cấp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thẻ</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sách</a:t>
            </a:r>
            <a:endParaRPr lang="en-US" sz="2400" dirty="0">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90F2543A-17D4-35DD-22B7-D6C68CB1C706}"/>
              </a:ext>
            </a:extLst>
          </p:cNvPr>
          <p:cNvSpPr txBox="1"/>
          <p:nvPr/>
        </p:nvSpPr>
        <p:spPr>
          <a:xfrm>
            <a:off x="4891193" y="2983086"/>
            <a:ext cx="5319607" cy="2335319"/>
          </a:xfrm>
          <a:prstGeom prst="rect">
            <a:avLst/>
          </a:prstGeom>
          <a:noFill/>
        </p:spPr>
        <p:txBody>
          <a:bodyPr wrap="square" rtlCol="0">
            <a:spAutoFit/>
          </a:bodyPr>
          <a:lstStyle/>
          <a:p>
            <a:pPr marL="571500" indent="-571500">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bài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viết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mình</a:t>
            </a:r>
            <a:r>
              <a:rPr lang="en-US" sz="2000" dirty="0">
                <a:latin typeface="UTM Avo" panose="02040603050506020204" pitchFamily="18" charset="0"/>
                <a:cs typeface="Arial" panose="020B0604020202020204" pitchFamily="34" charset="0"/>
              </a:rPr>
              <a:t>.</a:t>
            </a:r>
          </a:p>
          <a:p>
            <a:pPr marL="571500" indent="-571500">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Kiểm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những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lỗi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sai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mình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mắc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phải</a:t>
            </a:r>
            <a:r>
              <a:rPr lang="en-US" sz="2000" dirty="0">
                <a:latin typeface="UTM Avo" panose="02040603050506020204" pitchFamily="18" charset="0"/>
                <a:cs typeface="Arial" panose="020B0604020202020204" pitchFamily="34" charset="0"/>
              </a:rPr>
              <a:t>.</a:t>
            </a:r>
          </a:p>
          <a:p>
            <a:pPr marL="571500" indent="-571500">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Cùng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bạn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cạnh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chiếu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chỉnh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sửa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lỗi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sai</a:t>
            </a:r>
            <a:r>
              <a:rPr lang="en-US" sz="2000" dirty="0">
                <a:latin typeface="UTM Avo" panose="02040603050506020204" pitchFamily="18" charset="0"/>
                <a:cs typeface="Arial" panose="020B0604020202020204" pitchFamily="34" charset="0"/>
              </a:rPr>
              <a:t>. </a:t>
            </a:r>
          </a:p>
        </p:txBody>
      </p:sp>
      <p:pic>
        <p:nvPicPr>
          <p:cNvPr id="6" name="Picture 11">
            <a:extLst>
              <a:ext uri="{FF2B5EF4-FFF2-40B4-BE49-F238E27FC236}">
                <a16:creationId xmlns:a16="http://schemas.microsoft.com/office/drawing/2014/main" id="{77B3D99B-B47C-C932-A275-435E3C923CD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213330" y="1201780"/>
            <a:ext cx="1355726" cy="1284550"/>
          </a:xfrm>
          <a:prstGeom prst="rect">
            <a:avLst/>
          </a:prstGeom>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par>
                                <p:cTn id="11" presetID="16" presetClass="entr" presetSubtype="37"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028184D-4006-B268-E1FF-E1943200BDB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00800B9-E1C6-921A-0E39-56088D973C6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0F40A9D-FCAC-4D6A-DD30-7106BC10396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747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BF1EBC0-54E8-C82E-A83F-2A9A83E54F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60007"/>
          <a:stretch>
            <a:fillRect/>
          </a:stretch>
        </p:blipFill>
        <p:spPr>
          <a:xfrm>
            <a:off x="681152" y="3058924"/>
            <a:ext cx="3185998" cy="3265676"/>
          </a:xfrm>
          <a:prstGeom prst="rect">
            <a:avLst/>
          </a:prstGeom>
        </p:spPr>
      </p:pic>
      <p:pic>
        <p:nvPicPr>
          <p:cNvPr id="3" name="Picture 14">
            <a:extLst>
              <a:ext uri="{FF2B5EF4-FFF2-40B4-BE49-F238E27FC236}">
                <a16:creationId xmlns:a16="http://schemas.microsoft.com/office/drawing/2014/main" id="{FBADC8DC-6527-9FCF-1AC4-7652E9ACB0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60007"/>
          <a:stretch>
            <a:fillRect/>
          </a:stretch>
        </p:blipFill>
        <p:spPr>
          <a:xfrm>
            <a:off x="4266339" y="3058924"/>
            <a:ext cx="2554327" cy="3265676"/>
          </a:xfrm>
          <a:prstGeom prst="rect">
            <a:avLst/>
          </a:prstGeom>
        </p:spPr>
      </p:pic>
      <p:sp>
        <p:nvSpPr>
          <p:cNvPr id="4" name="Scroll: Horizontal 3">
            <a:extLst>
              <a:ext uri="{FF2B5EF4-FFF2-40B4-BE49-F238E27FC236}">
                <a16:creationId xmlns:a16="http://schemas.microsoft.com/office/drawing/2014/main" id="{D2412AF0-F1F8-89B2-9E8A-1E89C109F3A4}"/>
              </a:ext>
            </a:extLst>
          </p:cNvPr>
          <p:cNvSpPr/>
          <p:nvPr/>
        </p:nvSpPr>
        <p:spPr>
          <a:xfrm>
            <a:off x="1858225" y="1583590"/>
            <a:ext cx="8591689" cy="885854"/>
          </a:xfrm>
          <a:prstGeom prst="horizontalScroll">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100" dirty="0">
              <a:latin typeface="UTM Avo" panose="02040603050506020204" pitchFamily="18" charset="0"/>
            </a:endParaRPr>
          </a:p>
        </p:txBody>
      </p:sp>
      <p:sp>
        <p:nvSpPr>
          <p:cNvPr id="5" name="TextBox 4">
            <a:extLst>
              <a:ext uri="{FF2B5EF4-FFF2-40B4-BE49-F238E27FC236}">
                <a16:creationId xmlns:a16="http://schemas.microsoft.com/office/drawing/2014/main" id="{2936E12A-64AE-2FE7-5F48-D3B907A92518}"/>
              </a:ext>
            </a:extLst>
          </p:cNvPr>
          <p:cNvSpPr txBox="1"/>
          <p:nvPr/>
        </p:nvSpPr>
        <p:spPr>
          <a:xfrm>
            <a:off x="1858225" y="1663357"/>
            <a:ext cx="8591689" cy="574388"/>
          </a:xfrm>
          <a:prstGeom prst="rect">
            <a:avLst/>
          </a:prstGeom>
          <a:noFill/>
        </p:spPr>
        <p:txBody>
          <a:bodyPr wrap="square" rtlCol="0">
            <a:spAutoFit/>
          </a:bodyPr>
          <a:lstStyle/>
          <a:p>
            <a:pPr algn="ctr">
              <a:lnSpc>
                <a:spcPct val="150000"/>
              </a:lnSpc>
            </a:pPr>
            <a:r>
              <a:rPr lang="en-US" sz="2400" b="1" dirty="0">
                <a:solidFill>
                  <a:schemeClr val="accent2"/>
                </a:solidFill>
                <a:latin typeface="UTM Avo" panose="02040603050506020204" pitchFamily="18" charset="0"/>
                <a:cs typeface="Arial" panose="020B0604020202020204" pitchFamily="34" charset="0"/>
              </a:rPr>
              <a:t>Chọn </a:t>
            </a:r>
            <a:r>
              <a:rPr lang="en-US" sz="2400" b="1" dirty="0" err="1">
                <a:solidFill>
                  <a:schemeClr val="accent2"/>
                </a:solidFill>
                <a:latin typeface="UTM Avo" panose="02040603050506020204" pitchFamily="18" charset="0"/>
                <a:cs typeface="Arial" panose="020B0604020202020204" pitchFamily="34" charset="0"/>
              </a:rPr>
              <a:t>đề</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bài</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và</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xác</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định</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nội</a:t>
            </a:r>
            <a:r>
              <a:rPr lang="en-US" sz="2400" b="1" dirty="0">
                <a:solidFill>
                  <a:schemeClr val="accent2"/>
                </a:solidFill>
                <a:latin typeface="UTM Avo" panose="02040603050506020204" pitchFamily="18" charset="0"/>
                <a:cs typeface="Arial" panose="020B0604020202020204" pitchFamily="34" charset="0"/>
              </a:rPr>
              <a:t> dung </a:t>
            </a:r>
            <a:r>
              <a:rPr lang="en-US" sz="2400" b="1" dirty="0" err="1">
                <a:solidFill>
                  <a:schemeClr val="accent2"/>
                </a:solidFill>
                <a:latin typeface="UTM Avo" panose="02040603050506020204" pitchFamily="18" charset="0"/>
                <a:cs typeface="Arial" panose="020B0604020202020204" pitchFamily="34" charset="0"/>
              </a:rPr>
              <a:t>viết</a:t>
            </a:r>
            <a:endParaRPr lang="en-US" sz="2400" b="1" dirty="0">
              <a:solidFill>
                <a:schemeClr val="accent2"/>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43B009A5-AFE9-D62F-50B7-599ACB2F232B}"/>
              </a:ext>
            </a:extLst>
          </p:cNvPr>
          <p:cNvSpPr txBox="1"/>
          <p:nvPr/>
        </p:nvSpPr>
        <p:spPr>
          <a:xfrm>
            <a:off x="818508" y="3713079"/>
            <a:ext cx="2911285" cy="2526525"/>
          </a:xfrm>
          <a:prstGeom prst="rect">
            <a:avLst/>
          </a:prstGeom>
          <a:noFill/>
        </p:spPr>
        <p:txBody>
          <a:bodyPr wrap="square">
            <a:spAutoFit/>
          </a:bodyPr>
          <a:lstStyle/>
          <a:p>
            <a:pPr marL="0" marR="0" algn="ctr">
              <a:lnSpc>
                <a:spcPct val="150000"/>
              </a:lnSpc>
              <a:spcBef>
                <a:spcPts val="100"/>
              </a:spcBef>
              <a:spcAft>
                <a:spcPts val="100"/>
              </a:spcAft>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a) Ghi vào nhật kí đọc sách nhận xét của em về một nhân vật em thích trong một truyện em mới đọc (hoặc mới nghe kể).</a:t>
            </a:r>
            <a:endParaRPr lang="en-US" dirty="0">
              <a:effectLst/>
              <a:latin typeface="UTM Avo" panose="02040603050506020204" pitchFamily="18"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48079359-FA0F-DBF1-858B-3E7BB39724F2}"/>
              </a:ext>
            </a:extLst>
          </p:cNvPr>
          <p:cNvSpPr txBox="1"/>
          <p:nvPr/>
        </p:nvSpPr>
        <p:spPr>
          <a:xfrm>
            <a:off x="4317106" y="3713079"/>
            <a:ext cx="2412992" cy="2526525"/>
          </a:xfrm>
          <a:prstGeom prst="rect">
            <a:avLst/>
          </a:prstGeom>
          <a:noFill/>
        </p:spPr>
        <p:txBody>
          <a:bodyPr wrap="square">
            <a:spAutoFit/>
          </a:bodyPr>
          <a:lstStyle/>
          <a:p>
            <a:pPr marL="0" marR="0" algn="ctr">
              <a:lnSpc>
                <a:spcPct val="150000"/>
              </a:lnSpc>
              <a:spcBef>
                <a:spcPts val="100"/>
              </a:spcBef>
              <a:spcAft>
                <a:spcPts val="100"/>
              </a:spcAft>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b) Ghi vào nhật kí đọc sách cảm nghĩ của em về một bài thơ em mới được học (hoặc mới được đọc).</a:t>
            </a:r>
            <a:endParaRPr lang="en-US" dirty="0">
              <a:effectLst/>
              <a:latin typeface="UTM Avo" panose="02040603050506020204" pitchFamily="18"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B995221F-4C06-D719-1944-ED265CD13997}"/>
              </a:ext>
            </a:extLst>
          </p:cNvPr>
          <p:cNvSpPr txBox="1"/>
          <p:nvPr/>
        </p:nvSpPr>
        <p:spPr>
          <a:xfrm>
            <a:off x="289163" y="2417502"/>
            <a:ext cx="11918140" cy="461665"/>
          </a:xfrm>
          <a:prstGeom prst="rect">
            <a:avLst/>
          </a:prstGeom>
          <a:noFill/>
        </p:spPr>
        <p:txBody>
          <a:bodyPr wrap="square" rtlCol="0">
            <a:spAutoFit/>
          </a:bodyPr>
          <a:lstStyle/>
          <a:p>
            <a:pPr algn="ctr"/>
            <a:r>
              <a:rPr lang="en-US" sz="2400" i="1" dirty="0" err="1">
                <a:latin typeface="UTM Avo" panose="02040603050506020204" pitchFamily="18" charset="0"/>
                <a:cs typeface="Arial" panose="020B0604020202020204" pitchFamily="34" charset="0"/>
              </a:rPr>
              <a:t>Các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em</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hãy</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tự</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xác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định</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cho</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mình</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viết</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theo</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đề</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bài</a:t>
            </a:r>
            <a:r>
              <a:rPr lang="en-US" sz="2400" i="1" dirty="0">
                <a:latin typeface="UTM Avo" panose="02040603050506020204" pitchFamily="18" charset="0"/>
                <a:cs typeface="Arial" panose="020B0604020202020204" pitchFamily="34" charset="0"/>
              </a:rPr>
              <a:t> a </a:t>
            </a:r>
            <a:r>
              <a:rPr lang="en-US" sz="2400" i="1" dirty="0" err="1">
                <a:latin typeface="UTM Avo" panose="02040603050506020204" pitchFamily="18" charset="0"/>
                <a:cs typeface="Arial" panose="020B0604020202020204" pitchFamily="34" charset="0"/>
              </a:rPr>
              <a:t>hoặc</a:t>
            </a:r>
            <a:r>
              <a:rPr lang="en-US" sz="2400" i="1" dirty="0">
                <a:latin typeface="UTM Avo" panose="02040603050506020204" pitchFamily="18" charset="0"/>
                <a:cs typeface="Arial" panose="020B0604020202020204" pitchFamily="34" charset="0"/>
              </a:rPr>
              <a:t> b </a:t>
            </a:r>
          </a:p>
        </p:txBody>
      </p:sp>
      <p:pic>
        <p:nvPicPr>
          <p:cNvPr id="15" name="Picture 14">
            <a:extLst>
              <a:ext uri="{FF2B5EF4-FFF2-40B4-BE49-F238E27FC236}">
                <a16:creationId xmlns:a16="http://schemas.microsoft.com/office/drawing/2014/main" id="{721DE883-C6B9-8700-0C88-15394189EFB9}"/>
              </a:ext>
            </a:extLst>
          </p:cNvPr>
          <p:cNvPicPr>
            <a:picLocks noChangeAspect="1"/>
          </p:cNvPicPr>
          <p:nvPr/>
        </p:nvPicPr>
        <p:blipFill rotWithShape="1">
          <a:blip r:embed="rId5">
            <a:extLst>
              <a:ext uri="{28A0092B-C50C-407E-A947-70E740481C1C}">
                <a14:useLocalDpi xmlns:a14="http://schemas.microsoft.com/office/drawing/2010/main" val="0"/>
              </a:ext>
            </a:extLst>
          </a:blip>
          <a:srcRect r="69320"/>
          <a:stretch/>
        </p:blipFill>
        <p:spPr>
          <a:xfrm>
            <a:off x="7105255" y="3120552"/>
            <a:ext cx="1610316" cy="2325629"/>
          </a:xfrm>
          <a:prstGeom prst="rect">
            <a:avLst/>
          </a:prstGeom>
        </p:spPr>
      </p:pic>
      <p:pic>
        <p:nvPicPr>
          <p:cNvPr id="16" name="Picture 15">
            <a:extLst>
              <a:ext uri="{FF2B5EF4-FFF2-40B4-BE49-F238E27FC236}">
                <a16:creationId xmlns:a16="http://schemas.microsoft.com/office/drawing/2014/main" id="{92C2C60C-BDFC-1F9E-B6F6-5FC9D7B890F0}"/>
              </a:ext>
            </a:extLst>
          </p:cNvPr>
          <p:cNvPicPr>
            <a:picLocks noChangeAspect="1"/>
          </p:cNvPicPr>
          <p:nvPr/>
        </p:nvPicPr>
        <p:blipFill rotWithShape="1">
          <a:blip r:embed="rId5">
            <a:extLst>
              <a:ext uri="{28A0092B-C50C-407E-A947-70E740481C1C}">
                <a14:useLocalDpi xmlns:a14="http://schemas.microsoft.com/office/drawing/2010/main" val="0"/>
              </a:ext>
            </a:extLst>
          </a:blip>
          <a:srcRect l="33699" t="15596" r="35621" b="8065"/>
          <a:stretch/>
        </p:blipFill>
        <p:spPr>
          <a:xfrm>
            <a:off x="8806729" y="3706246"/>
            <a:ext cx="1610316" cy="1775360"/>
          </a:xfrm>
          <a:prstGeom prst="rect">
            <a:avLst/>
          </a:prstGeom>
        </p:spPr>
      </p:pic>
      <p:pic>
        <p:nvPicPr>
          <p:cNvPr id="17" name="Picture 16">
            <a:extLst>
              <a:ext uri="{FF2B5EF4-FFF2-40B4-BE49-F238E27FC236}">
                <a16:creationId xmlns:a16="http://schemas.microsoft.com/office/drawing/2014/main" id="{2D313AC3-DCDA-AC8C-BF5B-AFB715B139CB}"/>
              </a:ext>
            </a:extLst>
          </p:cNvPr>
          <p:cNvPicPr>
            <a:picLocks noChangeAspect="1"/>
          </p:cNvPicPr>
          <p:nvPr/>
        </p:nvPicPr>
        <p:blipFill rotWithShape="1">
          <a:blip r:embed="rId5">
            <a:extLst>
              <a:ext uri="{28A0092B-C50C-407E-A947-70E740481C1C}">
                <a14:useLocalDpi xmlns:a14="http://schemas.microsoft.com/office/drawing/2010/main" val="0"/>
              </a:ext>
            </a:extLst>
          </a:blip>
          <a:srcRect l="65759" t="18158" r="3561" b="5503"/>
          <a:stretch/>
        </p:blipFill>
        <p:spPr>
          <a:xfrm>
            <a:off x="10508203" y="4593926"/>
            <a:ext cx="1492690" cy="1645678"/>
          </a:xfrm>
          <a:prstGeom prst="rect">
            <a:avLst/>
          </a:prstGeom>
        </p:spPr>
      </p:pic>
    </p:spTree>
    <p:extLst>
      <p:ext uri="{BB962C8B-B14F-4D97-AF65-F5344CB8AC3E}">
        <p14:creationId xmlns:p14="http://schemas.microsoft.com/office/powerpoint/2010/main" val="36391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5EFB569-D4E5-0AF8-0B88-82EB427839AD}"/>
              </a:ext>
            </a:extLst>
          </p:cNvPr>
          <p:cNvSpPr txBox="1"/>
          <p:nvPr/>
        </p:nvSpPr>
        <p:spPr>
          <a:xfrm>
            <a:off x="592542" y="1633949"/>
            <a:ext cx="8738272" cy="950325"/>
          </a:xfrm>
          <a:prstGeom prst="rect">
            <a:avLst/>
          </a:prstGeom>
          <a:noFill/>
        </p:spPr>
        <p:txBody>
          <a:bodyPr wrap="square">
            <a:spAutoFit/>
          </a:bodyPr>
          <a:lstStyle/>
          <a:p>
            <a:pPr marL="0" marR="0">
              <a:lnSpc>
                <a:spcPct val="150000"/>
              </a:lnSpc>
              <a:spcBef>
                <a:spcPts val="100"/>
              </a:spcBef>
              <a:spcAft>
                <a:spcPts val="100"/>
              </a:spcAft>
            </a:pP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a) Ghi vào nhật kí đọc sách nhận xét của em về một nhân vật em thích trong một truyện em mới đọc (hoặc mới nghe kể).</a:t>
            </a:r>
            <a:endParaRPr lang="en-US" sz="2000" dirty="0">
              <a:effectLst/>
              <a:latin typeface="UTM Avo" panose="02040603050506020204" pitchFamily="18" charset="0"/>
              <a:ea typeface="Calibri" panose="020F0502020204030204" pitchFamily="34" charset="0"/>
              <a:cs typeface="Arial" panose="020B0604020202020204" pitchFamily="34" charset="0"/>
            </a:endParaRPr>
          </a:p>
        </p:txBody>
      </p:sp>
      <p:pic>
        <p:nvPicPr>
          <p:cNvPr id="11" name="Picture 3">
            <a:extLst>
              <a:ext uri="{FF2B5EF4-FFF2-40B4-BE49-F238E27FC236}">
                <a16:creationId xmlns:a16="http://schemas.microsoft.com/office/drawing/2014/main" id="{37113491-3951-0E61-C92A-F9CED54AF9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12361" y="2939845"/>
            <a:ext cx="9234297" cy="3352806"/>
          </a:xfrm>
          <a:prstGeom prst="rect">
            <a:avLst/>
          </a:prstGeom>
        </p:spPr>
      </p:pic>
      <p:sp>
        <p:nvSpPr>
          <p:cNvPr id="12" name="TextBox 11">
            <a:extLst>
              <a:ext uri="{FF2B5EF4-FFF2-40B4-BE49-F238E27FC236}">
                <a16:creationId xmlns:a16="http://schemas.microsoft.com/office/drawing/2014/main" id="{B02EFD80-73A1-DA55-354A-2491582FFCDB}"/>
              </a:ext>
            </a:extLst>
          </p:cNvPr>
          <p:cNvSpPr txBox="1"/>
          <p:nvPr/>
        </p:nvSpPr>
        <p:spPr>
          <a:xfrm>
            <a:off x="1825197" y="3217756"/>
            <a:ext cx="8665821" cy="2796984"/>
          </a:xfrm>
          <a:prstGeom prst="rect">
            <a:avLst/>
          </a:prstGeom>
          <a:noFill/>
        </p:spPr>
        <p:txBody>
          <a:bodyPr wrap="square">
            <a:spAutoFit/>
          </a:bodyPr>
          <a:lstStyle/>
          <a:p>
            <a:pPr marL="342900" marR="0" lvl="0" indent="-342900" algn="just">
              <a:lnSpc>
                <a:spcPct val="150000"/>
              </a:lnSpc>
              <a:spcBef>
                <a:spcPts val="100"/>
              </a:spcBef>
              <a:spcAft>
                <a:spcPts val="0"/>
              </a:spcAft>
              <a:buFont typeface="Arial" panose="020B0604020202020204" pitchFamily="34" charset="0"/>
              <a:buChar char="●"/>
            </a:pPr>
            <a:r>
              <a:rPr lang="nl-NL" sz="2000" dirty="0">
                <a:solidFill>
                  <a:srgbClr val="000000"/>
                </a:solidFill>
                <a:effectLst/>
                <a:latin typeface="UTM Avo" panose="02040603050506020204" pitchFamily="18" charset="0"/>
                <a:ea typeface="Noto Sans Symbols"/>
                <a:cs typeface="Arial" panose="020B0604020202020204" pitchFamily="34" charset="0"/>
              </a:rPr>
              <a:t>Ghi rõ tên truyện em mới đọc (hoặc mới nghe kể) là truyện gì, của tác giả nào.</a:t>
            </a:r>
            <a:endParaRPr lang="en-US" sz="2000" dirty="0">
              <a:effectLst/>
              <a:latin typeface="UTM Avo" panose="02040603050506020204" pitchFamily="18" charset="0"/>
              <a:ea typeface="Noto Sans Symbols"/>
              <a:cs typeface="Arial" panose="020B0604020202020204" pitchFamily="34" charset="0"/>
            </a:endParaRPr>
          </a:p>
          <a:p>
            <a:pPr marL="342900" marR="0" lvl="0" indent="-342900" algn="just">
              <a:lnSpc>
                <a:spcPct val="150000"/>
              </a:lnSpc>
              <a:spcBef>
                <a:spcPts val="0"/>
              </a:spcBef>
              <a:spcAft>
                <a:spcPts val="100"/>
              </a:spcAft>
              <a:buFont typeface="Arial" panose="020B0604020202020204" pitchFamily="34" charset="0"/>
              <a:buChar char="●"/>
            </a:pPr>
            <a:r>
              <a:rPr lang="nl-NL" sz="2000" dirty="0">
                <a:solidFill>
                  <a:srgbClr val="000000"/>
                </a:solidFill>
                <a:effectLst/>
                <a:latin typeface="UTM Avo" panose="02040603050506020204" pitchFamily="18" charset="0"/>
                <a:ea typeface="Noto Sans Symbols"/>
                <a:cs typeface="Arial" panose="020B0604020202020204" pitchFamily="34" charset="0"/>
              </a:rPr>
              <a:t>Nêu rõ em thích nhân vật nào trong truyện đó và cho biết vì sao em thích (nêu rõ nhận xét của em về hình dáng, tính tình của nhân vật, thể hiện qua những chi tiết cụ thể nói về đặc điểm, hành động, cử chỉ, lời nói). </a:t>
            </a:r>
            <a:endParaRPr lang="en-US" sz="2000" dirty="0">
              <a:effectLst/>
              <a:latin typeface="UTM Avo" panose="02040603050506020204" pitchFamily="18" charset="0"/>
              <a:ea typeface="Noto Sans Symbols"/>
              <a:cs typeface="Arial" panose="020B0604020202020204" pitchFamily="34" charset="0"/>
            </a:endParaRPr>
          </a:p>
        </p:txBody>
      </p:sp>
      <p:pic>
        <p:nvPicPr>
          <p:cNvPr id="13" name="Picture 12">
            <a:extLst>
              <a:ext uri="{FF2B5EF4-FFF2-40B4-BE49-F238E27FC236}">
                <a16:creationId xmlns:a16="http://schemas.microsoft.com/office/drawing/2014/main" id="{2FA65C87-DDE4-4E9C-DAAE-C7D930CB0DF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700000">
            <a:off x="1187357" y="2670347"/>
            <a:ext cx="1275680" cy="739248"/>
          </a:xfrm>
          <a:prstGeom prst="rect">
            <a:avLst/>
          </a:prstGeom>
        </p:spPr>
      </p:pic>
      <p:sp>
        <p:nvSpPr>
          <p:cNvPr id="14" name="Oval 13">
            <a:extLst>
              <a:ext uri="{FF2B5EF4-FFF2-40B4-BE49-F238E27FC236}">
                <a16:creationId xmlns:a16="http://schemas.microsoft.com/office/drawing/2014/main" id="{EB5A3C7A-5A24-CCDE-6A94-0DF35DF8AEE1}"/>
              </a:ext>
            </a:extLst>
          </p:cNvPr>
          <p:cNvSpPr/>
          <p:nvPr/>
        </p:nvSpPr>
        <p:spPr>
          <a:xfrm>
            <a:off x="9448801" y="1064591"/>
            <a:ext cx="2458064" cy="136846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bg1"/>
                </a:solidFill>
                <a:latin typeface="UTM Avo" panose="02040603050506020204" pitchFamily="18" charset="0"/>
                <a:cs typeface="Arial" panose="020B0604020202020204" pitchFamily="34" charset="0"/>
              </a:rPr>
              <a:t>Làm</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việc</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nhóm</a:t>
            </a:r>
            <a:endParaRPr lang="en-US" sz="2400" b="1" dirty="0">
              <a:solidFill>
                <a:schemeClr val="bg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628707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2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5EFB569-D4E5-0AF8-0B88-82EB427839AD}"/>
              </a:ext>
            </a:extLst>
          </p:cNvPr>
          <p:cNvSpPr txBox="1"/>
          <p:nvPr/>
        </p:nvSpPr>
        <p:spPr>
          <a:xfrm>
            <a:off x="592542" y="1633949"/>
            <a:ext cx="8738272" cy="950325"/>
          </a:xfrm>
          <a:prstGeom prst="rect">
            <a:avLst/>
          </a:prstGeom>
          <a:noFill/>
        </p:spPr>
        <p:txBody>
          <a:bodyPr wrap="square">
            <a:spAutoFit/>
          </a:bodyPr>
          <a:lstStyle/>
          <a:p>
            <a:pPr>
              <a:lnSpc>
                <a:spcPct val="150000"/>
              </a:lnSpc>
              <a:spcBef>
                <a:spcPts val="100"/>
              </a:spcBef>
              <a:spcAft>
                <a:spcPts val="100"/>
              </a:spcAft>
            </a:pPr>
            <a:r>
              <a:rPr lang="vi-VN" sz="2000" dirty="0">
                <a:solidFill>
                  <a:srgbClr val="000000"/>
                </a:solidFill>
                <a:latin typeface="UTM Avo" panose="02040603050506020204" pitchFamily="18" charset="0"/>
                <a:ea typeface="Calibri" panose="020F0502020204030204" pitchFamily="34" charset="0"/>
                <a:cs typeface="Arial" panose="020B0604020202020204" pitchFamily="34" charset="0"/>
              </a:rPr>
              <a:t>b) Ghi vào nhật kí đọc sách cảm nghĩ của em về một bài thơ em mới được học (hoặc mới được đọc).</a:t>
            </a:r>
          </a:p>
        </p:txBody>
      </p:sp>
      <p:pic>
        <p:nvPicPr>
          <p:cNvPr id="11" name="Picture 3">
            <a:extLst>
              <a:ext uri="{FF2B5EF4-FFF2-40B4-BE49-F238E27FC236}">
                <a16:creationId xmlns:a16="http://schemas.microsoft.com/office/drawing/2014/main" id="{37113491-3951-0E61-C92A-F9CED54AF9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12361" y="2939845"/>
            <a:ext cx="9234297" cy="3352806"/>
          </a:xfrm>
          <a:prstGeom prst="rect">
            <a:avLst/>
          </a:prstGeom>
        </p:spPr>
      </p:pic>
      <p:sp>
        <p:nvSpPr>
          <p:cNvPr id="12" name="TextBox 11">
            <a:extLst>
              <a:ext uri="{FF2B5EF4-FFF2-40B4-BE49-F238E27FC236}">
                <a16:creationId xmlns:a16="http://schemas.microsoft.com/office/drawing/2014/main" id="{B02EFD80-73A1-DA55-354A-2491582FFCDB}"/>
              </a:ext>
            </a:extLst>
          </p:cNvPr>
          <p:cNvSpPr txBox="1"/>
          <p:nvPr/>
        </p:nvSpPr>
        <p:spPr>
          <a:xfrm>
            <a:off x="1825197" y="3217756"/>
            <a:ext cx="8665821" cy="2796984"/>
          </a:xfrm>
          <a:prstGeom prst="rect">
            <a:avLst/>
          </a:prstGeom>
          <a:noFill/>
        </p:spPr>
        <p:txBody>
          <a:bodyPr wrap="square">
            <a:spAutoFit/>
          </a:bodyPr>
          <a:lstStyle/>
          <a:p>
            <a:pPr marL="342900" marR="0" lvl="0" indent="-342900" algn="just">
              <a:lnSpc>
                <a:spcPct val="150000"/>
              </a:lnSpc>
              <a:spcBef>
                <a:spcPts val="100"/>
              </a:spcBef>
              <a:spcAft>
                <a:spcPts val="0"/>
              </a:spcAft>
              <a:buFont typeface="Arial" panose="020B0604020202020204" pitchFamily="34" charset="0"/>
              <a:buChar char="●"/>
            </a:pPr>
            <a:r>
              <a:rPr lang="vi-VN" sz="2000" dirty="0">
                <a:solidFill>
                  <a:srgbClr val="000000"/>
                </a:solidFill>
                <a:latin typeface="UTM Avo" panose="02040603050506020204" pitchFamily="18" charset="0"/>
                <a:ea typeface="Noto Sans Symbols"/>
                <a:cs typeface="Arial" panose="020B0604020202020204" pitchFamily="34" charset="0"/>
              </a:rPr>
              <a:t>Ghi rõ tên bài thơ em </a:t>
            </a:r>
            <a:r>
              <a:rPr lang="vi-VN" sz="2000">
                <a:solidFill>
                  <a:srgbClr val="000000"/>
                </a:solidFill>
                <a:latin typeface="UTM Avo" panose="02040603050506020204" pitchFamily="18" charset="0"/>
                <a:ea typeface="Noto Sans Symbols"/>
                <a:cs typeface="Arial" panose="020B0604020202020204" pitchFamily="34" charset="0"/>
              </a:rPr>
              <a:t>mới </a:t>
            </a:r>
            <a:r>
              <a:rPr lang="en-US" sz="2000">
                <a:solidFill>
                  <a:srgbClr val="000000"/>
                </a:solidFill>
                <a:latin typeface="UTM Avo" panose="02040603050506020204" pitchFamily="18" charset="0"/>
                <a:ea typeface="Noto Sans Symbols"/>
                <a:cs typeface="Arial" panose="020B0604020202020204" pitchFamily="34" charset="0"/>
              </a:rPr>
              <a:t>được </a:t>
            </a:r>
            <a:r>
              <a:rPr lang="vi-VN" sz="2000">
                <a:solidFill>
                  <a:srgbClr val="000000"/>
                </a:solidFill>
                <a:latin typeface="UTM Avo" panose="02040603050506020204" pitchFamily="18" charset="0"/>
                <a:ea typeface="Noto Sans Symbols"/>
                <a:cs typeface="Arial" panose="020B0604020202020204" pitchFamily="34" charset="0"/>
              </a:rPr>
              <a:t>học </a:t>
            </a:r>
            <a:r>
              <a:rPr lang="vi-VN" sz="2000" dirty="0">
                <a:solidFill>
                  <a:srgbClr val="000000"/>
                </a:solidFill>
                <a:latin typeface="UTM Avo" panose="02040603050506020204" pitchFamily="18" charset="0"/>
                <a:ea typeface="Noto Sans Symbols"/>
                <a:cs typeface="Arial" panose="020B0604020202020204" pitchFamily="34" charset="0"/>
              </a:rPr>
              <a:t>(hoặc mới được đọc) là gì, của tác giả nào.</a:t>
            </a:r>
          </a:p>
          <a:p>
            <a:pPr marL="342900" marR="0" lvl="0" indent="-342900" algn="just">
              <a:lnSpc>
                <a:spcPct val="150000"/>
              </a:lnSpc>
              <a:spcBef>
                <a:spcPts val="100"/>
              </a:spcBef>
              <a:spcAft>
                <a:spcPts val="0"/>
              </a:spcAft>
              <a:buFont typeface="Arial" panose="020B0604020202020204" pitchFamily="34" charset="0"/>
              <a:buChar char="●"/>
            </a:pPr>
            <a:r>
              <a:rPr lang="vi-VN" sz="2000" dirty="0">
                <a:solidFill>
                  <a:srgbClr val="000000"/>
                </a:solidFill>
                <a:latin typeface="UTM Avo" panose="02040603050506020204" pitchFamily="18" charset="0"/>
                <a:ea typeface="Noto Sans Symbols"/>
                <a:cs typeface="Arial" panose="020B0604020202020204" pitchFamily="34" charset="0"/>
              </a:rPr>
              <a:t>Nêu được điều thú vị, ý nghĩa của bài thơ đã đem lại cho em.</a:t>
            </a:r>
          </a:p>
          <a:p>
            <a:pPr marL="342900" marR="0" lvl="0" indent="-342900" algn="just">
              <a:lnSpc>
                <a:spcPct val="150000"/>
              </a:lnSpc>
              <a:spcBef>
                <a:spcPts val="100"/>
              </a:spcBef>
              <a:spcAft>
                <a:spcPts val="0"/>
              </a:spcAft>
              <a:buFont typeface="Arial" panose="020B0604020202020204" pitchFamily="34" charset="0"/>
              <a:buChar char="●"/>
            </a:pPr>
            <a:r>
              <a:rPr lang="vi-VN" sz="2000" dirty="0">
                <a:solidFill>
                  <a:srgbClr val="000000"/>
                </a:solidFill>
                <a:latin typeface="UTM Avo" panose="02040603050506020204" pitchFamily="18" charset="0"/>
                <a:ea typeface="Noto Sans Symbols"/>
                <a:cs typeface="Arial" panose="020B0604020202020204" pitchFamily="34" charset="0"/>
              </a:rPr>
              <a:t>Nêu rõ hình ảnh em thích trong bài thơ ấy và cho biết vì sao em thích (Ví dụ, cảm thấy cái hay về nội dung, ý nghĩa; thích thú về cách dùng từ ngữ, hình ảnh, hoặc nhịp thơ, vần thơ). </a:t>
            </a:r>
          </a:p>
        </p:txBody>
      </p:sp>
      <p:pic>
        <p:nvPicPr>
          <p:cNvPr id="13" name="Picture 12">
            <a:extLst>
              <a:ext uri="{FF2B5EF4-FFF2-40B4-BE49-F238E27FC236}">
                <a16:creationId xmlns:a16="http://schemas.microsoft.com/office/drawing/2014/main" id="{2FA65C87-DDE4-4E9C-DAAE-C7D930CB0DF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700000">
            <a:off x="1187357" y="2670347"/>
            <a:ext cx="1275680" cy="739248"/>
          </a:xfrm>
          <a:prstGeom prst="rect">
            <a:avLst/>
          </a:prstGeom>
        </p:spPr>
      </p:pic>
      <p:sp>
        <p:nvSpPr>
          <p:cNvPr id="3" name="Oval 2">
            <a:extLst>
              <a:ext uri="{FF2B5EF4-FFF2-40B4-BE49-F238E27FC236}">
                <a16:creationId xmlns:a16="http://schemas.microsoft.com/office/drawing/2014/main" id="{08B49672-3855-89E9-9970-9028BEB0555B}"/>
              </a:ext>
            </a:extLst>
          </p:cNvPr>
          <p:cNvSpPr/>
          <p:nvPr/>
        </p:nvSpPr>
        <p:spPr>
          <a:xfrm>
            <a:off x="9448801" y="1064591"/>
            <a:ext cx="2458064" cy="136846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bg1"/>
                </a:solidFill>
                <a:latin typeface="UTM Avo" panose="02040603050506020204" pitchFamily="18" charset="0"/>
                <a:cs typeface="Arial" panose="020B0604020202020204" pitchFamily="34" charset="0"/>
              </a:rPr>
              <a:t>Làm</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việc</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nhóm</a:t>
            </a:r>
            <a:endParaRPr lang="en-US" sz="2400" b="1" dirty="0">
              <a:solidFill>
                <a:schemeClr val="bg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40394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croll: Horizontal 3">
            <a:extLst>
              <a:ext uri="{FF2B5EF4-FFF2-40B4-BE49-F238E27FC236}">
                <a16:creationId xmlns:a16="http://schemas.microsoft.com/office/drawing/2014/main" id="{D2412AF0-F1F8-89B2-9E8A-1E89C109F3A4}"/>
              </a:ext>
            </a:extLst>
          </p:cNvPr>
          <p:cNvSpPr/>
          <p:nvPr/>
        </p:nvSpPr>
        <p:spPr>
          <a:xfrm>
            <a:off x="1858225" y="1583590"/>
            <a:ext cx="8591689" cy="885854"/>
          </a:xfrm>
          <a:prstGeom prst="horizontalScroll">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100" dirty="0">
              <a:latin typeface="UTM Avo" panose="02040603050506020204" pitchFamily="18" charset="0"/>
            </a:endParaRPr>
          </a:p>
        </p:txBody>
      </p:sp>
      <p:sp>
        <p:nvSpPr>
          <p:cNvPr id="5" name="TextBox 4">
            <a:extLst>
              <a:ext uri="{FF2B5EF4-FFF2-40B4-BE49-F238E27FC236}">
                <a16:creationId xmlns:a16="http://schemas.microsoft.com/office/drawing/2014/main" id="{2936E12A-64AE-2FE7-5F48-D3B907A92518}"/>
              </a:ext>
            </a:extLst>
          </p:cNvPr>
          <p:cNvSpPr txBox="1"/>
          <p:nvPr/>
        </p:nvSpPr>
        <p:spPr>
          <a:xfrm>
            <a:off x="1858225" y="1663357"/>
            <a:ext cx="8591689" cy="574388"/>
          </a:xfrm>
          <a:prstGeom prst="rect">
            <a:avLst/>
          </a:prstGeom>
          <a:noFill/>
        </p:spPr>
        <p:txBody>
          <a:bodyPr wrap="square" rtlCol="0">
            <a:spAutoFit/>
          </a:bodyPr>
          <a:lstStyle/>
          <a:p>
            <a:pPr algn="ctr">
              <a:lnSpc>
                <a:spcPct val="150000"/>
              </a:lnSpc>
            </a:pPr>
            <a:r>
              <a:rPr lang="en-US" sz="2400" b="1" dirty="0" err="1">
                <a:solidFill>
                  <a:schemeClr val="accent2"/>
                </a:solidFill>
                <a:latin typeface="UTM Avo" panose="02040603050506020204" pitchFamily="18" charset="0"/>
                <a:cs typeface="Arial" panose="020B0604020202020204" pitchFamily="34" charset="0"/>
              </a:rPr>
              <a:t>Đọc</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và</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bình</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chọn</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bài</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viết</a:t>
            </a:r>
            <a:r>
              <a:rPr lang="en-US" sz="2400" b="1" dirty="0">
                <a:solidFill>
                  <a:schemeClr val="accent2"/>
                </a:solidFill>
                <a:latin typeface="UTM Avo" panose="02040603050506020204" pitchFamily="18" charset="0"/>
                <a:cs typeface="Arial" panose="020B0604020202020204" pitchFamily="34" charset="0"/>
              </a:rPr>
              <a:t> hay</a:t>
            </a:r>
          </a:p>
        </p:txBody>
      </p:sp>
      <p:sp>
        <p:nvSpPr>
          <p:cNvPr id="9" name="Oval 8">
            <a:extLst>
              <a:ext uri="{FF2B5EF4-FFF2-40B4-BE49-F238E27FC236}">
                <a16:creationId xmlns:a16="http://schemas.microsoft.com/office/drawing/2014/main" id="{D2A184EC-0C65-E7D5-5B04-9002F0E8C4B0}"/>
              </a:ext>
            </a:extLst>
          </p:cNvPr>
          <p:cNvSpPr/>
          <p:nvPr/>
        </p:nvSpPr>
        <p:spPr>
          <a:xfrm>
            <a:off x="9409007" y="1439764"/>
            <a:ext cx="1849536" cy="102968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latin typeface="UTM Avo" panose="02040603050506020204" pitchFamily="18" charset="0"/>
                <a:cs typeface="Arial" panose="020B0604020202020204" pitchFamily="34" charset="0"/>
              </a:rPr>
              <a:t>Làm</a:t>
            </a:r>
            <a:r>
              <a:rPr lang="en-US" b="1" dirty="0">
                <a:solidFill>
                  <a:schemeClr val="bg1"/>
                </a:solidFill>
                <a:latin typeface="UTM Avo" panose="02040603050506020204" pitchFamily="18" charset="0"/>
                <a:cs typeface="Arial" panose="020B0604020202020204" pitchFamily="34" charset="0"/>
              </a:rPr>
              <a:t> </a:t>
            </a:r>
            <a:r>
              <a:rPr lang="en-US" b="1" dirty="0" err="1">
                <a:solidFill>
                  <a:schemeClr val="bg1"/>
                </a:solidFill>
                <a:latin typeface="UTM Avo" panose="02040603050506020204" pitchFamily="18" charset="0"/>
                <a:cs typeface="Arial" panose="020B0604020202020204" pitchFamily="34" charset="0"/>
              </a:rPr>
              <a:t>việc</a:t>
            </a:r>
            <a:r>
              <a:rPr lang="en-US" b="1" dirty="0">
                <a:solidFill>
                  <a:schemeClr val="bg1"/>
                </a:solidFill>
                <a:latin typeface="UTM Avo" panose="02040603050506020204" pitchFamily="18" charset="0"/>
                <a:cs typeface="Arial" panose="020B0604020202020204" pitchFamily="34" charset="0"/>
              </a:rPr>
              <a:t> </a:t>
            </a:r>
            <a:r>
              <a:rPr lang="en-US" b="1" dirty="0" err="1">
                <a:solidFill>
                  <a:schemeClr val="bg1"/>
                </a:solidFill>
                <a:latin typeface="UTM Avo" panose="02040603050506020204" pitchFamily="18" charset="0"/>
                <a:cs typeface="Arial" panose="020B0604020202020204" pitchFamily="34" charset="0"/>
              </a:rPr>
              <a:t>nhóm</a:t>
            </a:r>
            <a:endParaRPr lang="en-US" b="1" dirty="0">
              <a:solidFill>
                <a:schemeClr val="bg1"/>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77A60891-1BB6-C0C6-F5FF-1641191B2C8E}"/>
              </a:ext>
            </a:extLst>
          </p:cNvPr>
          <p:cNvSpPr txBox="1"/>
          <p:nvPr/>
        </p:nvSpPr>
        <p:spPr>
          <a:xfrm>
            <a:off x="966735" y="2613270"/>
            <a:ext cx="6777090" cy="2229841"/>
          </a:xfrm>
          <a:prstGeom prst="rect">
            <a:avLst/>
          </a:prstGeom>
          <a:noFill/>
        </p:spPr>
        <p:txBody>
          <a:bodyPr wrap="square">
            <a:spAutoFit/>
          </a:bodyPr>
          <a:lstStyle/>
          <a:p>
            <a:pPr marL="571500" indent="-571500"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Các em hãy đ</a:t>
            </a: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ọc đọan viết và trao đổi trong nhóm, bình chọn 1, 2 sản phẩm tốt (viết hay, trình bày đẹp) để đọc trước lớp.</a:t>
            </a:r>
          </a:p>
        </p:txBody>
      </p:sp>
      <p:pic>
        <p:nvPicPr>
          <p:cNvPr id="12" name="Picture 11">
            <a:extLst>
              <a:ext uri="{FF2B5EF4-FFF2-40B4-BE49-F238E27FC236}">
                <a16:creationId xmlns:a16="http://schemas.microsoft.com/office/drawing/2014/main" id="{C50767E2-3129-0181-B607-FBD74EF607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163128" y="2613270"/>
            <a:ext cx="2019097" cy="4097797"/>
          </a:xfrm>
          <a:prstGeom prst="rect">
            <a:avLst/>
          </a:prstGeom>
        </p:spPr>
      </p:pic>
    </p:spTree>
    <p:extLst>
      <p:ext uri="{BB962C8B-B14F-4D97-AF65-F5344CB8AC3E}">
        <p14:creationId xmlns:p14="http://schemas.microsoft.com/office/powerpoint/2010/main" val="248206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290">
                                          <p:stCondLst>
                                            <p:cond delay="0"/>
                                          </p:stCondLst>
                                        </p:cTn>
                                        <p:tgtEl>
                                          <p:spTgt spid="10"/>
                                        </p:tgtEl>
                                      </p:cBhvr>
                                    </p:animEffect>
                                    <p:anim calcmode="lin" valueType="num">
                                      <p:cBhvr>
                                        <p:cTn id="19"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0"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1"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22"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23"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24" dur="13">
                                          <p:stCondLst>
                                            <p:cond delay="325"/>
                                          </p:stCondLst>
                                        </p:cTn>
                                        <p:tgtEl>
                                          <p:spTgt spid="10"/>
                                        </p:tgtEl>
                                      </p:cBhvr>
                                      <p:to x="100000" y="60000"/>
                                    </p:animScale>
                                    <p:animScale>
                                      <p:cBhvr>
                                        <p:cTn id="25" dur="83" decel="50000">
                                          <p:stCondLst>
                                            <p:cond delay="338"/>
                                          </p:stCondLst>
                                        </p:cTn>
                                        <p:tgtEl>
                                          <p:spTgt spid="10"/>
                                        </p:tgtEl>
                                      </p:cBhvr>
                                      <p:to x="100000" y="100000"/>
                                    </p:animScale>
                                    <p:animScale>
                                      <p:cBhvr>
                                        <p:cTn id="26" dur="13">
                                          <p:stCondLst>
                                            <p:cond delay="656"/>
                                          </p:stCondLst>
                                        </p:cTn>
                                        <p:tgtEl>
                                          <p:spTgt spid="10"/>
                                        </p:tgtEl>
                                      </p:cBhvr>
                                      <p:to x="100000" y="80000"/>
                                    </p:animScale>
                                    <p:animScale>
                                      <p:cBhvr>
                                        <p:cTn id="27" dur="83" decel="50000">
                                          <p:stCondLst>
                                            <p:cond delay="669"/>
                                          </p:stCondLst>
                                        </p:cTn>
                                        <p:tgtEl>
                                          <p:spTgt spid="10"/>
                                        </p:tgtEl>
                                      </p:cBhvr>
                                      <p:to x="100000" y="100000"/>
                                    </p:animScale>
                                    <p:animScale>
                                      <p:cBhvr>
                                        <p:cTn id="28" dur="13">
                                          <p:stCondLst>
                                            <p:cond delay="821"/>
                                          </p:stCondLst>
                                        </p:cTn>
                                        <p:tgtEl>
                                          <p:spTgt spid="10"/>
                                        </p:tgtEl>
                                      </p:cBhvr>
                                      <p:to x="100000" y="90000"/>
                                    </p:animScale>
                                    <p:animScale>
                                      <p:cBhvr>
                                        <p:cTn id="29" dur="83" decel="50000">
                                          <p:stCondLst>
                                            <p:cond delay="834"/>
                                          </p:stCondLst>
                                        </p:cTn>
                                        <p:tgtEl>
                                          <p:spTgt spid="10"/>
                                        </p:tgtEl>
                                      </p:cBhvr>
                                      <p:to x="100000" y="100000"/>
                                    </p:animScale>
                                    <p:animScale>
                                      <p:cBhvr>
                                        <p:cTn id="30" dur="13">
                                          <p:stCondLst>
                                            <p:cond delay="904"/>
                                          </p:stCondLst>
                                        </p:cTn>
                                        <p:tgtEl>
                                          <p:spTgt spid="10"/>
                                        </p:tgtEl>
                                      </p:cBhvr>
                                      <p:to x="100000" y="95000"/>
                                    </p:animScale>
                                    <p:animScale>
                                      <p:cBhvr>
                                        <p:cTn id="31" dur="83" decel="50000">
                                          <p:stCondLst>
                                            <p:cond delay="917"/>
                                          </p:stCondLst>
                                        </p:cTn>
                                        <p:tgtEl>
                                          <p:spTgt spid="10"/>
                                        </p:tgtEl>
                                      </p:cBhvr>
                                      <p:to x="100000" y="100000"/>
                                    </p:animScale>
                                  </p:childTnLst>
                                </p:cTn>
                              </p:par>
                              <p:par>
                                <p:cTn id="32" presetID="26"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290">
                                          <p:stCondLst>
                                            <p:cond delay="0"/>
                                          </p:stCondLst>
                                        </p:cTn>
                                        <p:tgtEl>
                                          <p:spTgt spid="12"/>
                                        </p:tgtEl>
                                      </p:cBhvr>
                                    </p:animEffect>
                                    <p:anim calcmode="lin" valueType="num">
                                      <p:cBhvr>
                                        <p:cTn id="3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3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3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0" dur="13">
                                          <p:stCondLst>
                                            <p:cond delay="325"/>
                                          </p:stCondLst>
                                        </p:cTn>
                                        <p:tgtEl>
                                          <p:spTgt spid="12"/>
                                        </p:tgtEl>
                                      </p:cBhvr>
                                      <p:to x="100000" y="60000"/>
                                    </p:animScale>
                                    <p:animScale>
                                      <p:cBhvr>
                                        <p:cTn id="41" dur="83" decel="50000">
                                          <p:stCondLst>
                                            <p:cond delay="338"/>
                                          </p:stCondLst>
                                        </p:cTn>
                                        <p:tgtEl>
                                          <p:spTgt spid="12"/>
                                        </p:tgtEl>
                                      </p:cBhvr>
                                      <p:to x="100000" y="100000"/>
                                    </p:animScale>
                                    <p:animScale>
                                      <p:cBhvr>
                                        <p:cTn id="42" dur="13">
                                          <p:stCondLst>
                                            <p:cond delay="656"/>
                                          </p:stCondLst>
                                        </p:cTn>
                                        <p:tgtEl>
                                          <p:spTgt spid="12"/>
                                        </p:tgtEl>
                                      </p:cBhvr>
                                      <p:to x="100000" y="80000"/>
                                    </p:animScale>
                                    <p:animScale>
                                      <p:cBhvr>
                                        <p:cTn id="43" dur="83" decel="50000">
                                          <p:stCondLst>
                                            <p:cond delay="669"/>
                                          </p:stCondLst>
                                        </p:cTn>
                                        <p:tgtEl>
                                          <p:spTgt spid="12"/>
                                        </p:tgtEl>
                                      </p:cBhvr>
                                      <p:to x="100000" y="100000"/>
                                    </p:animScale>
                                    <p:animScale>
                                      <p:cBhvr>
                                        <p:cTn id="44" dur="13">
                                          <p:stCondLst>
                                            <p:cond delay="821"/>
                                          </p:stCondLst>
                                        </p:cTn>
                                        <p:tgtEl>
                                          <p:spTgt spid="12"/>
                                        </p:tgtEl>
                                      </p:cBhvr>
                                      <p:to x="100000" y="90000"/>
                                    </p:animScale>
                                    <p:animScale>
                                      <p:cBhvr>
                                        <p:cTn id="45" dur="83" decel="50000">
                                          <p:stCondLst>
                                            <p:cond delay="834"/>
                                          </p:stCondLst>
                                        </p:cTn>
                                        <p:tgtEl>
                                          <p:spTgt spid="12"/>
                                        </p:tgtEl>
                                      </p:cBhvr>
                                      <p:to x="100000" y="100000"/>
                                    </p:animScale>
                                    <p:animScale>
                                      <p:cBhvr>
                                        <p:cTn id="46" dur="13">
                                          <p:stCondLst>
                                            <p:cond delay="904"/>
                                          </p:stCondLst>
                                        </p:cTn>
                                        <p:tgtEl>
                                          <p:spTgt spid="12"/>
                                        </p:tgtEl>
                                      </p:cBhvr>
                                      <p:to x="100000" y="95000"/>
                                    </p:animScale>
                                    <p:animScale>
                                      <p:cBhvr>
                                        <p:cTn id="47" dur="83" decel="50000">
                                          <p:stCondLst>
                                            <p:cond delay="917"/>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DF58206-3948-3F82-9C8B-995C4213D4AB}"/>
              </a:ext>
            </a:extLst>
          </p:cNvPr>
          <p:cNvGrpSpPr/>
          <p:nvPr/>
        </p:nvGrpSpPr>
        <p:grpSpPr>
          <a:xfrm>
            <a:off x="1575714" y="1644121"/>
            <a:ext cx="10217108" cy="4939560"/>
            <a:chOff x="1524000" y="857736"/>
            <a:chExt cx="18054847" cy="8728791"/>
          </a:xfrm>
        </p:grpSpPr>
        <p:pic>
          <p:nvPicPr>
            <p:cNvPr id="2" name="Picture 17">
              <a:extLst>
                <a:ext uri="{FF2B5EF4-FFF2-40B4-BE49-F238E27FC236}">
                  <a16:creationId xmlns:a16="http://schemas.microsoft.com/office/drawing/2014/main" id="{18686712-C1A3-C923-C20E-91BD26FFBC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668275" y="5284696"/>
              <a:ext cx="6910572" cy="4301831"/>
            </a:xfrm>
            <a:prstGeom prst="rect">
              <a:avLst/>
            </a:prstGeom>
          </p:spPr>
        </p:pic>
        <p:pic>
          <p:nvPicPr>
            <p:cNvPr id="3" name="Picture 2">
              <a:extLst>
                <a:ext uri="{FF2B5EF4-FFF2-40B4-BE49-F238E27FC236}">
                  <a16:creationId xmlns:a16="http://schemas.microsoft.com/office/drawing/2014/main" id="{603DA891-4D58-F6FB-72AD-5D5A33A12F9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38146"/>
            <a:stretch>
              <a:fillRect/>
            </a:stretch>
          </p:blipFill>
          <p:spPr>
            <a:xfrm>
              <a:off x="2237305" y="857736"/>
              <a:ext cx="12469294" cy="8457837"/>
            </a:xfrm>
            <a:prstGeom prst="rect">
              <a:avLst/>
            </a:prstGeom>
          </p:spPr>
        </p:pic>
        <p:grpSp>
          <p:nvGrpSpPr>
            <p:cNvPr id="6" name="Group 10">
              <a:extLst>
                <a:ext uri="{FF2B5EF4-FFF2-40B4-BE49-F238E27FC236}">
                  <a16:creationId xmlns:a16="http://schemas.microsoft.com/office/drawing/2014/main" id="{57BB8F06-90CE-3AB2-79B1-519272C6DA2C}"/>
                </a:ext>
              </a:extLst>
            </p:cNvPr>
            <p:cNvGrpSpPr/>
            <p:nvPr/>
          </p:nvGrpSpPr>
          <p:grpSpPr>
            <a:xfrm>
              <a:off x="1524000" y="1030562"/>
              <a:ext cx="6513660" cy="958270"/>
              <a:chOff x="0" y="0"/>
              <a:chExt cx="5761308" cy="848774"/>
            </a:xfrm>
            <a:solidFill>
              <a:schemeClr val="accent5">
                <a:lumMod val="60000"/>
                <a:lumOff val="40000"/>
              </a:schemeClr>
            </a:solidFill>
          </p:grpSpPr>
          <p:sp>
            <p:nvSpPr>
              <p:cNvPr id="7" name="Freeform 11">
                <a:extLst>
                  <a:ext uri="{FF2B5EF4-FFF2-40B4-BE49-F238E27FC236}">
                    <a16:creationId xmlns:a16="http://schemas.microsoft.com/office/drawing/2014/main" id="{73FA73C2-E304-909D-E930-85EFDAF6D312}"/>
                  </a:ext>
                </a:extLst>
              </p:cNvPr>
              <p:cNvSpPr/>
              <p:nvPr/>
            </p:nvSpPr>
            <p:spPr>
              <a:xfrm>
                <a:off x="0" y="0"/>
                <a:ext cx="5761308" cy="848774"/>
              </a:xfrm>
              <a:custGeom>
                <a:avLst/>
                <a:gdLst/>
                <a:ahLst/>
                <a:cxnLst/>
                <a:rect l="l" t="t" r="r" b="b"/>
                <a:pathLst>
                  <a:path w="5761308" h="848774">
                    <a:moveTo>
                      <a:pt x="5636848" y="848774"/>
                    </a:moveTo>
                    <a:lnTo>
                      <a:pt x="124460" y="848774"/>
                    </a:lnTo>
                    <a:cubicBezTo>
                      <a:pt x="55880" y="848774"/>
                      <a:pt x="0" y="792894"/>
                      <a:pt x="0" y="724314"/>
                    </a:cubicBezTo>
                    <a:lnTo>
                      <a:pt x="0" y="124460"/>
                    </a:lnTo>
                    <a:cubicBezTo>
                      <a:pt x="0" y="55880"/>
                      <a:pt x="55880" y="0"/>
                      <a:pt x="124460" y="0"/>
                    </a:cubicBezTo>
                    <a:lnTo>
                      <a:pt x="5636848" y="0"/>
                    </a:lnTo>
                    <a:cubicBezTo>
                      <a:pt x="5705428" y="0"/>
                      <a:pt x="5761308" y="55880"/>
                      <a:pt x="5761308" y="124460"/>
                    </a:cubicBezTo>
                    <a:lnTo>
                      <a:pt x="5761308" y="724314"/>
                    </a:lnTo>
                    <a:cubicBezTo>
                      <a:pt x="5761308" y="792894"/>
                      <a:pt x="5705428" y="848774"/>
                      <a:pt x="5636848" y="848774"/>
                    </a:cubicBezTo>
                    <a:close/>
                  </a:path>
                </a:pathLst>
              </a:custGeom>
              <a:grpFill/>
            </p:spPr>
            <p:txBody>
              <a:bodyPr/>
              <a:lstStyle/>
              <a:p>
                <a:endParaRPr lang="en-US" sz="1100">
                  <a:latin typeface="UTM Avo" panose="02040603050506020204" pitchFamily="18" charset="0"/>
                </a:endParaRPr>
              </a:p>
            </p:txBody>
          </p:sp>
        </p:grpSp>
        <p:sp>
          <p:nvSpPr>
            <p:cNvPr id="8" name="TextBox 12">
              <a:extLst>
                <a:ext uri="{FF2B5EF4-FFF2-40B4-BE49-F238E27FC236}">
                  <a16:creationId xmlns:a16="http://schemas.microsoft.com/office/drawing/2014/main" id="{F68A54E6-32FB-E45A-8ECF-C9B0D0FFFA23}"/>
                </a:ext>
              </a:extLst>
            </p:cNvPr>
            <p:cNvSpPr txBox="1"/>
            <p:nvPr/>
          </p:nvSpPr>
          <p:spPr>
            <a:xfrm rot="3275">
              <a:off x="1941621" y="860441"/>
              <a:ext cx="5678415" cy="947934"/>
            </a:xfrm>
            <a:prstGeom prst="rect">
              <a:avLst/>
            </a:prstGeom>
          </p:spPr>
          <p:txBody>
            <a:bodyPr lIns="0" tIns="0" rIns="0" bIns="0" rtlCol="0" anchor="t">
              <a:spAutoFit/>
            </a:bodyPr>
            <a:lstStyle/>
            <a:p>
              <a:pPr marL="0" lvl="0" indent="0" algn="ctr">
                <a:lnSpc>
                  <a:spcPts val="5040"/>
                </a:lnSpc>
                <a:spcBef>
                  <a:spcPct val="0"/>
                </a:spcBef>
              </a:pPr>
              <a:r>
                <a:rPr lang="en-US" sz="2000" b="1" dirty="0">
                  <a:latin typeface="UTM Avo" panose="02040603050506020204" pitchFamily="18" charset="0"/>
                  <a:cs typeface="Arial" panose="020B0604020202020204" pitchFamily="34" charset="0"/>
                </a:rPr>
                <a:t>Đoạn </a:t>
              </a:r>
              <a:r>
                <a:rPr lang="en-US" sz="2000" b="1" dirty="0" err="1">
                  <a:latin typeface="UTM Avo" panose="02040603050506020204" pitchFamily="18" charset="0"/>
                  <a:cs typeface="Arial" panose="020B0604020202020204" pitchFamily="34" charset="0"/>
                </a:rPr>
                <a:t>tham</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khảo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đề</a:t>
              </a:r>
              <a:r>
                <a:rPr lang="en-US" sz="2000" b="1" dirty="0">
                  <a:latin typeface="UTM Avo" panose="02040603050506020204" pitchFamily="18" charset="0"/>
                  <a:cs typeface="Arial" panose="020B0604020202020204" pitchFamily="34" charset="0"/>
                </a:rPr>
                <a:t> a</a:t>
              </a:r>
            </a:p>
          </p:txBody>
        </p:sp>
        <p:sp>
          <p:nvSpPr>
            <p:cNvPr id="11" name="TextBox 10">
              <a:extLst>
                <a:ext uri="{FF2B5EF4-FFF2-40B4-BE49-F238E27FC236}">
                  <a16:creationId xmlns:a16="http://schemas.microsoft.com/office/drawing/2014/main" id="{EA34B29B-2A74-DD4B-755A-8829E3790672}"/>
                </a:ext>
              </a:extLst>
            </p:cNvPr>
            <p:cNvSpPr txBox="1"/>
            <p:nvPr/>
          </p:nvSpPr>
          <p:spPr>
            <a:xfrm>
              <a:off x="2789779" y="2457435"/>
              <a:ext cx="9326022" cy="6667377"/>
            </a:xfrm>
            <a:prstGeom prst="rect">
              <a:avLst/>
            </a:prstGeom>
            <a:noFill/>
          </p:spPr>
          <p:txBody>
            <a:bodyPr wrap="square">
              <a:spAutoFit/>
            </a:bodyPr>
            <a:lstStyle/>
            <a:p>
              <a:pPr marL="0" marR="0" algn="just">
                <a:lnSpc>
                  <a:spcPct val="150000"/>
                </a:lnSpc>
                <a:spcBef>
                  <a:spcPts val="100"/>
                </a:spcBef>
                <a:spcAft>
                  <a:spcPts val="100"/>
                </a:spcAft>
              </a:pPr>
              <a:r>
                <a:rPr lang="nl-NL" i="1" dirty="0">
                  <a:solidFill>
                    <a:srgbClr val="000000"/>
                  </a:solidFill>
                  <a:effectLst/>
                  <a:latin typeface="UTM Avo" panose="02040603050506020204" pitchFamily="18" charset="0"/>
                  <a:ea typeface="Calibri" panose="020F0502020204030204" pitchFamily="34" charset="0"/>
                  <a:cs typeface="Arial" panose="020B0604020202020204" pitchFamily="34" charset="0"/>
                </a:rPr>
                <a:t>22 – 11. Tôi mới đọc xong truyện Dế mèn phiêu lưu kí của nhà văn Tô Hoài vào chiều thứ Bảy. Truyện có nhiều nhân vật thú vị, nhưng tôi yêu thích nhất là Dế Mèn. Tôi thích Dế Mèn vì đó là một người bạn tốt, biết yêu thương và giúp đỡ mọi người. Dế Mèn rất thích đi chơi xa để khám phá nhiều điều hay, học được nhiều điều tốt đẹp. Tôi mong sẽ có thật nhiều người bạn tốt như Dế Mèn</a:t>
              </a: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a:t>
              </a:r>
              <a:endParaRPr lang="en-US" dirty="0">
                <a:effectLst/>
                <a:latin typeface="UTM Avo" panose="02040603050506020204" pitchFamily="18"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73439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DF58206-3948-3F82-9C8B-995C4213D4AB}"/>
              </a:ext>
            </a:extLst>
          </p:cNvPr>
          <p:cNvGrpSpPr/>
          <p:nvPr/>
        </p:nvGrpSpPr>
        <p:grpSpPr>
          <a:xfrm>
            <a:off x="1575714" y="1644121"/>
            <a:ext cx="7459938" cy="4786229"/>
            <a:chOff x="1524000" y="857736"/>
            <a:chExt cx="13182599" cy="8457837"/>
          </a:xfrm>
        </p:grpSpPr>
        <p:pic>
          <p:nvPicPr>
            <p:cNvPr id="3" name="Picture 2">
              <a:extLst>
                <a:ext uri="{FF2B5EF4-FFF2-40B4-BE49-F238E27FC236}">
                  <a16:creationId xmlns:a16="http://schemas.microsoft.com/office/drawing/2014/main" id="{603DA891-4D58-F6FB-72AD-5D5A33A12F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38146"/>
            <a:stretch>
              <a:fillRect/>
            </a:stretch>
          </p:blipFill>
          <p:spPr>
            <a:xfrm>
              <a:off x="2237305" y="857736"/>
              <a:ext cx="12469294" cy="8457837"/>
            </a:xfrm>
            <a:prstGeom prst="rect">
              <a:avLst/>
            </a:prstGeom>
          </p:spPr>
        </p:pic>
        <p:grpSp>
          <p:nvGrpSpPr>
            <p:cNvPr id="6" name="Group 10">
              <a:extLst>
                <a:ext uri="{FF2B5EF4-FFF2-40B4-BE49-F238E27FC236}">
                  <a16:creationId xmlns:a16="http://schemas.microsoft.com/office/drawing/2014/main" id="{57BB8F06-90CE-3AB2-79B1-519272C6DA2C}"/>
                </a:ext>
              </a:extLst>
            </p:cNvPr>
            <p:cNvGrpSpPr/>
            <p:nvPr/>
          </p:nvGrpSpPr>
          <p:grpSpPr>
            <a:xfrm>
              <a:off x="1524000" y="1030562"/>
              <a:ext cx="6513660" cy="958270"/>
              <a:chOff x="0" y="0"/>
              <a:chExt cx="5761308" cy="848774"/>
            </a:xfrm>
            <a:solidFill>
              <a:schemeClr val="accent5">
                <a:lumMod val="60000"/>
                <a:lumOff val="40000"/>
              </a:schemeClr>
            </a:solidFill>
          </p:grpSpPr>
          <p:sp>
            <p:nvSpPr>
              <p:cNvPr id="7" name="Freeform 11">
                <a:extLst>
                  <a:ext uri="{FF2B5EF4-FFF2-40B4-BE49-F238E27FC236}">
                    <a16:creationId xmlns:a16="http://schemas.microsoft.com/office/drawing/2014/main" id="{73FA73C2-E304-909D-E930-85EFDAF6D312}"/>
                  </a:ext>
                </a:extLst>
              </p:cNvPr>
              <p:cNvSpPr/>
              <p:nvPr/>
            </p:nvSpPr>
            <p:spPr>
              <a:xfrm>
                <a:off x="0" y="0"/>
                <a:ext cx="5761308" cy="848774"/>
              </a:xfrm>
              <a:custGeom>
                <a:avLst/>
                <a:gdLst/>
                <a:ahLst/>
                <a:cxnLst/>
                <a:rect l="l" t="t" r="r" b="b"/>
                <a:pathLst>
                  <a:path w="5761308" h="848774">
                    <a:moveTo>
                      <a:pt x="5636848" y="848774"/>
                    </a:moveTo>
                    <a:lnTo>
                      <a:pt x="124460" y="848774"/>
                    </a:lnTo>
                    <a:cubicBezTo>
                      <a:pt x="55880" y="848774"/>
                      <a:pt x="0" y="792894"/>
                      <a:pt x="0" y="724314"/>
                    </a:cubicBezTo>
                    <a:lnTo>
                      <a:pt x="0" y="124460"/>
                    </a:lnTo>
                    <a:cubicBezTo>
                      <a:pt x="0" y="55880"/>
                      <a:pt x="55880" y="0"/>
                      <a:pt x="124460" y="0"/>
                    </a:cubicBezTo>
                    <a:lnTo>
                      <a:pt x="5636848" y="0"/>
                    </a:lnTo>
                    <a:cubicBezTo>
                      <a:pt x="5705428" y="0"/>
                      <a:pt x="5761308" y="55880"/>
                      <a:pt x="5761308" y="124460"/>
                    </a:cubicBezTo>
                    <a:lnTo>
                      <a:pt x="5761308" y="724314"/>
                    </a:lnTo>
                    <a:cubicBezTo>
                      <a:pt x="5761308" y="792894"/>
                      <a:pt x="5705428" y="848774"/>
                      <a:pt x="5636848" y="848774"/>
                    </a:cubicBezTo>
                    <a:close/>
                  </a:path>
                </a:pathLst>
              </a:custGeom>
              <a:grpFill/>
            </p:spPr>
            <p:txBody>
              <a:bodyPr/>
              <a:lstStyle/>
              <a:p>
                <a:endParaRPr lang="en-US" sz="1100">
                  <a:latin typeface="UTM Avo" panose="02040603050506020204" pitchFamily="18" charset="0"/>
                </a:endParaRPr>
              </a:p>
            </p:txBody>
          </p:sp>
        </p:grpSp>
        <p:sp>
          <p:nvSpPr>
            <p:cNvPr id="8" name="TextBox 12">
              <a:extLst>
                <a:ext uri="{FF2B5EF4-FFF2-40B4-BE49-F238E27FC236}">
                  <a16:creationId xmlns:a16="http://schemas.microsoft.com/office/drawing/2014/main" id="{F68A54E6-32FB-E45A-8ECF-C9B0D0FFFA23}"/>
                </a:ext>
              </a:extLst>
            </p:cNvPr>
            <p:cNvSpPr txBox="1"/>
            <p:nvPr/>
          </p:nvSpPr>
          <p:spPr>
            <a:xfrm rot="3275">
              <a:off x="1941621" y="860441"/>
              <a:ext cx="5678415" cy="947934"/>
            </a:xfrm>
            <a:prstGeom prst="rect">
              <a:avLst/>
            </a:prstGeom>
          </p:spPr>
          <p:txBody>
            <a:bodyPr lIns="0" tIns="0" rIns="0" bIns="0" rtlCol="0" anchor="t">
              <a:spAutoFit/>
            </a:bodyPr>
            <a:lstStyle/>
            <a:p>
              <a:pPr marL="0" lvl="0" indent="0" algn="ctr">
                <a:lnSpc>
                  <a:spcPts val="5040"/>
                </a:lnSpc>
                <a:spcBef>
                  <a:spcPct val="0"/>
                </a:spcBef>
              </a:pPr>
              <a:r>
                <a:rPr lang="en-US" sz="2000" b="1" dirty="0">
                  <a:latin typeface="UTM Avo" panose="02040603050506020204" pitchFamily="18" charset="0"/>
                  <a:cs typeface="Arial" panose="020B0604020202020204" pitchFamily="34" charset="0"/>
                </a:rPr>
                <a:t>Đoạn </a:t>
              </a:r>
              <a:r>
                <a:rPr lang="en-US" sz="2000" b="1" dirty="0" err="1">
                  <a:latin typeface="UTM Avo" panose="02040603050506020204" pitchFamily="18" charset="0"/>
                  <a:cs typeface="Arial" panose="020B0604020202020204" pitchFamily="34" charset="0"/>
                </a:rPr>
                <a:t>tham</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khảo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đề</a:t>
              </a:r>
              <a:r>
                <a:rPr lang="en-US" sz="2000" b="1" dirty="0">
                  <a:latin typeface="UTM Avo" panose="02040603050506020204" pitchFamily="18" charset="0"/>
                  <a:cs typeface="Arial" panose="020B0604020202020204" pitchFamily="34" charset="0"/>
                </a:rPr>
                <a:t> b</a:t>
              </a:r>
            </a:p>
          </p:txBody>
        </p:sp>
        <p:sp>
          <p:nvSpPr>
            <p:cNvPr id="11" name="TextBox 10">
              <a:extLst>
                <a:ext uri="{FF2B5EF4-FFF2-40B4-BE49-F238E27FC236}">
                  <a16:creationId xmlns:a16="http://schemas.microsoft.com/office/drawing/2014/main" id="{EA34B29B-2A74-DD4B-755A-8829E3790672}"/>
                </a:ext>
              </a:extLst>
            </p:cNvPr>
            <p:cNvSpPr txBox="1"/>
            <p:nvPr/>
          </p:nvSpPr>
          <p:spPr>
            <a:xfrm>
              <a:off x="2545874" y="2353583"/>
              <a:ext cx="9654017" cy="6597239"/>
            </a:xfrm>
            <a:prstGeom prst="rect">
              <a:avLst/>
            </a:prstGeom>
            <a:noFill/>
          </p:spPr>
          <p:txBody>
            <a:bodyPr wrap="square">
              <a:spAutoFit/>
            </a:bodyPr>
            <a:lstStyle/>
            <a:p>
              <a:pPr marL="0" marR="0" algn="just">
                <a:lnSpc>
                  <a:spcPct val="150000"/>
                </a:lnSpc>
                <a:spcBef>
                  <a:spcPts val="100"/>
                </a:spcBef>
                <a:spcAft>
                  <a:spcPts val="100"/>
                </a:spcAft>
              </a:pPr>
              <a:r>
                <a:rPr lang="vi-VN" sz="1600" i="1" dirty="0">
                  <a:solidFill>
                    <a:srgbClr val="000000"/>
                  </a:solidFill>
                  <a:effectLst/>
                  <a:latin typeface="UTM Avo" panose="02040603050506020204" pitchFamily="18" charset="0"/>
                  <a:ea typeface="Calibri" panose="020F0502020204030204" pitchFamily="34" charset="0"/>
                  <a:cs typeface="Arial" panose="020B0604020202020204" pitchFamily="34" charset="0"/>
                </a:rPr>
                <a:t>6 – 11. Tôi mới được học bài </a:t>
              </a:r>
              <a:r>
                <a:rPr lang="vi-VN"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thơ </a:t>
              </a:r>
              <a:r>
                <a:rPr lang="en-US" sz="1600" i="1">
                  <a:solidFill>
                    <a:srgbClr val="000000"/>
                  </a:solidFill>
                  <a:latin typeface="UTM Avo" panose="02040603050506020204" pitchFamily="18" charset="0"/>
                  <a:ea typeface="Calibri" panose="020F0502020204030204" pitchFamily="34" charset="0"/>
                  <a:cs typeface="Arial" panose="020B0604020202020204" pitchFamily="34" charset="0"/>
                </a:rPr>
                <a:t>“</a:t>
              </a:r>
              <a:r>
                <a:rPr lang="vi-VN"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Bận</a:t>
              </a:r>
              <a:r>
                <a:rPr lang="en-US"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a:t>
              </a:r>
              <a:r>
                <a:rPr lang="vi-VN"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 </a:t>
              </a:r>
              <a:r>
                <a:rPr lang="vi-VN" sz="1600" i="1" dirty="0">
                  <a:solidFill>
                    <a:srgbClr val="000000"/>
                  </a:solidFill>
                  <a:effectLst/>
                  <a:latin typeface="UTM Avo" panose="02040603050506020204" pitchFamily="18" charset="0"/>
                  <a:ea typeface="Calibri" panose="020F0502020204030204" pitchFamily="34" charset="0"/>
                  <a:cs typeface="Arial" panose="020B0604020202020204" pitchFamily="34" charset="0"/>
                </a:rPr>
                <a:t>của nhà thơ Trinh Đường. Trong bài thơ, tất cả mọi vật, mọi người đều bận làm những công việc có ích. Tôi thích nhất hình ảnh em bé vì em thật ngây thơ, đáng yêu. Em cũng bận: bận bú mẹ, bận chơi, bận khóc, bận cười và </a:t>
              </a:r>
              <a:r>
                <a:rPr lang="vi-VN"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bận nhì</a:t>
              </a:r>
              <a:r>
                <a:rPr lang="en-US"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n </a:t>
              </a:r>
              <a:r>
                <a:rPr lang="vi-VN" sz="1600" i="1">
                  <a:solidFill>
                    <a:srgbClr val="000000"/>
                  </a:solidFill>
                  <a:effectLst/>
                  <a:latin typeface="UTM Avo" panose="02040603050506020204" pitchFamily="18" charset="0"/>
                  <a:ea typeface="Calibri" panose="020F0502020204030204" pitchFamily="34" charset="0"/>
                  <a:cs typeface="Arial" panose="020B0604020202020204" pitchFamily="34" charset="0"/>
                </a:rPr>
                <a:t>ánh </a:t>
              </a:r>
              <a:r>
                <a:rPr lang="vi-VN" sz="1600" i="1"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Em bé thật giống em Ngọc Lan của tôi. Mỗi lần nhìn em cười đùa, vui chơi hay làm bất cứ việc gì, cả nhà tôi đều thấy vui. Thì ra, em cũng biết đem niềm vui của mình góp vào niềm vui chung của cả nhà. </a:t>
              </a:r>
            </a:p>
          </p:txBody>
        </p:sp>
      </p:grpSp>
      <p:pic>
        <p:nvPicPr>
          <p:cNvPr id="4" name="Picture 9">
            <a:extLst>
              <a:ext uri="{FF2B5EF4-FFF2-40B4-BE49-F238E27FC236}">
                <a16:creationId xmlns:a16="http://schemas.microsoft.com/office/drawing/2014/main" id="{F2019180-7075-CED9-681A-5254369B22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8768513" y="2859366"/>
            <a:ext cx="2888237" cy="3855656"/>
          </a:xfrm>
          <a:prstGeom prst="rect">
            <a:avLst/>
          </a:prstGeom>
        </p:spPr>
      </p:pic>
    </p:spTree>
    <p:extLst>
      <p:ext uri="{BB962C8B-B14F-4D97-AF65-F5344CB8AC3E}">
        <p14:creationId xmlns:p14="http://schemas.microsoft.com/office/powerpoint/2010/main" val="273864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EEA1327-ADB2-3E05-AA14-FA16CC4448D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C9F99B94-49C8-02EB-6BEA-2793EDCDFF5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27FFACC-6048-814C-87C5-924531A724C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6">
            <a:extLst>
              <a:ext uri="{FF2B5EF4-FFF2-40B4-BE49-F238E27FC236}">
                <a16:creationId xmlns:a16="http://schemas.microsoft.com/office/drawing/2014/main" id="{8DA9E302-779E-55CD-3292-85A16C6DF9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900000">
            <a:off x="9855814" y="1644053"/>
            <a:ext cx="1671573" cy="1701347"/>
          </a:xfrm>
          <a:prstGeom prst="rect">
            <a:avLst/>
          </a:prstGeom>
        </p:spPr>
      </p:pic>
      <p:graphicFrame>
        <p:nvGraphicFramePr>
          <p:cNvPr id="3" name="Table 18">
            <a:extLst>
              <a:ext uri="{FF2B5EF4-FFF2-40B4-BE49-F238E27FC236}">
                <a16:creationId xmlns:a16="http://schemas.microsoft.com/office/drawing/2014/main" id="{3A810DFA-3228-BA81-1EFD-DA0766FE6A49}"/>
              </a:ext>
            </a:extLst>
          </p:cNvPr>
          <p:cNvGraphicFramePr>
            <a:graphicFrameLocks noGrp="1"/>
          </p:cNvGraphicFramePr>
          <p:nvPr>
            <p:extLst>
              <p:ext uri="{D42A27DB-BD31-4B8C-83A1-F6EECF244321}">
                <p14:modId xmlns:p14="http://schemas.microsoft.com/office/powerpoint/2010/main" val="2486217409"/>
              </p:ext>
            </p:extLst>
          </p:nvPr>
        </p:nvGraphicFramePr>
        <p:xfrm>
          <a:off x="657531" y="2110440"/>
          <a:ext cx="9207281" cy="4342388"/>
        </p:xfrm>
        <a:graphic>
          <a:graphicData uri="http://schemas.openxmlformats.org/drawingml/2006/table">
            <a:tbl>
              <a:tblPr firstRow="1" bandRow="1">
                <a:tableStyleId>{F5AB1C69-6EDB-4FF4-983F-18BD219EF322}</a:tableStyleId>
              </a:tblPr>
              <a:tblGrid>
                <a:gridCol w="3518229">
                  <a:extLst>
                    <a:ext uri="{9D8B030D-6E8A-4147-A177-3AD203B41FA5}">
                      <a16:colId xmlns:a16="http://schemas.microsoft.com/office/drawing/2014/main" val="454525199"/>
                    </a:ext>
                  </a:extLst>
                </a:gridCol>
                <a:gridCol w="5689052">
                  <a:extLst>
                    <a:ext uri="{9D8B030D-6E8A-4147-A177-3AD203B41FA5}">
                      <a16:colId xmlns:a16="http://schemas.microsoft.com/office/drawing/2014/main" val="932495193"/>
                    </a:ext>
                  </a:extLst>
                </a:gridCol>
              </a:tblGrid>
              <a:tr h="458651">
                <a:tc>
                  <a:txBody>
                    <a:bodyPr/>
                    <a:lstStyle/>
                    <a:p>
                      <a:pPr algn="ctr"/>
                      <a:r>
                        <a:rPr lang="en-US" sz="1800" dirty="0" err="1">
                          <a:latin typeface="UTM Avo" panose="02040603050506020204" pitchFamily="18" charset="0"/>
                          <a:cs typeface="Arial" panose="020B0604020202020204" pitchFamily="34" charset="0"/>
                        </a:rPr>
                        <a:t>Đã</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biết</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những</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gì</a:t>
                      </a:r>
                      <a:r>
                        <a:rPr lang="en-US" sz="1800" dirty="0">
                          <a:latin typeface="UTM Avo" panose="02040603050506020204" pitchFamily="18" charset="0"/>
                          <a:cs typeface="Arial" panose="020B0604020202020204" pitchFamily="34" charset="0"/>
                        </a:rPr>
                        <a:t>?</a:t>
                      </a: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1800" dirty="0" err="1">
                          <a:latin typeface="UTM Avo" panose="02040603050506020204" pitchFamily="18" charset="0"/>
                          <a:cs typeface="Arial" panose="020B0604020202020204" pitchFamily="34" charset="0"/>
                        </a:rPr>
                        <a:t>Đã</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làm</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được</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những</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gì</a:t>
                      </a:r>
                      <a:r>
                        <a:rPr lang="en-US" sz="1800" dirty="0">
                          <a:latin typeface="UTM Avo" panose="02040603050506020204" pitchFamily="18" charset="0"/>
                          <a:cs typeface="Arial" panose="020B0604020202020204" pitchFamily="34" charset="0"/>
                        </a:rPr>
                        <a:t>?</a:t>
                      </a: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990626637"/>
                  </a:ext>
                </a:extLst>
              </a:tr>
              <a:tr h="527567">
                <a:tc>
                  <a:txBody>
                    <a:bodyPr/>
                    <a:lstStyle/>
                    <a:p>
                      <a:pPr algn="l">
                        <a:lnSpc>
                          <a:spcPct val="150000"/>
                        </a:lnSpc>
                      </a:pPr>
                      <a:r>
                        <a:rPr lang="en-US" sz="1600" dirty="0">
                          <a:latin typeface="UTM Avo" panose="02040603050506020204" pitchFamily="18" charset="0"/>
                          <a:cs typeface="Arial" panose="020B0604020202020204" pitchFamily="34" charset="0"/>
                        </a:rPr>
                        <a:t>a) </a:t>
                      </a:r>
                      <a:r>
                        <a:rPr lang="en-US" sz="1600" dirty="0" err="1">
                          <a:latin typeface="UTM Avo" panose="02040603050506020204" pitchFamily="18" charset="0"/>
                          <a:cs typeface="Arial" panose="020B0604020202020204" pitchFamily="34" charset="0"/>
                        </a:rPr>
                        <a:t>Ôn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chữ</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viết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hoa</a:t>
                      </a:r>
                      <a:r>
                        <a:rPr lang="en-US" sz="1600" dirty="0">
                          <a:latin typeface="UTM Avo" panose="02040603050506020204" pitchFamily="18" charset="0"/>
                          <a:cs typeface="Arial" panose="020B0604020202020204" pitchFamily="34" charset="0"/>
                        </a:rPr>
                        <a:t>: G, H</a:t>
                      </a: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a:lnSpc>
                          <a:spcPct val="150000"/>
                        </a:lnSpc>
                      </a:pPr>
                      <a:r>
                        <a:rPr lang="en-US" sz="1600" dirty="0">
                          <a:latin typeface="UTM Avo" panose="02040603050506020204" pitchFamily="18" charset="0"/>
                          <a:cs typeface="Arial" panose="020B0604020202020204" pitchFamily="34" charset="0"/>
                        </a:rPr>
                        <a:t>a) </a:t>
                      </a:r>
                      <a:r>
                        <a:rPr lang="en-US" sz="1600" dirty="0" err="1">
                          <a:latin typeface="UTM Avo" panose="02040603050506020204" pitchFamily="18" charset="0"/>
                          <a:cs typeface="Arial" panose="020B0604020202020204" pitchFamily="34" charset="0"/>
                        </a:rPr>
                        <a:t>Viết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đúng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tên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riêng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và</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câu</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có</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chữ</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hoa</a:t>
                      </a:r>
                      <a:r>
                        <a:rPr lang="en-US" sz="1600" dirty="0">
                          <a:latin typeface="UTM Avo" panose="02040603050506020204" pitchFamily="18" charset="0"/>
                          <a:cs typeface="Arial" panose="020B0604020202020204" pitchFamily="34" charset="0"/>
                        </a:rPr>
                        <a:t> G, H</a:t>
                      </a: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42939411"/>
                  </a:ext>
                </a:extLst>
              </a:tr>
              <a:tr h="492909">
                <a:tc>
                  <a:txBody>
                    <a:bodyPr/>
                    <a:lstStyle/>
                    <a:p>
                      <a:pPr algn="l">
                        <a:lnSpc>
                          <a:spcPct val="150000"/>
                        </a:lnSpc>
                      </a:pPr>
                      <a:r>
                        <a:rPr lang="en-US" sz="1600" dirty="0">
                          <a:latin typeface="UTM Avo" panose="02040603050506020204" pitchFamily="18" charset="0"/>
                          <a:cs typeface="Arial" panose="020B0604020202020204" pitchFamily="34" charset="0"/>
                        </a:rPr>
                        <a:t>b) </a:t>
                      </a:r>
                      <a:r>
                        <a:rPr lang="en-US" sz="1600" dirty="0" err="1">
                          <a:latin typeface="UTM Avo" panose="02040603050506020204" pitchFamily="18" charset="0"/>
                          <a:cs typeface="Arial" panose="020B0604020202020204" pitchFamily="34" charset="0"/>
                        </a:rPr>
                        <a:t>Từ</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ngữ</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về</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đồng</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a:lnSpc>
                          <a:spcPct val="150000"/>
                        </a:lnSpc>
                      </a:pPr>
                      <a:r>
                        <a:rPr lang="en-US" sz="1600" dirty="0">
                          <a:latin typeface="UTM Avo" panose="02040603050506020204" pitchFamily="18" charset="0"/>
                          <a:cs typeface="Arial" panose="020B0604020202020204" pitchFamily="34" charset="0"/>
                        </a:rPr>
                        <a:t>b) </a:t>
                      </a:r>
                      <a:r>
                        <a:rPr lang="en-US" sz="1600" dirty="0" err="1">
                          <a:latin typeface="UTM Avo" panose="02040603050506020204" pitchFamily="18" charset="0"/>
                          <a:cs typeface="Arial" panose="020B0604020202020204" pitchFamily="34" charset="0"/>
                        </a:rPr>
                        <a:t>Sử</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dụng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ngữ</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về</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đồng</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45432449"/>
                  </a:ext>
                </a:extLst>
              </a:tr>
              <a:tr h="817888">
                <a:tc>
                  <a:txBody>
                    <a:bodyPr/>
                    <a:lstStyle/>
                    <a:p>
                      <a:pPr algn="l">
                        <a:lnSpc>
                          <a:spcPct val="150000"/>
                        </a:lnSpc>
                      </a:pPr>
                      <a:r>
                        <a:rPr lang="en-US" sz="1600" dirty="0">
                          <a:latin typeface="UTM Avo" panose="02040603050506020204" pitchFamily="18" charset="0"/>
                          <a:cs typeface="Arial" panose="020B0604020202020204" pitchFamily="34" charset="0"/>
                        </a:rPr>
                        <a:t>c) </a:t>
                      </a:r>
                      <a:r>
                        <a:rPr lang="en-US" sz="1600" dirty="0" err="1">
                          <a:latin typeface="UTM Avo" panose="02040603050506020204" pitchFamily="18" charset="0"/>
                          <a:cs typeface="Arial" panose="020B0604020202020204" pitchFamily="34" charset="0"/>
                        </a:rPr>
                        <a:t>Từ</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ngữ</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có</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nghĩa</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giống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nhau</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a:lnSpc>
                          <a:spcPct val="150000"/>
                        </a:lnSpc>
                      </a:pPr>
                      <a:r>
                        <a:rPr lang="en-US" sz="1600" dirty="0">
                          <a:latin typeface="UTM Avo" panose="02040603050506020204" pitchFamily="18" charset="0"/>
                          <a:cs typeface="Arial" panose="020B0604020202020204" pitchFamily="34" charset="0"/>
                        </a:rPr>
                        <a:t>c) </a:t>
                      </a:r>
                      <a:r>
                        <a:rPr lang="en-US" sz="1600" dirty="0" err="1">
                          <a:latin typeface="UTM Avo" panose="02040603050506020204" pitchFamily="18" charset="0"/>
                          <a:cs typeface="Arial" panose="020B0604020202020204" pitchFamily="34" charset="0"/>
                        </a:rPr>
                        <a:t>Nhận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biết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và</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đặt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câu</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với</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các</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ngữ</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có</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nghĩa</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giống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nhau</a:t>
                      </a:r>
                      <a:r>
                        <a:rPr lang="en-US" sz="1600" dirty="0">
                          <a:latin typeface="UTM Avo" panose="02040603050506020204" pitchFamily="18" charset="0"/>
                          <a:cs typeface="Arial" panose="020B0604020202020204" pitchFamily="34" charset="0"/>
                        </a:rPr>
                        <a:t> </a:t>
                      </a: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5473754"/>
                  </a:ext>
                </a:extLst>
              </a:tr>
              <a:tr h="817888">
                <a:tc>
                  <a:txBody>
                    <a:bodyPr/>
                    <a:lstStyle/>
                    <a:p>
                      <a:pPr algn="l">
                        <a:lnSpc>
                          <a:spcPct val="150000"/>
                        </a:lnSpc>
                      </a:pPr>
                      <a:r>
                        <a:rPr lang="en-US" sz="1600" dirty="0">
                          <a:latin typeface="UTM Avo" panose="02040603050506020204" pitchFamily="18" charset="0"/>
                          <a:cs typeface="Arial" panose="020B0604020202020204" pitchFamily="34" charset="0"/>
                        </a:rPr>
                        <a:t>d) </a:t>
                      </a:r>
                      <a:r>
                        <a:rPr lang="en-US" sz="1600" dirty="0" err="1">
                          <a:latin typeface="UTM Avo" panose="02040603050506020204" pitchFamily="18" charset="0"/>
                          <a:cs typeface="Arial" panose="020B0604020202020204" pitchFamily="34" charset="0"/>
                        </a:rPr>
                        <a:t>Ôn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tập</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về</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dấu</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hai</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chấm</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a:lnSpc>
                          <a:spcPct val="150000"/>
                        </a:lnSpc>
                      </a:pPr>
                      <a:r>
                        <a:rPr lang="en-US" sz="1600" dirty="0">
                          <a:latin typeface="UTM Avo" panose="02040603050506020204" pitchFamily="18" charset="0"/>
                          <a:cs typeface="Arial" panose="020B0604020202020204" pitchFamily="34" charset="0"/>
                        </a:rPr>
                        <a:t>d) </a:t>
                      </a:r>
                      <a:r>
                        <a:rPr lang="en-US" sz="1600" dirty="0" err="1">
                          <a:latin typeface="UTM Avo" panose="02040603050506020204" pitchFamily="18" charset="0"/>
                          <a:cs typeface="Arial" panose="020B0604020202020204" pitchFamily="34" charset="0"/>
                        </a:rPr>
                        <a:t>Sử</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dụng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dấu</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hai</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chấm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để</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báo</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hiệu</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phần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liệt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kê</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280445854"/>
                  </a:ext>
                </a:extLst>
              </a:tr>
              <a:tr h="1227485">
                <a:tc>
                  <a:txBody>
                    <a:bodyPr/>
                    <a:lstStyle/>
                    <a:p>
                      <a:pPr algn="l">
                        <a:lnSpc>
                          <a:spcPct val="150000"/>
                        </a:lnSpc>
                      </a:pPr>
                      <a:r>
                        <a:rPr lang="en-US" sz="1600" dirty="0">
                          <a:latin typeface="UTM Avo" panose="02040603050506020204" pitchFamily="18" charset="0"/>
                          <a:cs typeface="Arial" panose="020B0604020202020204" pitchFamily="34" charset="0"/>
                        </a:rPr>
                        <a:t>e) </a:t>
                      </a:r>
                      <a:r>
                        <a:rPr lang="en-US" sz="1600" dirty="0" err="1">
                          <a:latin typeface="UTM Avo" panose="02040603050506020204" pitchFamily="18" charset="0"/>
                          <a:cs typeface="Arial" panose="020B0604020202020204" pitchFamily="34" charset="0"/>
                        </a:rPr>
                        <a:t>Truyện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thơ</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văn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miêu</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tả</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tranh</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ảnh</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về</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tình</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cảm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đồng</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a:lnSpc>
                          <a:spcPct val="150000"/>
                        </a:lnSpc>
                      </a:pPr>
                      <a:r>
                        <a:rPr lang="en-US" sz="1600" dirty="0">
                          <a:latin typeface="UTM Avo" panose="02040603050506020204" pitchFamily="18" charset="0"/>
                          <a:cs typeface="Arial" panose="020B0604020202020204" pitchFamily="34" charset="0"/>
                        </a:rPr>
                        <a:t>e) </a:t>
                      </a:r>
                      <a:r>
                        <a:rPr lang="en-US" sz="1600" dirty="0" err="1">
                          <a:latin typeface="UTM Avo" panose="02040603050506020204" pitchFamily="18" charset="0"/>
                          <a:cs typeface="Arial" panose="020B0604020202020204" pitchFamily="34" charset="0"/>
                        </a:rPr>
                        <a:t>Viết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cảm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nghĩ</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về</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nhân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vật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hoặc</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bài</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thơ</a:t>
                      </a:r>
                      <a:endParaRPr lang="en-US" sz="1600" dirty="0">
                        <a:latin typeface="UTM Avo" panose="02040603050506020204" pitchFamily="18" charset="0"/>
                        <a:cs typeface="Arial" panose="020B0604020202020204" pitchFamily="34" charset="0"/>
                      </a:endParaRPr>
                    </a:p>
                  </a:txBody>
                  <a:tcPr marL="49290" marR="49290" marT="24645" marB="2464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43870073"/>
                  </a:ext>
                </a:extLst>
              </a:tr>
            </a:tbl>
          </a:graphicData>
        </a:graphic>
      </p:graphicFrame>
      <p:pic>
        <p:nvPicPr>
          <p:cNvPr id="4" name="Picture 14">
            <a:extLst>
              <a:ext uri="{FF2B5EF4-FFF2-40B4-BE49-F238E27FC236}">
                <a16:creationId xmlns:a16="http://schemas.microsoft.com/office/drawing/2014/main" id="{8FB64FEC-EA62-EBCF-F4B4-616FAED620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714534" y="4251154"/>
            <a:ext cx="2169574" cy="2082793"/>
          </a:xfrm>
          <a:prstGeom prst="rect">
            <a:avLst/>
          </a:prstGeom>
        </p:spPr>
      </p:pic>
      <p:sp>
        <p:nvSpPr>
          <p:cNvPr id="5" name="TextBox 4">
            <a:extLst>
              <a:ext uri="{FF2B5EF4-FFF2-40B4-BE49-F238E27FC236}">
                <a16:creationId xmlns:a16="http://schemas.microsoft.com/office/drawing/2014/main" id="{77CF3E22-ADD3-0E43-1814-A1158D0C791F}"/>
              </a:ext>
            </a:extLst>
          </p:cNvPr>
          <p:cNvSpPr txBox="1"/>
          <p:nvPr/>
        </p:nvSpPr>
        <p:spPr>
          <a:xfrm>
            <a:off x="657531" y="1618295"/>
            <a:ext cx="9057003" cy="461665"/>
          </a:xfrm>
          <a:prstGeom prst="rect">
            <a:avLst/>
          </a:prstGeom>
          <a:noFill/>
        </p:spPr>
        <p:txBody>
          <a:bodyPr wrap="square" rtlCol="0">
            <a:spAutoFit/>
          </a:bodyPr>
          <a:lstStyle/>
          <a:p>
            <a:r>
              <a:rPr lang="en-US" sz="2400" i="1" dirty="0" err="1">
                <a:latin typeface="UTM Avo" panose="02040603050506020204" pitchFamily="18" charset="0"/>
                <a:cs typeface="Arial" panose="020B0604020202020204" pitchFamily="34" charset="0"/>
              </a:rPr>
              <a:t>Hãy</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tự</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đánh</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giá</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bản</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thân</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theo</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bảng</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dưới</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đây</a:t>
            </a:r>
            <a:r>
              <a:rPr lang="en-US" sz="2400" i="1" dirty="0">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836</Words>
  <Application>Microsoft Office PowerPoint</Application>
  <PresentationFormat>Widescreen</PresentationFormat>
  <Paragraphs>50</Paragraphs>
  <Slides>14</Slides>
  <Notes>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14</vt:i4>
      </vt:variant>
    </vt:vector>
  </HeadingPairs>
  <TitlesOfParts>
    <vt:vector size="23" baseType="lpstr">
      <vt:lpstr>Arial</vt:lpstr>
      <vt:lpstr>Calibri</vt:lpstr>
      <vt:lpstr>Calibri Light</vt:lpstr>
      <vt:lpstr>UTM Avo</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15</cp:revision>
  <dcterms:created xsi:type="dcterms:W3CDTF">2023-10-19T01:35:13Z</dcterms:created>
  <dcterms:modified xsi:type="dcterms:W3CDTF">2023-10-25T06:48:12Z</dcterms:modified>
</cp:coreProperties>
</file>